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handoutMasterIdLst>
    <p:handoutMasterId r:id="rId32"/>
  </p:handoutMasterIdLst>
  <p:sldIdLst>
    <p:sldId id="257" r:id="rId3"/>
    <p:sldId id="304" r:id="rId4"/>
    <p:sldId id="279" r:id="rId5"/>
    <p:sldId id="314" r:id="rId6"/>
    <p:sldId id="269" r:id="rId7"/>
    <p:sldId id="312" r:id="rId8"/>
    <p:sldId id="272" r:id="rId9"/>
    <p:sldId id="308" r:id="rId10"/>
    <p:sldId id="309" r:id="rId11"/>
    <p:sldId id="310" r:id="rId12"/>
    <p:sldId id="261" r:id="rId13"/>
    <p:sldId id="262" r:id="rId14"/>
    <p:sldId id="263" r:id="rId15"/>
    <p:sldId id="264" r:id="rId16"/>
    <p:sldId id="274" r:id="rId17"/>
    <p:sldId id="301" r:id="rId18"/>
    <p:sldId id="303" r:id="rId19"/>
    <p:sldId id="286" r:id="rId20"/>
    <p:sldId id="313" r:id="rId21"/>
    <p:sldId id="265" r:id="rId22"/>
    <p:sldId id="281" r:id="rId23"/>
    <p:sldId id="266" r:id="rId24"/>
    <p:sldId id="302" r:id="rId25"/>
    <p:sldId id="283" r:id="rId26"/>
    <p:sldId id="267" r:id="rId27"/>
    <p:sldId id="268" r:id="rId28"/>
    <p:sldId id="271" r:id="rId29"/>
    <p:sldId id="285" r:id="rId30"/>
  </p:sldIdLst>
  <p:sldSz cx="9144000" cy="6858000" type="screen4x3"/>
  <p:notesSz cx="6794500" cy="9906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391">
          <p15:clr>
            <a:srgbClr val="A4A3A4"/>
          </p15:clr>
        </p15:guide>
        <p15:guide id="3" orient="horz" pos="618" userDrawn="1">
          <p15:clr>
            <a:srgbClr val="A4A3A4"/>
          </p15:clr>
        </p15:guide>
        <p15:guide id="4" orient="horz" pos="3929">
          <p15:clr>
            <a:srgbClr val="A4A3A4"/>
          </p15:clr>
        </p15:guide>
        <p15:guide id="5" orient="horz" pos="3748">
          <p15:clr>
            <a:srgbClr val="A4A3A4"/>
          </p15:clr>
        </p15:guide>
        <p15:guide id="6" orient="horz" pos="3294">
          <p15:clr>
            <a:srgbClr val="A4A3A4"/>
          </p15:clr>
        </p15:guide>
        <p15:guide id="7" orient="horz" pos="890" userDrawn="1">
          <p15:clr>
            <a:srgbClr val="A4A3A4"/>
          </p15:clr>
        </p15:guide>
        <p15:guide id="8" orient="horz" pos="1616" userDrawn="1">
          <p15:clr>
            <a:srgbClr val="A4A3A4"/>
          </p15:clr>
        </p15:guide>
        <p15:guide id="9" pos="2880" userDrawn="1">
          <p15:clr>
            <a:srgbClr val="A4A3A4"/>
          </p15:clr>
        </p15:guide>
        <p15:guide id="10" pos="431" userDrawn="1">
          <p15:clr>
            <a:srgbClr val="A4A3A4"/>
          </p15:clr>
        </p15:guide>
        <p15:guide id="11" pos="158" userDrawn="1">
          <p15:clr>
            <a:srgbClr val="A4A3A4"/>
          </p15:clr>
        </p15:guide>
        <p15:guide id="12" pos="5556">
          <p15:clr>
            <a:srgbClr val="A4A3A4"/>
          </p15:clr>
        </p15:guide>
        <p15:guide id="13" pos="975" userDrawn="1">
          <p15:clr>
            <a:srgbClr val="A4A3A4"/>
          </p15:clr>
        </p15:guide>
        <p15:guide id="14" orient="horz" pos="1480" userDrawn="1">
          <p15:clr>
            <a:srgbClr val="A4A3A4"/>
          </p15:clr>
        </p15:guide>
        <p15:guide id="15" orient="horz" pos="2205" userDrawn="1">
          <p15:clr>
            <a:srgbClr val="A4A3A4"/>
          </p15:clr>
        </p15:guide>
        <p15:guide id="16" orient="horz" pos="436" userDrawn="1">
          <p15:clr>
            <a:srgbClr val="A4A3A4"/>
          </p15:clr>
        </p15:guide>
        <p15:guide id="17" orient="horz" pos="1026" userDrawn="1">
          <p15:clr>
            <a:srgbClr val="A4A3A4"/>
          </p15:clr>
        </p15:guide>
        <p15:guide id="18" orient="horz" pos="2795" userDrawn="1">
          <p15:clr>
            <a:srgbClr val="A4A3A4"/>
          </p15:clr>
        </p15:guide>
        <p15:guide id="19" orient="horz" pos="2115" userDrawn="1">
          <p15:clr>
            <a:srgbClr val="A4A3A4"/>
          </p15:clr>
        </p15:guide>
        <p15:guide id="20" orient="horz" pos="3385" userDrawn="1">
          <p15:clr>
            <a:srgbClr val="A4A3A4"/>
          </p15:clr>
        </p15:guide>
        <p15:guide id="21" orient="horz" pos="527">
          <p15:clr>
            <a:srgbClr val="A4A3A4"/>
          </p15:clr>
        </p15:guide>
        <p15:guide id="22" orient="horz" pos="300">
          <p15:clr>
            <a:srgbClr val="A4A3A4"/>
          </p15:clr>
        </p15:guide>
        <p15:guide id="23" pos="2200">
          <p15:clr>
            <a:srgbClr val="A4A3A4"/>
          </p15:clr>
        </p15:guide>
        <p15:guide id="24" pos="5444">
          <p15:clr>
            <a:srgbClr val="A4A3A4"/>
          </p15:clr>
        </p15:guide>
        <p15:guide id="25" pos="5543">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18A"/>
    <a:srgbClr val="FFB601"/>
    <a:srgbClr val="CC6100"/>
    <a:srgbClr val="3F3F65"/>
    <a:srgbClr val="474155"/>
    <a:srgbClr val="000000"/>
    <a:srgbClr val="A7A7A7"/>
    <a:srgbClr val="656462"/>
    <a:srgbClr val="181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53" autoAdjust="0"/>
    <p:restoredTop sz="80000" autoAdjust="0"/>
  </p:normalViewPr>
  <p:slideViewPr>
    <p:cSldViewPr>
      <p:cViewPr varScale="1">
        <p:scale>
          <a:sx n="86" d="100"/>
          <a:sy n="86" d="100"/>
        </p:scale>
        <p:origin x="1974" y="126"/>
      </p:cViewPr>
      <p:guideLst>
        <p:guide orient="horz" pos="391"/>
        <p:guide orient="horz" pos="618"/>
        <p:guide orient="horz" pos="3929"/>
        <p:guide orient="horz" pos="3748"/>
        <p:guide orient="horz" pos="3294"/>
        <p:guide orient="horz" pos="890"/>
        <p:guide orient="horz" pos="1616"/>
        <p:guide pos="2880"/>
        <p:guide pos="431"/>
        <p:guide pos="158"/>
        <p:guide pos="5556"/>
        <p:guide pos="975"/>
        <p:guide orient="horz" pos="1480"/>
        <p:guide orient="horz" pos="2205"/>
        <p:guide orient="horz" pos="436"/>
        <p:guide orient="horz" pos="1026"/>
        <p:guide orient="horz" pos="2795"/>
        <p:guide orient="horz" pos="2115"/>
        <p:guide orient="horz" pos="3385"/>
        <p:guide orient="horz" pos="527"/>
        <p:guide orient="horz" pos="300"/>
        <p:guide pos="2200"/>
        <p:guide pos="5444"/>
        <p:guide pos="5543"/>
      </p:guideLst>
    </p:cSldViewPr>
  </p:slideViewPr>
  <p:notesTextViewPr>
    <p:cViewPr>
      <p:scale>
        <a:sx n="1" d="1"/>
        <a:sy n="1" d="1"/>
      </p:scale>
      <p:origin x="0" y="0"/>
    </p:cViewPr>
  </p:notesTextViewPr>
  <p:notesViewPr>
    <p:cSldViewPr showGuides="1">
      <p:cViewPr varScale="1">
        <p:scale>
          <a:sx n="86" d="100"/>
          <a:sy n="86" d="100"/>
        </p:scale>
        <p:origin x="-3810" y="-96"/>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4284" cy="495300"/>
          </a:xfrm>
          <a:prstGeom prst="rect">
            <a:avLst/>
          </a:prstGeom>
        </p:spPr>
        <p:txBody>
          <a:bodyPr vert="horz" lIns="95418" tIns="47709" rIns="95418" bIns="47709" rtlCol="0"/>
          <a:lstStyle>
            <a:lvl1pPr algn="l">
              <a:defRPr sz="1300"/>
            </a:lvl1pPr>
          </a:lstStyle>
          <a:p>
            <a:endParaRPr lang="ca-ES"/>
          </a:p>
        </p:txBody>
      </p:sp>
      <p:sp>
        <p:nvSpPr>
          <p:cNvPr id="3" name="2 Marcador de fecha"/>
          <p:cNvSpPr>
            <a:spLocks noGrp="1"/>
          </p:cNvSpPr>
          <p:nvPr>
            <p:ph type="dt" sz="quarter" idx="1"/>
          </p:nvPr>
        </p:nvSpPr>
        <p:spPr>
          <a:xfrm>
            <a:off x="3848644" y="0"/>
            <a:ext cx="2944284" cy="495300"/>
          </a:xfrm>
          <a:prstGeom prst="rect">
            <a:avLst/>
          </a:prstGeom>
        </p:spPr>
        <p:txBody>
          <a:bodyPr vert="horz" lIns="95418" tIns="47709" rIns="95418" bIns="47709" rtlCol="0"/>
          <a:lstStyle>
            <a:lvl1pPr algn="r">
              <a:defRPr sz="1300"/>
            </a:lvl1pPr>
          </a:lstStyle>
          <a:p>
            <a:fld id="{7DC57012-2DFF-412C-A5EB-FE7EFC369C06}" type="datetimeFigureOut">
              <a:rPr lang="ca-ES" smtClean="0"/>
              <a:t>16/12/2019</a:t>
            </a:fld>
            <a:endParaRPr lang="ca-ES"/>
          </a:p>
        </p:txBody>
      </p:sp>
      <p:sp>
        <p:nvSpPr>
          <p:cNvPr id="4" name="3 Marcador de pie de página"/>
          <p:cNvSpPr>
            <a:spLocks noGrp="1"/>
          </p:cNvSpPr>
          <p:nvPr>
            <p:ph type="ftr" sz="quarter" idx="2"/>
          </p:nvPr>
        </p:nvSpPr>
        <p:spPr>
          <a:xfrm>
            <a:off x="0" y="9408980"/>
            <a:ext cx="2944284" cy="495300"/>
          </a:xfrm>
          <a:prstGeom prst="rect">
            <a:avLst/>
          </a:prstGeom>
        </p:spPr>
        <p:txBody>
          <a:bodyPr vert="horz" lIns="95418" tIns="47709" rIns="95418" bIns="47709" rtlCol="0" anchor="b"/>
          <a:lstStyle>
            <a:lvl1pPr algn="l">
              <a:defRPr sz="1300"/>
            </a:lvl1pPr>
          </a:lstStyle>
          <a:p>
            <a:endParaRPr lang="ca-ES"/>
          </a:p>
        </p:txBody>
      </p:sp>
      <p:sp>
        <p:nvSpPr>
          <p:cNvPr id="5" name="4 Marcador de número de diapositiva"/>
          <p:cNvSpPr>
            <a:spLocks noGrp="1"/>
          </p:cNvSpPr>
          <p:nvPr>
            <p:ph type="sldNum" sz="quarter" idx="3"/>
          </p:nvPr>
        </p:nvSpPr>
        <p:spPr>
          <a:xfrm>
            <a:off x="3848644" y="9408980"/>
            <a:ext cx="2944284" cy="495300"/>
          </a:xfrm>
          <a:prstGeom prst="rect">
            <a:avLst/>
          </a:prstGeom>
        </p:spPr>
        <p:txBody>
          <a:bodyPr vert="horz" lIns="95418" tIns="47709" rIns="95418" bIns="47709" rtlCol="0" anchor="b"/>
          <a:lstStyle>
            <a:lvl1pPr algn="r">
              <a:defRPr sz="1300"/>
            </a:lvl1pPr>
          </a:lstStyle>
          <a:p>
            <a:fld id="{AFFBE7CE-48D5-43D0-8C9D-35498C8EC1B9}" type="slidenum">
              <a:rPr lang="ca-ES" smtClean="0"/>
              <a:t>‹#›</a:t>
            </a:fld>
            <a:endParaRPr lang="ca-ES"/>
          </a:p>
        </p:txBody>
      </p:sp>
    </p:spTree>
    <p:extLst>
      <p:ext uri="{BB962C8B-B14F-4D97-AF65-F5344CB8AC3E}">
        <p14:creationId xmlns:p14="http://schemas.microsoft.com/office/powerpoint/2010/main" val="3190250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44284" cy="495300"/>
          </a:xfrm>
          <a:prstGeom prst="rect">
            <a:avLst/>
          </a:prstGeom>
        </p:spPr>
        <p:txBody>
          <a:bodyPr vert="horz" lIns="95418" tIns="47709" rIns="95418" bIns="47709" rtlCol="0"/>
          <a:lstStyle>
            <a:lvl1pPr algn="l">
              <a:defRPr sz="1300"/>
            </a:lvl1pPr>
          </a:lstStyle>
          <a:p>
            <a:endParaRPr lang="es-ES"/>
          </a:p>
        </p:txBody>
      </p:sp>
      <p:sp>
        <p:nvSpPr>
          <p:cNvPr id="3" name="Contenidor de data 2"/>
          <p:cNvSpPr>
            <a:spLocks noGrp="1"/>
          </p:cNvSpPr>
          <p:nvPr>
            <p:ph type="dt" idx="1"/>
          </p:nvPr>
        </p:nvSpPr>
        <p:spPr>
          <a:xfrm>
            <a:off x="3848644" y="0"/>
            <a:ext cx="2944284" cy="495300"/>
          </a:xfrm>
          <a:prstGeom prst="rect">
            <a:avLst/>
          </a:prstGeom>
        </p:spPr>
        <p:txBody>
          <a:bodyPr vert="horz" lIns="95418" tIns="47709" rIns="95418" bIns="47709" rtlCol="0"/>
          <a:lstStyle>
            <a:lvl1pPr algn="r">
              <a:defRPr sz="1300"/>
            </a:lvl1pPr>
          </a:lstStyle>
          <a:p>
            <a:fld id="{83754A88-1FF8-4E71-8DFF-06145E61F7F2}" type="datetimeFigureOut">
              <a:rPr lang="es-ES" smtClean="0"/>
              <a:t>16/12/2019</a:t>
            </a:fld>
            <a:endParaRPr lang="es-ES"/>
          </a:p>
        </p:txBody>
      </p:sp>
      <p:sp>
        <p:nvSpPr>
          <p:cNvPr id="4" name="Contenidor d'imatge de diapositiva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5418" tIns="47709" rIns="95418" bIns="47709" rtlCol="0" anchor="ctr"/>
          <a:lstStyle/>
          <a:p>
            <a:endParaRPr lang="es-ES"/>
          </a:p>
        </p:txBody>
      </p:sp>
      <p:sp>
        <p:nvSpPr>
          <p:cNvPr id="5" name="Contenidor de notes 4"/>
          <p:cNvSpPr>
            <a:spLocks noGrp="1"/>
          </p:cNvSpPr>
          <p:nvPr>
            <p:ph type="body" sz="quarter" idx="3"/>
          </p:nvPr>
        </p:nvSpPr>
        <p:spPr>
          <a:xfrm>
            <a:off x="679450" y="4705351"/>
            <a:ext cx="5435600" cy="4457700"/>
          </a:xfrm>
          <a:prstGeom prst="rect">
            <a:avLst/>
          </a:prstGeom>
        </p:spPr>
        <p:txBody>
          <a:bodyPr vert="horz" lIns="95418" tIns="47709" rIns="95418" bIns="47709" rtlCol="0"/>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
        <p:nvSpPr>
          <p:cNvPr id="6" name="Contenidor de peu de pàgina 5"/>
          <p:cNvSpPr>
            <a:spLocks noGrp="1"/>
          </p:cNvSpPr>
          <p:nvPr>
            <p:ph type="ftr" sz="quarter" idx="4"/>
          </p:nvPr>
        </p:nvSpPr>
        <p:spPr>
          <a:xfrm>
            <a:off x="0" y="9408980"/>
            <a:ext cx="2944284" cy="495300"/>
          </a:xfrm>
          <a:prstGeom prst="rect">
            <a:avLst/>
          </a:prstGeom>
        </p:spPr>
        <p:txBody>
          <a:bodyPr vert="horz" lIns="95418" tIns="47709" rIns="95418" bIns="47709" rtlCol="0" anchor="b"/>
          <a:lstStyle>
            <a:lvl1pPr algn="l">
              <a:defRPr sz="1300"/>
            </a:lvl1pPr>
          </a:lstStyle>
          <a:p>
            <a:endParaRPr lang="es-ES"/>
          </a:p>
        </p:txBody>
      </p:sp>
      <p:sp>
        <p:nvSpPr>
          <p:cNvPr id="7" name="Contenidor de número de diapositiva 6"/>
          <p:cNvSpPr>
            <a:spLocks noGrp="1"/>
          </p:cNvSpPr>
          <p:nvPr>
            <p:ph type="sldNum" sz="quarter" idx="5"/>
          </p:nvPr>
        </p:nvSpPr>
        <p:spPr>
          <a:xfrm>
            <a:off x="3848644" y="9408980"/>
            <a:ext cx="2944284" cy="495300"/>
          </a:xfrm>
          <a:prstGeom prst="rect">
            <a:avLst/>
          </a:prstGeom>
        </p:spPr>
        <p:txBody>
          <a:bodyPr vert="horz" lIns="95418" tIns="47709" rIns="95418" bIns="47709" rtlCol="0" anchor="b"/>
          <a:lstStyle>
            <a:lvl1pPr algn="r">
              <a:defRPr sz="1300"/>
            </a:lvl1pPr>
          </a:lstStyle>
          <a:p>
            <a:fld id="{B58891DE-E709-419B-BE25-3F86F3F943D9}" type="slidenum">
              <a:rPr lang="es-ES" smtClean="0"/>
              <a:t>‹#›</a:t>
            </a:fld>
            <a:endParaRPr lang="es-ES"/>
          </a:p>
        </p:txBody>
      </p:sp>
    </p:spTree>
    <p:extLst>
      <p:ext uri="{BB962C8B-B14F-4D97-AF65-F5344CB8AC3E}">
        <p14:creationId xmlns:p14="http://schemas.microsoft.com/office/powerpoint/2010/main" val="3901118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becbarcelona.eu/ca/"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mrb.eu/ca_index.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upc.edu/la-upc/la-upc-i-la-societat/campus-i-implantacio-al-territori/etseib" TargetMode="External"/><Relationship Id="rId13" Type="http://schemas.openxmlformats.org/officeDocument/2006/relationships/hyperlink" Target="http://www.upc.edu/la-upc/la-upc-i-la-societat/campus-i-implantacio-al-territori/esab" TargetMode="External"/><Relationship Id="rId18" Type="http://schemas.openxmlformats.org/officeDocument/2006/relationships/hyperlink" Target="http://www.upc.edu/la-upc/la-upc-i-la-societat/campus-i-implantacio-al-territori/citm" TargetMode="External"/><Relationship Id="rId3" Type="http://schemas.openxmlformats.org/officeDocument/2006/relationships/hyperlink" Target="http://www.upc.edu/la-upc/la-upc-i-la-societat/campus-i-implantacio-al-territori/etsetb" TargetMode="External"/><Relationship Id="rId7" Type="http://schemas.openxmlformats.org/officeDocument/2006/relationships/hyperlink" Target="http://www.upc.edu/la-upc/la-upc-i-la-societat/campus-i-implantacio-al-territori/epseb" TargetMode="External"/><Relationship Id="rId12" Type="http://schemas.openxmlformats.org/officeDocument/2006/relationships/hyperlink" Target="http://www.upc.edu/la-upc/la-upc-i-la-societat/campus-i-implantacio-al-territori/epsc" TargetMode="External"/><Relationship Id="rId17" Type="http://schemas.openxmlformats.org/officeDocument/2006/relationships/hyperlink" Target="http://www.upc.edu/la-upc/la-upc-i-la-societat/campus-i-implantacio-al-territori/foot" TargetMode="External"/><Relationship Id="rId2" Type="http://schemas.openxmlformats.org/officeDocument/2006/relationships/slide" Target="../slides/slide7.xml"/><Relationship Id="rId16" Type="http://schemas.openxmlformats.org/officeDocument/2006/relationships/hyperlink" Target="http://www.upc.edu/aprendre/centres-docents/eseiaat" TargetMode="External"/><Relationship Id="rId1" Type="http://schemas.openxmlformats.org/officeDocument/2006/relationships/notesMaster" Target="../notesMasters/notesMaster1.xml"/><Relationship Id="rId6" Type="http://schemas.openxmlformats.org/officeDocument/2006/relationships/hyperlink" Target="http://www.upc.edu/la-upc/la-upc-i-la-societat/campus-i-implantacio-al-territori/etsab" TargetMode="External"/><Relationship Id="rId11" Type="http://schemas.openxmlformats.org/officeDocument/2006/relationships/hyperlink" Target="http://www.upc.edu/aprendre/centres-docents/eebe" TargetMode="External"/><Relationship Id="rId5" Type="http://schemas.openxmlformats.org/officeDocument/2006/relationships/hyperlink" Target="http://www.upc.edu/la-upc/la-upc-i-la-societat/campus-i-implantacio-al-territori/etseccpb" TargetMode="External"/><Relationship Id="rId15" Type="http://schemas.openxmlformats.org/officeDocument/2006/relationships/hyperlink" Target="http://www.upc.edu/la-upc/la-upc-i-la-societat/campus-i-implantacio-al-territori/etsav" TargetMode="External"/><Relationship Id="rId10" Type="http://schemas.openxmlformats.org/officeDocument/2006/relationships/hyperlink" Target="http://www.upc.edu/la-upc/la-upc-i-la-societat/campus-i-implantacio-al-territori/fnb" TargetMode="External"/><Relationship Id="rId19" Type="http://schemas.openxmlformats.org/officeDocument/2006/relationships/hyperlink" Target="http://www.upc.edu/la-upc/la-upc-i-la-societat/campus-i-implantacio-al-territori/epsevg" TargetMode="External"/><Relationship Id="rId4" Type="http://schemas.openxmlformats.org/officeDocument/2006/relationships/hyperlink" Target="http://www.upc.edu/la-upc/la-upc-i-la-societat/campus-i-implantacio-al-territori/fib" TargetMode="External"/><Relationship Id="rId9" Type="http://schemas.openxmlformats.org/officeDocument/2006/relationships/hyperlink" Target="http://www.upc.edu/la-upc/la-upc-i-la-societat/campus-i-implantacio-al-territori/fme" TargetMode="External"/><Relationship Id="rId14" Type="http://schemas.openxmlformats.org/officeDocument/2006/relationships/hyperlink" Target="http://www.upc.edu/la-upc/la-upc-i-la-societat/campus-i-implantacio-al-territori/epse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a:p>
        </p:txBody>
      </p:sp>
      <p:sp>
        <p:nvSpPr>
          <p:cNvPr id="4" name="3 Marcador de número de diapositiva"/>
          <p:cNvSpPr>
            <a:spLocks noGrp="1"/>
          </p:cNvSpPr>
          <p:nvPr>
            <p:ph type="sldNum" sz="quarter" idx="10"/>
          </p:nvPr>
        </p:nvSpPr>
        <p:spPr/>
        <p:txBody>
          <a:bodyPr/>
          <a:lstStyle/>
          <a:p>
            <a:fld id="{B58891DE-E709-419B-BE25-3F86F3F943D9}" type="slidenum">
              <a:rPr lang="es-ES" smtClean="0"/>
              <a:t>1</a:t>
            </a:fld>
            <a:endParaRPr lang="es-ES"/>
          </a:p>
        </p:txBody>
      </p:sp>
    </p:spTree>
    <p:extLst>
      <p:ext uri="{BB962C8B-B14F-4D97-AF65-F5344CB8AC3E}">
        <p14:creationId xmlns:p14="http://schemas.microsoft.com/office/powerpoint/2010/main" val="3840481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ca-ES" sz="2000" dirty="0" smtClean="0"/>
              <a:t>Els</a:t>
            </a:r>
            <a:r>
              <a:rPr lang="ca-ES" sz="2000" baseline="0" dirty="0" smtClean="0"/>
              <a:t> </a:t>
            </a:r>
            <a:r>
              <a:rPr lang="ca-ES" sz="2000" b="1" baseline="0" dirty="0" smtClean="0"/>
              <a:t>graus</a:t>
            </a:r>
            <a:r>
              <a:rPr lang="ca-ES" sz="2000" baseline="0" dirty="0" smtClean="0"/>
              <a:t> són de  3 o 4 anys, excepte el d’Estudis d’Arquitectura que és de 5 anys. </a:t>
            </a:r>
            <a:br>
              <a:rPr lang="ca-ES" sz="2000" baseline="0" dirty="0" smtClean="0"/>
            </a:br>
            <a:r>
              <a:rPr lang="ca-ES" sz="2000" baseline="0" dirty="0" smtClean="0"/>
              <a:t>Els graus de 3 anys a la UPC, són </a:t>
            </a:r>
            <a:r>
              <a:rPr lang="ca-ES" sz="2000" baseline="0" dirty="0" err="1" smtClean="0"/>
              <a:t>Bioinformatics</a:t>
            </a:r>
            <a:r>
              <a:rPr lang="ca-ES" sz="2000" baseline="0" dirty="0" smtClean="0"/>
              <a:t>, interuniversitari entre la UPC i la UPF, i el de Disseny, Animació i Art Digital del CITM.</a:t>
            </a:r>
          </a:p>
          <a:p>
            <a:pPr eaLnBrk="1" hangingPunct="1">
              <a:spcBef>
                <a:spcPct val="0"/>
              </a:spcBef>
            </a:pPr>
            <a:endParaRPr lang="ca-ES" sz="2000" baseline="0" dirty="0" smtClean="0"/>
          </a:p>
          <a:p>
            <a:pPr eaLnBrk="1" hangingPunct="1">
              <a:spcBef>
                <a:spcPct val="0"/>
              </a:spcBef>
            </a:pPr>
            <a:r>
              <a:rPr lang="ca-ES" sz="2000" baseline="0" dirty="0" smtClean="0"/>
              <a:t>En finalitzar el grau l’estudiant aconsegueix el seu títol de graduat i també té opció de continuar estudiant un màster.</a:t>
            </a:r>
          </a:p>
          <a:p>
            <a:pPr eaLnBrk="1" hangingPunct="1">
              <a:spcBef>
                <a:spcPct val="0"/>
              </a:spcBef>
            </a:pPr>
            <a:r>
              <a:rPr lang="ca-ES" sz="2000" baseline="0" dirty="0" smtClean="0"/>
              <a:t>El màsters poden ser d’especialització o bé amb atribucions. Aquests últims donen altres competències professionals als graduats.</a:t>
            </a:r>
            <a:br>
              <a:rPr lang="ca-ES" sz="2000" baseline="0" dirty="0" smtClean="0"/>
            </a:br>
            <a:r>
              <a:rPr lang="ca-ES" sz="2000" baseline="0" dirty="0" smtClean="0"/>
              <a:t/>
            </a:r>
            <a:br>
              <a:rPr lang="ca-ES" sz="2000" baseline="0" dirty="0" smtClean="0"/>
            </a:br>
            <a:r>
              <a:rPr lang="ca-ES" sz="2000" baseline="0" dirty="0" smtClean="0"/>
              <a:t>A més, hi ha titulacions que conformen un </a:t>
            </a:r>
            <a:r>
              <a:rPr lang="ca-ES" sz="2000" b="1" baseline="0" dirty="0" smtClean="0"/>
              <a:t>programa integrat de grau i màster </a:t>
            </a:r>
            <a:r>
              <a:rPr lang="ca-ES" sz="2000" baseline="0" dirty="0" smtClean="0"/>
              <a:t>en els casos de titulacions en les quals </a:t>
            </a:r>
            <a:r>
              <a:rPr lang="es-ES" sz="2000" dirty="0" smtClean="0"/>
              <a:t>les </a:t>
            </a:r>
            <a:r>
              <a:rPr lang="ca-ES" sz="2000" noProof="0" dirty="0" smtClean="0"/>
              <a:t>competències</a:t>
            </a:r>
            <a:r>
              <a:rPr lang="es-ES" sz="2000" dirty="0" smtClean="0"/>
              <a:t> per a </a:t>
            </a:r>
            <a:r>
              <a:rPr lang="ca-ES" sz="2000" noProof="0" dirty="0" smtClean="0"/>
              <a:t>l’exercici professional s’adquireixen </a:t>
            </a:r>
            <a:r>
              <a:rPr lang="es-ES" sz="2000" dirty="0" smtClean="0"/>
              <a:t>en </a:t>
            </a:r>
            <a:r>
              <a:rPr lang="ca-ES" sz="2000" noProof="0" dirty="0" smtClean="0"/>
              <a:t>amb el màster</a:t>
            </a:r>
            <a:r>
              <a:rPr lang="es-ES" sz="2000" dirty="0" smtClean="0"/>
              <a:t>. </a:t>
            </a:r>
            <a:r>
              <a:rPr lang="ca-ES" sz="2000" baseline="0" dirty="0" smtClean="0"/>
              <a:t>En aquests casos el màster corresponent té una durada de dos anys. </a:t>
            </a:r>
            <a:br>
              <a:rPr lang="ca-ES" sz="2000" baseline="0" dirty="0" smtClean="0"/>
            </a:br>
            <a:r>
              <a:rPr lang="ca-ES" sz="2000" baseline="0" dirty="0" smtClean="0"/>
              <a:t/>
            </a:r>
            <a:br>
              <a:rPr lang="ca-ES" sz="2000" baseline="0" dirty="0" smtClean="0"/>
            </a:br>
            <a:r>
              <a:rPr lang="ca-ES" sz="2000" baseline="0" dirty="0" smtClean="0"/>
              <a:t>Són, per exemple, el Grau en Enginyeria en Tecnologies Industrials, el Grau en Enginyeria en Tecnologies Aeroespacials, el Grau </a:t>
            </a:r>
            <a:r>
              <a:rPr lang="ca-ES" sz="2400" dirty="0" smtClean="0"/>
              <a:t>Enginyeria Minera, el </a:t>
            </a:r>
            <a:r>
              <a:rPr lang="pt-BR" sz="2000" b="0" i="0" kern="1200" dirty="0" smtClean="0">
                <a:solidFill>
                  <a:schemeClr val="tx1"/>
                </a:solidFill>
                <a:effectLst/>
                <a:latin typeface="+mn-lt"/>
                <a:ea typeface="+mn-ea"/>
                <a:cs typeface="+mn-cs"/>
              </a:rPr>
              <a:t>Grau </a:t>
            </a:r>
            <a:r>
              <a:rPr lang="ca-ES" sz="2000" b="0" i="0" kern="1200" noProof="0" dirty="0" smtClean="0">
                <a:solidFill>
                  <a:schemeClr val="tx1"/>
                </a:solidFill>
                <a:effectLst/>
                <a:latin typeface="+mn-lt"/>
                <a:ea typeface="+mn-ea"/>
                <a:cs typeface="+mn-cs"/>
              </a:rPr>
              <a:t>en Enginyeria en Sistemes </a:t>
            </a:r>
            <a:r>
              <a:rPr lang="pt-BR" sz="2000" b="0" i="0" kern="1200" dirty="0" smtClean="0">
                <a:solidFill>
                  <a:schemeClr val="tx1"/>
                </a:solidFill>
                <a:effectLst/>
                <a:latin typeface="+mn-lt"/>
                <a:ea typeface="+mn-ea"/>
                <a:cs typeface="+mn-cs"/>
              </a:rPr>
              <a:t>i Tecnologia Naval</a:t>
            </a:r>
            <a:r>
              <a:rPr lang="ca-ES" sz="2400" b="0" i="0" kern="1200" dirty="0" smtClean="0">
                <a:solidFill>
                  <a:schemeClr val="tx1"/>
                </a:solidFill>
                <a:effectLst/>
                <a:latin typeface="+mn-lt"/>
                <a:ea typeface="+mn-ea"/>
                <a:cs typeface="+mn-cs"/>
              </a:rPr>
              <a:t>,</a:t>
            </a:r>
            <a:r>
              <a:rPr lang="ca-ES" sz="2400" b="0" i="0" kern="1200" baseline="0" dirty="0" smtClean="0">
                <a:solidFill>
                  <a:schemeClr val="tx1"/>
                </a:solidFill>
                <a:effectLst/>
                <a:latin typeface="+mn-lt"/>
                <a:ea typeface="+mn-ea"/>
                <a:cs typeface="+mn-cs"/>
              </a:rPr>
              <a:t> </a:t>
            </a:r>
            <a:r>
              <a:rPr lang="es-ES" sz="2400" dirty="0" smtClean="0"/>
              <a:t>el Grau </a:t>
            </a:r>
            <a:r>
              <a:rPr lang="ca-ES" sz="2000" noProof="0" dirty="0" smtClean="0"/>
              <a:t>en Enginyeria de Tecnologies i Serveis de Telecomunicació o el nou</a:t>
            </a:r>
            <a:r>
              <a:rPr lang="ca-ES" sz="2000" baseline="0" noProof="0" dirty="0" smtClean="0"/>
              <a:t> grau de Tecnologies de Camins, Canals i Ports</a:t>
            </a:r>
            <a:r>
              <a:rPr lang="es-ES" sz="2000" dirty="0" smtClean="0"/>
              <a:t>. </a:t>
            </a:r>
            <a:r>
              <a:rPr lang="ca-ES" sz="2000" noProof="0" dirty="0" smtClean="0"/>
              <a:t>També és el cas del Grau en Estudis d’Arquitectura</a:t>
            </a:r>
            <a:r>
              <a:rPr lang="es-ES" sz="2000" dirty="0" smtClean="0"/>
              <a:t>, </a:t>
            </a:r>
            <a:r>
              <a:rPr lang="ca-ES" sz="2000" noProof="0" dirty="0" smtClean="0"/>
              <a:t>tot</a:t>
            </a:r>
            <a:r>
              <a:rPr lang="ca-ES" sz="2000" baseline="0" noProof="0" dirty="0" smtClean="0"/>
              <a:t> i que en aquest cas el màster és només d’un any.</a:t>
            </a:r>
            <a:r>
              <a:rPr lang="ca-ES" sz="2000" baseline="0" dirty="0" smtClean="0"/>
              <a:t/>
            </a:r>
            <a:br>
              <a:rPr lang="ca-ES" sz="2000" baseline="0" dirty="0" smtClean="0"/>
            </a:br>
            <a:endParaRPr lang="ca-ES" sz="2000" baseline="0" dirty="0" smtClean="0"/>
          </a:p>
          <a:p>
            <a:pPr eaLnBrk="1" hangingPunct="1">
              <a:spcBef>
                <a:spcPct val="0"/>
              </a:spcBef>
            </a:pPr>
            <a:r>
              <a:rPr lang="fr-FR" sz="2400" dirty="0" smtClean="0"/>
              <a:t>En els </a:t>
            </a:r>
            <a:r>
              <a:rPr lang="ca-ES" sz="2400" dirty="0" smtClean="0"/>
              <a:t>casos del Grau en Enginyeria Informàtica i el Grau en Enginyeria Química</a:t>
            </a:r>
            <a:r>
              <a:rPr lang="fr-FR" sz="2400" dirty="0" smtClean="0"/>
              <a:t>, els </a:t>
            </a:r>
            <a:r>
              <a:rPr lang="ca-ES" sz="2400" dirty="0" smtClean="0"/>
              <a:t>màsters universitaris corresponents tots</a:t>
            </a:r>
            <a:r>
              <a:rPr lang="fr-FR" sz="2400" dirty="0" smtClean="0"/>
              <a:t> dos </a:t>
            </a:r>
            <a:r>
              <a:rPr lang="ca-ES" sz="2000" noProof="0" dirty="0" smtClean="0"/>
              <a:t>permeten</a:t>
            </a:r>
            <a:r>
              <a:rPr lang="es-ES" sz="2000" dirty="0" smtClean="0"/>
              <a:t> </a:t>
            </a:r>
            <a:r>
              <a:rPr lang="ca-ES" sz="2000" noProof="0" dirty="0" smtClean="0"/>
              <a:t>obtenir</a:t>
            </a:r>
            <a:r>
              <a:rPr lang="es-ES" sz="2000" dirty="0" smtClean="0"/>
              <a:t> </a:t>
            </a:r>
            <a:r>
              <a:rPr lang="ca-ES" sz="2000" b="0" noProof="0" dirty="0" smtClean="0"/>
              <a:t>competències</a:t>
            </a:r>
            <a:r>
              <a:rPr lang="es-ES" sz="2000" b="0" dirty="0" smtClean="0"/>
              <a:t> </a:t>
            </a:r>
            <a:r>
              <a:rPr lang="ca-ES" sz="2000" b="0" noProof="0" dirty="0" smtClean="0"/>
              <a:t>assimilades a les d’una activitat professional regulada.</a:t>
            </a:r>
          </a:p>
          <a:p>
            <a:endParaRPr lang="es-ES" sz="2000"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11</a:t>
            </a:fld>
            <a:endParaRPr lang="es-ES"/>
          </a:p>
        </p:txBody>
      </p:sp>
    </p:spTree>
    <p:extLst>
      <p:ext uri="{BB962C8B-B14F-4D97-AF65-F5344CB8AC3E}">
        <p14:creationId xmlns:p14="http://schemas.microsoft.com/office/powerpoint/2010/main" val="2763083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r>
              <a:rPr lang="ca-ES" dirty="0" smtClean="0"/>
              <a:t>Hi ha diferents formes d’accedir als estudis de grau:</a:t>
            </a:r>
          </a:p>
          <a:p>
            <a:pPr defTabSz="954181" eaLnBrk="0" fontAlgn="base" hangingPunct="0">
              <a:spcBef>
                <a:spcPct val="30000"/>
              </a:spcBef>
              <a:spcAft>
                <a:spcPct val="0"/>
              </a:spcAft>
              <a:defRPr/>
            </a:pPr>
            <a:r>
              <a:rPr lang="ca-ES" dirty="0" smtClean="0"/>
              <a:t> </a:t>
            </a:r>
          </a:p>
          <a:p>
            <a:pPr defTabSz="954181" eaLnBrk="0" fontAlgn="base" hangingPunct="0">
              <a:spcBef>
                <a:spcPct val="30000"/>
              </a:spcBef>
              <a:spcAft>
                <a:spcPct val="0"/>
              </a:spcAft>
              <a:defRPr/>
            </a:pPr>
            <a:endParaRPr lang="ca-ES" dirty="0" smtClean="0"/>
          </a:p>
          <a:p>
            <a:pPr defTabSz="954181" eaLnBrk="0" fontAlgn="base" hangingPunct="0">
              <a:spcBef>
                <a:spcPct val="30000"/>
              </a:spcBef>
              <a:spcAft>
                <a:spcPct val="0"/>
              </a:spcAft>
              <a:defRPr/>
            </a:pPr>
            <a:r>
              <a:rPr lang="ca-ES" dirty="0" smtClean="0"/>
              <a:t>Des de </a:t>
            </a:r>
            <a:r>
              <a:rPr lang="ca-ES" b="1" dirty="0" smtClean="0"/>
              <a:t>batxillerat</a:t>
            </a:r>
            <a:r>
              <a:rPr lang="ca-ES" b="0" baseline="0" dirty="0" smtClean="0"/>
              <a:t> l’accés és a través de les PAU .</a:t>
            </a:r>
            <a:br>
              <a:rPr lang="ca-ES" b="0" baseline="0" dirty="0" smtClean="0"/>
            </a:br>
            <a:r>
              <a:rPr lang="ca-ES" b="0" baseline="0" dirty="0" smtClean="0"/>
              <a:t>A les PAU, a més de la fase general, hi ha la possibilitat de realitzar els exàmens de la fase específica, on els estudiants es poden examinar de fins a 3 de les assignatures de la modalitat de 2n de batxillerat cursada. Es té en compte les dues millors notes superades amb 5 punts o més. La qualificació es pondera per 0,1 o 0,2 en alguns casos.</a:t>
            </a:r>
            <a:br>
              <a:rPr lang="ca-ES" b="0" baseline="0" dirty="0" smtClean="0"/>
            </a:br>
            <a:r>
              <a:rPr lang="ca-ES" b="0" baseline="0" dirty="0" smtClean="0"/>
              <a:t>Tot i que en principi aquesta fase cal realitzar-la en els casos en què la nota de tall pot ser superior a 10, es recomana realitzar-la sempre, ja que aquesta fase no baixa nota encara que no se superi, i en cas que s’aprovin els exàmens, serveix per pujar i aconseguir més puntuació. </a:t>
            </a:r>
            <a:endParaRPr lang="ca-ES" dirty="0" smtClean="0"/>
          </a:p>
          <a:p>
            <a:pPr defTabSz="954181" eaLnBrk="0" fontAlgn="base" hangingPunct="0">
              <a:spcBef>
                <a:spcPct val="30000"/>
              </a:spcBef>
              <a:spcAft>
                <a:spcPct val="0"/>
              </a:spcAft>
              <a:defRPr/>
            </a:pPr>
            <a:endParaRPr lang="ca-ES" dirty="0" smtClean="0"/>
          </a:p>
          <a:p>
            <a:pPr defTabSz="954181" eaLnBrk="0" fontAlgn="base" hangingPunct="0">
              <a:spcBef>
                <a:spcPct val="30000"/>
              </a:spcBef>
              <a:spcAft>
                <a:spcPct val="0"/>
              </a:spcAft>
              <a:defRPr/>
            </a:pPr>
            <a:r>
              <a:rPr lang="ca-ES" dirty="0" smtClean="0"/>
              <a:t>Els </a:t>
            </a:r>
            <a:r>
              <a:rPr lang="ca-ES" b="1" dirty="0" smtClean="0"/>
              <a:t>CFGS</a:t>
            </a:r>
            <a:r>
              <a:rPr lang="ca-ES" dirty="0" smtClean="0"/>
              <a:t> gaudeixen de convalidacions de crèdits en algunes titulacions. Des de la web de la UPC </a:t>
            </a:r>
            <a:r>
              <a:rPr lang="ca-ES" baseline="0" dirty="0" smtClean="0"/>
              <a:t>es pot accedir a la informació concreta i a l’enllaç a la pàgina web de la Generalitat on s’informa de la quantitat de crèdits que es convaliden i a quina escola o facultat (</a:t>
            </a:r>
            <a:r>
              <a:rPr lang="ca-ES" u="sng" baseline="0" dirty="0" smtClean="0"/>
              <a:t>no a totes convaliden els mateixos i dels mateixos estudis de cicle formatiu</a:t>
            </a:r>
            <a:r>
              <a:rPr lang="ca-ES" baseline="0" dirty="0" smtClean="0"/>
              <a:t>).</a:t>
            </a:r>
          </a:p>
          <a:p>
            <a:pPr defTabSz="954181" eaLnBrk="0" fontAlgn="base" hangingPunct="0">
              <a:spcBef>
                <a:spcPct val="30000"/>
              </a:spcBef>
              <a:spcAft>
                <a:spcPct val="0"/>
              </a:spcAft>
              <a:defRPr/>
            </a:pPr>
            <a:r>
              <a:rPr lang="ca-ES" baseline="0" dirty="0" smtClean="0"/>
              <a:t>Els estudiants de </a:t>
            </a:r>
            <a:r>
              <a:rPr lang="ca-ES" b="1" baseline="0" dirty="0" smtClean="0"/>
              <a:t>CFGS</a:t>
            </a:r>
            <a:r>
              <a:rPr lang="ca-ES" b="0" baseline="0" dirty="0" smtClean="0"/>
              <a:t> poden examinar-se de la fase específica de la Selectivitat, donat que la seva nota –equivalent a la fase general dels de batxillerat- es basa en la mitjana de l’expedient acadèmic del cicle i com a màxim serà sobre 10.</a:t>
            </a:r>
          </a:p>
          <a:p>
            <a:pPr defTabSz="954181" eaLnBrk="0" fontAlgn="base" hangingPunct="0">
              <a:spcBef>
                <a:spcPct val="30000"/>
              </a:spcBef>
              <a:spcAft>
                <a:spcPct val="0"/>
              </a:spcAft>
              <a:defRPr/>
            </a:pPr>
            <a:endParaRPr lang="ca-ES" b="0" baseline="0" dirty="0" smtClean="0"/>
          </a:p>
          <a:p>
            <a:pPr defTabSz="954181" eaLnBrk="0" fontAlgn="base" hangingPunct="0">
              <a:spcBef>
                <a:spcPct val="30000"/>
              </a:spcBef>
              <a:spcAft>
                <a:spcPct val="0"/>
              </a:spcAft>
              <a:defRPr/>
            </a:pPr>
            <a:r>
              <a:rPr lang="ca-ES" b="0" baseline="0" dirty="0" smtClean="0"/>
              <a:t>Recordar que per accedir als graus universitaris </a:t>
            </a:r>
            <a:r>
              <a:rPr lang="ca-ES" b="1" baseline="0" dirty="0" smtClean="0"/>
              <a:t>cal fer preinscripció </a:t>
            </a:r>
            <a:r>
              <a:rPr lang="ca-ES" b="0" baseline="0" dirty="0" smtClean="0"/>
              <a:t>(que s’obre al juny i al setembre) a través de </a:t>
            </a:r>
            <a:r>
              <a:rPr lang="ca-ES" b="0" baseline="0" dirty="0" err="1" smtClean="0"/>
              <a:t>l’aplicatiu</a:t>
            </a:r>
            <a:r>
              <a:rPr lang="ca-ES" b="0" baseline="0" dirty="0" smtClean="0"/>
              <a:t> de la Generalitat de Catalunya que es troba a la pàgina de preinscripció: http://universitats.gencat.cat/ca/preinscripcio/</a:t>
            </a:r>
          </a:p>
          <a:p>
            <a:pPr defTabSz="954181" eaLnBrk="0" fontAlgn="base" hangingPunct="0">
              <a:spcBef>
                <a:spcPct val="30000"/>
              </a:spcBef>
              <a:spcAft>
                <a:spcPct val="0"/>
              </a:spcAft>
              <a:defRPr/>
            </a:pPr>
            <a:r>
              <a:rPr lang="ca-ES" b="0" baseline="0" dirty="0" smtClean="0"/>
              <a:t/>
            </a:r>
            <a:br>
              <a:rPr lang="ca-ES" b="0" baseline="0" dirty="0" smtClean="0"/>
            </a:br>
            <a:r>
              <a:rPr lang="ca-ES" noProof="0" dirty="0" smtClean="0"/>
              <a:t>Alguns centres de la UPC ofereixen una entrada única per als diferents graus que s’ofereixen d'un mateix àmbit d'estudis. Això significa que el </a:t>
            </a:r>
            <a:r>
              <a:rPr lang="ca-ES" b="1" noProof="0" dirty="0" smtClean="0"/>
              <a:t>codi de preinscripció és comú</a:t>
            </a:r>
            <a:r>
              <a:rPr lang="ca-ES" noProof="0" dirty="0" smtClean="0"/>
              <a:t> per a tots aquests graus d'una mateixa escola. És el cas de:</a:t>
            </a:r>
            <a:br>
              <a:rPr lang="ca-ES" noProof="0" dirty="0" smtClean="0"/>
            </a:br>
            <a:r>
              <a:rPr lang="ca-ES" noProof="0" dirty="0" smtClean="0"/>
              <a:t/>
            </a:r>
            <a:br>
              <a:rPr lang="ca-ES" noProof="0" dirty="0" smtClean="0"/>
            </a:br>
            <a:r>
              <a:rPr lang="ca-ES" noProof="0" dirty="0" smtClean="0"/>
              <a:t>Els graus de l'àmbit de l'</a:t>
            </a:r>
            <a:r>
              <a:rPr lang="ca-ES" b="1" noProof="0" dirty="0" smtClean="0"/>
              <a:t>Enginyeria Industrial</a:t>
            </a:r>
            <a:r>
              <a:rPr lang="ca-ES" noProof="0" dirty="0" smtClean="0"/>
              <a:t> que s'ofereixen a:</a:t>
            </a:r>
          </a:p>
          <a:p>
            <a:r>
              <a:rPr lang="ca-ES" noProof="0" dirty="0" smtClean="0"/>
              <a:t>Escola d’Enginyeries Industrial, Aeroespacial i Audiovisual de Terrassa (ESEIAAT)</a:t>
            </a:r>
          </a:p>
          <a:p>
            <a:r>
              <a:rPr lang="ca-ES" noProof="0" dirty="0" smtClean="0"/>
              <a:t>Escola Politècnica Superior d'Enginyeria de Vilanova i la Geltrú (EPSEVG)</a:t>
            </a:r>
          </a:p>
          <a:p>
            <a:r>
              <a:rPr lang="ca-ES" noProof="0" dirty="0" smtClean="0"/>
              <a:t>Escola Superior d'Enginyeria de Manresa (EPSEM)</a:t>
            </a:r>
          </a:p>
          <a:p>
            <a:r>
              <a:rPr lang="ca-ES" noProof="0" dirty="0" smtClean="0"/>
              <a:t/>
            </a:r>
            <a:br>
              <a:rPr lang="ca-ES" noProof="0" dirty="0" smtClean="0"/>
            </a:br>
            <a:r>
              <a:rPr lang="ca-ES" noProof="0" dirty="0" smtClean="0"/>
              <a:t> </a:t>
            </a:r>
          </a:p>
          <a:p>
            <a:pPr defTabSz="954181">
              <a:defRPr/>
            </a:pPr>
            <a:r>
              <a:rPr lang="ca-ES" b="0" dirty="0" smtClean="0"/>
              <a:t>En</a:t>
            </a:r>
            <a:r>
              <a:rPr lang="ca-ES" b="0" baseline="0" dirty="0" smtClean="0"/>
              <a:t> el cas de l’ESEIAAT hi ha dos dels graus que imparteix, el </a:t>
            </a:r>
            <a:r>
              <a:rPr lang="ca-ES" b="1" baseline="0" dirty="0" smtClean="0"/>
              <a:t>grau en Enginyeria en Tecnologies Industrials i Enginyeria de Disseny Industrial i Desenvolupament del Producte</a:t>
            </a:r>
            <a:r>
              <a:rPr lang="ca-ES" b="0" baseline="0" dirty="0" smtClean="0"/>
              <a:t>, els quals </a:t>
            </a:r>
            <a:r>
              <a:rPr lang="ca-ES" b="1" baseline="0" dirty="0" smtClean="0"/>
              <a:t>no entren en la modalitat d’accés comú</a:t>
            </a:r>
            <a:r>
              <a:rPr lang="ca-ES" b="0" baseline="0" dirty="0" smtClean="0"/>
              <a:t>.</a:t>
            </a:r>
            <a:endParaRPr lang="ca-ES" b="0" dirty="0" smtClean="0"/>
          </a:p>
          <a:p>
            <a:r>
              <a:rPr lang="ca-ES" noProof="0" dirty="0" smtClean="0"/>
              <a:t/>
            </a:r>
            <a:br>
              <a:rPr lang="ca-ES" noProof="0" dirty="0" smtClean="0"/>
            </a:br>
            <a:r>
              <a:rPr lang="ca-ES" noProof="0" dirty="0" smtClean="0"/>
              <a:t>Els graus de l'àmbit de les </a:t>
            </a:r>
            <a:r>
              <a:rPr lang="ca-ES" b="1" noProof="0" dirty="0" smtClean="0"/>
              <a:t>Enginyeries de la Telecomunicació</a:t>
            </a:r>
            <a:r>
              <a:rPr lang="ca-ES" noProof="0" dirty="0" smtClean="0"/>
              <a:t> que s'ofereixen a:</a:t>
            </a:r>
          </a:p>
          <a:p>
            <a:r>
              <a:rPr lang="ca-ES" noProof="0" dirty="0" smtClean="0"/>
              <a:t>Escola d’Enginyeria de Telecomunicació i Aeroespacial de Castelldefels (EETAC) </a:t>
            </a:r>
          </a:p>
          <a:p>
            <a:r>
              <a:rPr lang="ca-ES" noProof="0" dirty="0" smtClean="0"/>
              <a:t/>
            </a:r>
            <a:br>
              <a:rPr lang="ca-ES" noProof="0" dirty="0" smtClean="0"/>
            </a:br>
            <a:r>
              <a:rPr lang="ca-ES" noProof="0" dirty="0" smtClean="0"/>
              <a:t>El primer curs és comú per a tots aquests estudis. Un cop superat, podeu demanar els estudis en què voleu continuar, ordenats per ordre de preferència. El centre assignarà l’especialitat en funció de la sol·licitud i de l’expedient acadèmic del 1r curs</a:t>
            </a:r>
            <a:r>
              <a:rPr lang="es-ES" dirty="0" smtClean="0"/>
              <a:t>.</a:t>
            </a:r>
          </a:p>
          <a:p>
            <a:pPr algn="ctr" defTabSz="954181" eaLnBrk="0" fontAlgn="base" hangingPunct="0">
              <a:spcBef>
                <a:spcPct val="30000"/>
              </a:spcBef>
              <a:spcAft>
                <a:spcPct val="0"/>
              </a:spcAft>
              <a:defRPr/>
            </a:pPr>
            <a:endParaRPr lang="ca-ES" dirty="0" smtClean="0"/>
          </a:p>
          <a:p>
            <a:pPr defTabSz="954181" eaLnBrk="0" fontAlgn="base" hangingPunct="0">
              <a:spcBef>
                <a:spcPct val="30000"/>
              </a:spcBef>
              <a:spcAft>
                <a:spcPct val="0"/>
              </a:spcAft>
              <a:defRPr/>
            </a:pPr>
            <a:r>
              <a:rPr lang="ca-ES" dirty="0" smtClean="0"/>
              <a:t>I també, i molt important, un cop us</a:t>
            </a:r>
            <a:r>
              <a:rPr lang="ca-ES" baseline="0" dirty="0" smtClean="0"/>
              <a:t> hagin assignat plaça, heu de matricular-vos el dia i hora que us pertoca, ja que si no la perdeu.</a:t>
            </a:r>
            <a:br>
              <a:rPr lang="ca-ES" baseline="0" dirty="0" smtClean="0"/>
            </a:br>
            <a:r>
              <a:rPr lang="ca-ES" baseline="0" dirty="0" smtClean="0"/>
              <a:t>De moment, la matrícula dels alumnes de 1r és presencial (si no podeu anar vosaltres mateixos podeu autoritzar a una altra persona per fer els tràmits), i a partir de 2n és online.</a:t>
            </a:r>
          </a:p>
          <a:p>
            <a:pPr defTabSz="954181" eaLnBrk="0" fontAlgn="base" hangingPunct="0">
              <a:spcBef>
                <a:spcPct val="30000"/>
              </a:spcBef>
              <a:spcAft>
                <a:spcPct val="0"/>
              </a:spcAft>
              <a:defRPr/>
            </a:pPr>
            <a:endParaRPr lang="ca-ES" baseline="0" dirty="0" smtClean="0"/>
          </a:p>
          <a:p>
            <a:pPr defTabSz="954181" eaLnBrk="0" fontAlgn="base" hangingPunct="0">
              <a:spcBef>
                <a:spcPct val="30000"/>
              </a:spcBef>
              <a:spcAft>
                <a:spcPct val="0"/>
              </a:spcAft>
              <a:defRPr/>
            </a:pPr>
            <a:r>
              <a:rPr lang="ca-ES" baseline="0" dirty="0" smtClean="0"/>
              <a:t>Pel que fa a les </a:t>
            </a:r>
            <a:r>
              <a:rPr lang="ca-ES" b="1" baseline="0" dirty="0" smtClean="0"/>
              <a:t>beques</a:t>
            </a:r>
            <a:r>
              <a:rPr lang="ca-ES" b="0" baseline="0" dirty="0" smtClean="0"/>
              <a:t>, són bàsicament les del </a:t>
            </a:r>
            <a:r>
              <a:rPr lang="ca-ES" b="0" baseline="0" dirty="0" err="1" smtClean="0"/>
              <a:t>Ministerio</a:t>
            </a:r>
            <a:r>
              <a:rPr lang="ca-ES" b="0" baseline="0" dirty="0" smtClean="0"/>
              <a:t> de </a:t>
            </a:r>
            <a:r>
              <a:rPr lang="ca-ES" b="0" baseline="0" dirty="0" err="1" smtClean="0"/>
              <a:t>Educación</a:t>
            </a:r>
            <a:r>
              <a:rPr lang="ca-ES" b="1" baseline="0" dirty="0" smtClean="0"/>
              <a:t> i</a:t>
            </a:r>
            <a:r>
              <a:rPr lang="ca-ES" b="0" baseline="0" dirty="0" smtClean="0"/>
              <a:t> també la beca Equitat de la Generalitat, que permet una disminució del preu del crèdit en funció de la renda familiar. </a:t>
            </a:r>
            <a:br>
              <a:rPr lang="ca-ES" b="0" baseline="0" dirty="0" smtClean="0"/>
            </a:br>
            <a:r>
              <a:rPr lang="ca-ES" b="0" baseline="0" dirty="0" smtClean="0"/>
              <a:t>En el moment que es realitza la matrícula es paga el preu del crèdit al llindar màxim, que és el 6, i si es concedeix la beca a l’estudiant se li retorna l’import entre el llindar 6 i el que se li assigni. I a la matrícula del segon quadrimestre el preu del crèdit que haurà de pagar és el que correspongui al llindar assignat. Aquesta beca s’ha de sol·licitar cada any, no es renova automàticament d’un curs per a un altre.</a:t>
            </a:r>
            <a:endParaRPr lang="ca-ES" dirty="0" smtClean="0"/>
          </a:p>
          <a:p>
            <a:pPr defTabSz="954181" eaLnBrk="0" fontAlgn="base" hangingPunct="0">
              <a:spcBef>
                <a:spcPct val="30000"/>
              </a:spcBef>
              <a:spcAft>
                <a:spcPct val="0"/>
              </a:spcAft>
              <a:defRPr/>
            </a:pPr>
            <a:endParaRPr lang="ca-ES" dirty="0" smtClean="0"/>
          </a:p>
          <a:p>
            <a:endParaRPr lang="es-ES"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12</a:t>
            </a:fld>
            <a:endParaRPr lang="es-ES"/>
          </a:p>
        </p:txBody>
      </p:sp>
    </p:spTree>
    <p:extLst>
      <p:ext uri="{BB962C8B-B14F-4D97-AF65-F5344CB8AC3E}">
        <p14:creationId xmlns:p14="http://schemas.microsoft.com/office/powerpoint/2010/main" val="3509602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defTabSz="954181" eaLnBrk="0" fontAlgn="base" hangingPunct="0">
              <a:spcBef>
                <a:spcPct val="30000"/>
              </a:spcBef>
              <a:spcAft>
                <a:spcPct val="0"/>
              </a:spcAft>
              <a:defRPr/>
            </a:pPr>
            <a:r>
              <a:rPr lang="ca-ES" noProof="0" dirty="0" smtClean="0"/>
              <a:t>El model docent de la UPC possibilita l'obtenció de dues titulacions de manera combinada i permet a </a:t>
            </a:r>
            <a:r>
              <a:rPr lang="ca-ES" noProof="0" dirty="0" err="1" smtClean="0"/>
              <a:t>l'estudiantat</a:t>
            </a:r>
            <a:r>
              <a:rPr lang="ca-ES" noProof="0" dirty="0" smtClean="0"/>
              <a:t> adquirir els coneixements de diversos estudis relacionats. Hi ha diversos tipus de dobles titulacions:</a:t>
            </a:r>
            <a:r>
              <a:rPr lang="es-ES" dirty="0" smtClean="0"/>
              <a:t/>
            </a:r>
            <a:br>
              <a:rPr lang="es-ES" dirty="0" smtClean="0"/>
            </a:br>
            <a:endParaRPr lang="ca-ES" b="0" dirty="0" smtClean="0"/>
          </a:p>
          <a:p>
            <a:pPr defTabSz="954181" eaLnBrk="0" fontAlgn="base" hangingPunct="0">
              <a:spcBef>
                <a:spcPct val="30000"/>
              </a:spcBef>
              <a:spcAft>
                <a:spcPct val="0"/>
              </a:spcAft>
              <a:defRPr/>
            </a:pPr>
            <a:r>
              <a:rPr lang="ca-ES" b="0" dirty="0" smtClean="0"/>
              <a:t>-Teniu</a:t>
            </a:r>
            <a:r>
              <a:rPr lang="ca-ES" b="0" baseline="0" dirty="0" smtClean="0"/>
              <a:t> les dobles titulacions del </a:t>
            </a:r>
            <a:r>
              <a:rPr lang="ca-ES" b="1" baseline="0" dirty="0" smtClean="0"/>
              <a:t>Centre de Formació Interdisciplinària Superior (CFIS): </a:t>
            </a:r>
            <a:r>
              <a:rPr lang="ca-ES" b="0" dirty="0" smtClean="0"/>
              <a:t>Es tracta d’un pla especial per obtenir en cinc anys dues titulacions de grau.</a:t>
            </a:r>
            <a:r>
              <a:rPr lang="ca-ES" b="0" baseline="0" dirty="0" smtClean="0"/>
              <a:t> No es poden cursar totes les titulacions de la UPC, cal que consulteu al web, a l’apartat d’estudis, les diferents opcions (hi ha 25 dobles titulacions possibles).</a:t>
            </a:r>
            <a:br>
              <a:rPr lang="ca-ES" b="0" baseline="0" dirty="0" smtClean="0"/>
            </a:br>
            <a:r>
              <a:rPr lang="ca-ES" b="0" baseline="0" dirty="0" smtClean="0"/>
              <a:t>En aquest cas sempre </a:t>
            </a:r>
            <a:r>
              <a:rPr lang="ca-ES" b="1" baseline="0" dirty="0" smtClean="0"/>
              <a:t>haureu de fer la preinscripció a una de les dues titulacions </a:t>
            </a:r>
            <a:r>
              <a:rPr lang="ca-ES" b="0" baseline="0" dirty="0" smtClean="0"/>
              <a:t>que us interessi i després sol·licitar participar a la </a:t>
            </a:r>
            <a:r>
              <a:rPr lang="ca-ES" b="1" baseline="0" dirty="0" smtClean="0"/>
              <a:t>prova d’accés</a:t>
            </a:r>
            <a:r>
              <a:rPr lang="ca-ES" b="0" baseline="0" dirty="0" smtClean="0"/>
              <a:t>, del Centre de Formació Interdisciplinari, que és la unitat que ho gestiona, on </a:t>
            </a:r>
            <a:r>
              <a:rPr lang="ca-ES" b="1" baseline="0" dirty="0" smtClean="0"/>
              <a:t>se us examina de matemàtiques i física</a:t>
            </a:r>
            <a:r>
              <a:rPr lang="ca-ES" b="0" baseline="0" dirty="0" smtClean="0"/>
              <a:t>.</a:t>
            </a:r>
            <a:br>
              <a:rPr lang="ca-ES" b="0" baseline="0" dirty="0" smtClean="0"/>
            </a:br>
            <a:r>
              <a:rPr lang="ca-ES" b="0" baseline="0" dirty="0" smtClean="0"/>
              <a:t>Hi ha un nombre de places molt limitat. </a:t>
            </a:r>
            <a:r>
              <a:rPr lang="ca-ES" noProof="0" dirty="0" smtClean="0">
                <a:effectLst/>
              </a:rPr>
              <a:t>El procés de selecció es basa en dues notes: la d’accés a la Universitat (PAU) i la de l’examen propi del CFIS (prova de matemàtiques i física). No hi ha nota de tall, simplement agafen als millors alumnes en el procés. Com a requisit mínim imprescindible, la nota d’accés a la universitat de l’estudiant ha de superar les notes de tall dels dos graus als que vol accedir;</a:t>
            </a:r>
            <a:r>
              <a:rPr lang="ca-ES" baseline="0" noProof="0" dirty="0" smtClean="0">
                <a:effectLst/>
              </a:rPr>
              <a:t> i cal obtenir plaça per procés de preinscripció en un dels dos graus que es vol realitzar.</a:t>
            </a:r>
          </a:p>
          <a:p>
            <a:pPr defTabSz="954181" eaLnBrk="0" fontAlgn="base" hangingPunct="0">
              <a:spcBef>
                <a:spcPct val="30000"/>
              </a:spcBef>
              <a:spcAft>
                <a:spcPct val="0"/>
              </a:spcAft>
              <a:defRPr/>
            </a:pPr>
            <a:endParaRPr lang="ca-ES" baseline="0" noProof="0" dirty="0" smtClean="0">
              <a:effectLst/>
            </a:endParaRPr>
          </a:p>
          <a:p>
            <a:pPr defTabSz="954181" eaLnBrk="0" fontAlgn="base" hangingPunct="0">
              <a:spcBef>
                <a:spcPct val="30000"/>
              </a:spcBef>
              <a:spcAft>
                <a:spcPct val="0"/>
              </a:spcAft>
              <a:defRPr/>
            </a:pPr>
            <a:r>
              <a:rPr lang="ca-ES" baseline="0" noProof="0" dirty="0" smtClean="0">
                <a:effectLst/>
              </a:rPr>
              <a:t>El CFIS programa pels seus estudiants un pla d’estudis adaptat en el qual es cursen titulacions dels dos graus. Hi ha uns requeriments de nivell i en el cas que no es compleixin cal abandonar el programa. D’altra banda, en el cas que per no poder seguir en el programa s’abandoni, es pot continuar estudiant la titulació de la qual es va aconseguir plaça en el procés de preinscripció i la resta d’assignatures aprovades de la segona titulació quedarien convalidades.</a:t>
            </a:r>
            <a:endParaRPr lang="ca-ES" noProof="0" dirty="0" smtClean="0">
              <a:effectLst/>
            </a:endParaRPr>
          </a:p>
          <a:p>
            <a:pPr defTabSz="954181" eaLnBrk="0" fontAlgn="base" hangingPunct="0">
              <a:spcBef>
                <a:spcPct val="30000"/>
              </a:spcBef>
              <a:spcAft>
                <a:spcPct val="0"/>
              </a:spcAft>
              <a:defRPr/>
            </a:pPr>
            <a:endParaRPr lang="ca-ES" noProof="0" dirty="0" smtClean="0">
              <a:effectLst/>
            </a:endParaRPr>
          </a:p>
          <a:p>
            <a:pPr defTabSz="954181" eaLnBrk="0" fontAlgn="base" hangingPunct="0">
              <a:spcBef>
                <a:spcPct val="30000"/>
              </a:spcBef>
              <a:spcAft>
                <a:spcPct val="0"/>
              </a:spcAft>
              <a:defRPr/>
            </a:pPr>
            <a:r>
              <a:rPr lang="ca-ES" noProof="0" dirty="0" smtClean="0">
                <a:effectLst/>
              </a:rPr>
              <a:t>-</a:t>
            </a:r>
            <a:r>
              <a:rPr lang="ca-ES" b="1" noProof="0" dirty="0" smtClean="0">
                <a:effectLst/>
              </a:rPr>
              <a:t>Dobles titulacions</a:t>
            </a:r>
            <a:r>
              <a:rPr lang="ca-ES" b="1" baseline="0" noProof="0" dirty="0" smtClean="0">
                <a:effectLst/>
              </a:rPr>
              <a:t> amb accés per preinscripció universitària:</a:t>
            </a:r>
            <a:r>
              <a:rPr lang="ca-ES" b="0" baseline="0" noProof="0" dirty="0" smtClean="0">
                <a:effectLst/>
              </a:rPr>
              <a:t> Se sol·liciten pel procés de preinscripció. Es donen dos casos:</a:t>
            </a:r>
            <a:br>
              <a:rPr lang="ca-ES" b="0" baseline="0" noProof="0" dirty="0" smtClean="0">
                <a:effectLst/>
              </a:rPr>
            </a:br>
            <a:r>
              <a:rPr lang="ca-ES" b="0" baseline="0" noProof="0" dirty="0" smtClean="0">
                <a:effectLst/>
              </a:rPr>
              <a:t>*Economia-Estadística, que és una doble titulació interuniversitària, entre la UPC i la UB, amb una durada de cinc anys i mig.</a:t>
            </a:r>
            <a:br>
              <a:rPr lang="ca-ES" b="0" baseline="0" noProof="0" dirty="0" smtClean="0">
                <a:effectLst/>
              </a:rPr>
            </a:br>
            <a:r>
              <a:rPr lang="ca-ES" b="0" baseline="0" noProof="0" dirty="0" smtClean="0">
                <a:effectLst/>
              </a:rPr>
              <a:t>*Enginyeria de Sistemes Aeroespacials i Enginyeria de Sistemes de Telecomunicació o Enginyeria Telemàtica a l’EETAC (Castelldefels)</a:t>
            </a:r>
          </a:p>
          <a:p>
            <a:pPr defTabSz="954181" eaLnBrk="0" fontAlgn="base" hangingPunct="0">
              <a:spcBef>
                <a:spcPct val="30000"/>
              </a:spcBef>
              <a:spcAft>
                <a:spcPct val="0"/>
              </a:spcAft>
              <a:defRPr/>
            </a:pPr>
            <a:endParaRPr lang="ca-ES" b="0" baseline="0" noProof="0" dirty="0" smtClean="0">
              <a:effectLst/>
            </a:endParaRPr>
          </a:p>
          <a:p>
            <a:pPr defTabSz="954181" eaLnBrk="0" fontAlgn="base" hangingPunct="0">
              <a:spcBef>
                <a:spcPct val="30000"/>
              </a:spcBef>
              <a:spcAft>
                <a:spcPct val="0"/>
              </a:spcAft>
              <a:defRPr/>
            </a:pPr>
            <a:r>
              <a:rPr lang="ca-ES" b="0" baseline="0" noProof="0" dirty="0" smtClean="0">
                <a:effectLst/>
              </a:rPr>
              <a:t>-</a:t>
            </a:r>
            <a:r>
              <a:rPr lang="ca-ES" b="1" baseline="0" noProof="0" dirty="0" smtClean="0">
                <a:effectLst/>
              </a:rPr>
              <a:t>Itineraris de doble titulació a un mateix centre:</a:t>
            </a:r>
            <a:r>
              <a:rPr lang="ca-ES" b="0" baseline="0" noProof="0" dirty="0" smtClean="0">
                <a:effectLst/>
              </a:rPr>
              <a:t>  Hi ha escoles, que ofereixen aquesta opció amb el graus que imparteixen en el seu centre. Es comença amb una titulació i a partir de 3r es pot sol·licitar fer un segon grau de la seva oferta i amb un curs més es tenen els dos títols. Per poder accedir a aquesta segona titulació hi ha un nombre de places limitat i es té en compte la nota de l’expedient acadèmic: </a:t>
            </a:r>
            <a:r>
              <a:rPr lang="ca-ES" b="1" baseline="0" noProof="0" dirty="0" smtClean="0">
                <a:solidFill>
                  <a:srgbClr val="FF0000"/>
                </a:solidFill>
                <a:effectLst/>
              </a:rPr>
              <a:t>19 </a:t>
            </a:r>
            <a:r>
              <a:rPr lang="ca-ES" b="0" baseline="0" noProof="0" dirty="0" smtClean="0">
                <a:effectLst/>
              </a:rPr>
              <a:t>itineraris de doble titulació en un centre.</a:t>
            </a:r>
            <a:br>
              <a:rPr lang="ca-ES" b="0" baseline="0" noProof="0" dirty="0" smtClean="0">
                <a:effectLst/>
              </a:rPr>
            </a:br>
            <a:r>
              <a:rPr lang="ca-ES" b="0" baseline="0" noProof="0" dirty="0" smtClean="0">
                <a:effectLst/>
              </a:rPr>
              <a:t>Es poden realitzar a: </a:t>
            </a:r>
            <a:br>
              <a:rPr lang="ca-ES" b="0" baseline="0" noProof="0" dirty="0" smtClean="0">
                <a:effectLst/>
              </a:rPr>
            </a:br>
            <a:r>
              <a:rPr lang="ca-ES" b="0" baseline="0" noProof="0" dirty="0" smtClean="0">
                <a:effectLst/>
              </a:rPr>
              <a:t>-ESEIAAT es poden combinar </a:t>
            </a:r>
            <a:r>
              <a:rPr lang="fr-FR" dirty="0" smtClean="0">
                <a:effectLst/>
              </a:rPr>
              <a:t>dos graus de </a:t>
            </a:r>
            <a:r>
              <a:rPr lang="ca-ES" noProof="0" dirty="0" smtClean="0">
                <a:effectLst/>
              </a:rPr>
              <a:t>l'àmbit de les enginyeries industrials.</a:t>
            </a:r>
            <a:r>
              <a:rPr lang="fr-FR" dirty="0" smtClean="0">
                <a:effectLst/>
              </a:rPr>
              <a:t/>
            </a:r>
            <a:br>
              <a:rPr lang="fr-FR" dirty="0" smtClean="0">
                <a:effectLst/>
              </a:rPr>
            </a:br>
            <a:r>
              <a:rPr lang="fr-FR" dirty="0" smtClean="0">
                <a:effectLst/>
              </a:rPr>
              <a:t>-</a:t>
            </a:r>
            <a:r>
              <a:rPr lang="ca-ES" b="0" baseline="0" noProof="0" dirty="0" smtClean="0">
                <a:effectLst/>
              </a:rPr>
              <a:t>EETAC: Entre </a:t>
            </a:r>
            <a:r>
              <a:rPr lang="ca-ES" noProof="0" dirty="0" smtClean="0">
                <a:effectLst/>
              </a:rPr>
              <a:t>Enginyeria de Sistemes de Telecomunicació i Enginyeria Telemàtica</a:t>
            </a:r>
            <a:r>
              <a:rPr lang="ca-ES" b="0" baseline="0" noProof="0" dirty="0" smtClean="0">
                <a:effectLst/>
              </a:rPr>
              <a:t/>
            </a:r>
            <a:br>
              <a:rPr lang="ca-ES" b="0" baseline="0" noProof="0" dirty="0" smtClean="0">
                <a:effectLst/>
              </a:rPr>
            </a:br>
            <a:r>
              <a:rPr lang="ca-ES" b="0" baseline="0" noProof="0" dirty="0" smtClean="0">
                <a:effectLst/>
              </a:rPr>
              <a:t>-FNB: </a:t>
            </a:r>
            <a:r>
              <a:rPr lang="ca-ES" noProof="0" dirty="0" smtClean="0">
                <a:effectLst/>
              </a:rPr>
              <a:t>pots cursar una doble titulació combinant dos dels graus següents: Grau en Tecnologies Marines + grau en Enginyeria de Sistemes i Tecnologia </a:t>
            </a:r>
            <a:r>
              <a:rPr lang="es-ES" dirty="0" smtClean="0">
                <a:effectLst/>
              </a:rPr>
              <a:t>Naval.</a:t>
            </a:r>
          </a:p>
          <a:p>
            <a:pPr defTabSz="954181" eaLnBrk="0" fontAlgn="base" hangingPunct="0">
              <a:spcBef>
                <a:spcPct val="30000"/>
              </a:spcBef>
              <a:spcAft>
                <a:spcPct val="0"/>
              </a:spcAft>
              <a:defRPr/>
            </a:pPr>
            <a:r>
              <a:rPr lang="ca-ES" b="0" baseline="0" noProof="0" dirty="0" smtClean="0">
                <a:effectLst/>
              </a:rPr>
              <a:t/>
            </a:r>
            <a:br>
              <a:rPr lang="ca-ES" b="0" baseline="0" noProof="0" dirty="0" smtClean="0">
                <a:effectLst/>
              </a:rPr>
            </a:br>
            <a:r>
              <a:rPr lang="ca-ES" b="0" baseline="0" noProof="0" dirty="0" smtClean="0">
                <a:effectLst/>
              </a:rPr>
              <a:t>-</a:t>
            </a:r>
            <a:r>
              <a:rPr lang="ca-ES" b="1" baseline="0" noProof="0" dirty="0" smtClean="0">
                <a:effectLst/>
              </a:rPr>
              <a:t>Dobles titulacions entre centres de la UPC</a:t>
            </a:r>
            <a:r>
              <a:rPr lang="ca-ES" b="0" baseline="0" noProof="0" dirty="0" smtClean="0">
                <a:effectLst/>
              </a:rPr>
              <a:t>: </a:t>
            </a:r>
            <a:r>
              <a:rPr lang="ca-ES" noProof="0" dirty="0" smtClean="0"/>
              <a:t>Grau en Arquitectura Tècnica i Edificació (EPSEB) / Grau en Administració i Direcció d'Empreses </a:t>
            </a:r>
            <a:r>
              <a:rPr lang="es-ES" dirty="0" smtClean="0"/>
              <a:t>(EUNCET)</a:t>
            </a:r>
            <a:endParaRPr lang="ca-ES" b="0" baseline="0" noProof="0" dirty="0" smtClean="0">
              <a:effectLst/>
            </a:endParaRPr>
          </a:p>
          <a:p>
            <a:pPr defTabSz="954181" eaLnBrk="0" fontAlgn="base" hangingPunct="0">
              <a:spcBef>
                <a:spcPct val="30000"/>
              </a:spcBef>
              <a:spcAft>
                <a:spcPct val="0"/>
              </a:spcAft>
              <a:defRPr/>
            </a:pPr>
            <a:endParaRPr lang="ca-ES" b="0" baseline="0" noProof="0" dirty="0" smtClean="0">
              <a:effectLst/>
            </a:endParaRPr>
          </a:p>
          <a:p>
            <a:pPr defTabSz="954181" eaLnBrk="0" fontAlgn="base" hangingPunct="0">
              <a:spcBef>
                <a:spcPct val="30000"/>
              </a:spcBef>
              <a:spcAft>
                <a:spcPct val="0"/>
              </a:spcAft>
              <a:defRPr/>
            </a:pPr>
            <a:r>
              <a:rPr lang="ca-ES" b="0" baseline="0" noProof="0" dirty="0" smtClean="0">
                <a:effectLst/>
              </a:rPr>
              <a:t>-</a:t>
            </a:r>
            <a:r>
              <a:rPr lang="ca-ES" b="1" baseline="0" noProof="0" dirty="0" smtClean="0">
                <a:effectLst/>
              </a:rPr>
              <a:t>Dobles titulacions amb universitats catalanes: </a:t>
            </a:r>
            <a:r>
              <a:rPr lang="ca-ES" noProof="0" dirty="0" smtClean="0"/>
              <a:t>Alguns centres de la UPC ofereixen la possibilitat de cursar un doble grau amb un altres universitat catalana, una vegada cursats ​​un determinat nombre de crèdits.</a:t>
            </a:r>
            <a:r>
              <a:rPr lang="ca-ES" baseline="0" noProof="0" dirty="0" smtClean="0"/>
              <a:t> És el cas del grau i màster d’enginyeria industrial, tant a Barcelona com Terrassa, el grau i màster de l’àmbit d’enginyeria aeroespacial de Terrassa. Amb aquest estudis és possible cursar com a doble titulació el Grau en Administració i Direcció d’Empreses de la UOC.</a:t>
            </a:r>
            <a:endParaRPr lang="ca-ES" noProof="0" dirty="0" smtClean="0"/>
          </a:p>
          <a:p>
            <a:pPr defTabSz="954181" eaLnBrk="0" fontAlgn="base" hangingPunct="0">
              <a:spcBef>
                <a:spcPct val="30000"/>
              </a:spcBef>
              <a:spcAft>
                <a:spcPct val="0"/>
              </a:spcAft>
              <a:defRPr/>
            </a:pPr>
            <a:endParaRPr lang="ca-ES" b="0" baseline="0" noProof="0" dirty="0" smtClean="0">
              <a:effectLst/>
            </a:endParaRPr>
          </a:p>
          <a:p>
            <a:pPr defTabSz="954181" eaLnBrk="0" fontAlgn="base" hangingPunct="0">
              <a:spcBef>
                <a:spcPct val="30000"/>
              </a:spcBef>
              <a:spcAft>
                <a:spcPct val="0"/>
              </a:spcAft>
              <a:defRPr/>
            </a:pPr>
            <a:r>
              <a:rPr lang="ca-ES" b="0" baseline="0" noProof="0" dirty="0" smtClean="0">
                <a:effectLst/>
              </a:rPr>
              <a:t>-</a:t>
            </a:r>
            <a:r>
              <a:rPr lang="ca-ES" b="1" baseline="0" noProof="0" dirty="0" smtClean="0">
                <a:effectLst/>
              </a:rPr>
              <a:t>Dobles titulacions internacionals:</a:t>
            </a:r>
            <a:r>
              <a:rPr lang="ca-ES" b="0" baseline="0" noProof="0" dirty="0" smtClean="0">
                <a:effectLst/>
              </a:rPr>
              <a:t> És l’opció que ofereixen alguns centres de la UPC de cursar un any més de la titulació a una universitat estrangera i obtenir el títol per les dues universitats. Hi ha 50 convenis de doble titulació internacional amb 32 universitats internacionals.</a:t>
            </a:r>
            <a:endParaRPr lang="ca-ES" noProof="0" dirty="0" smtClean="0"/>
          </a:p>
          <a:p>
            <a:endParaRPr lang="es-ES" dirty="0" smtClean="0"/>
          </a:p>
          <a:p>
            <a:endParaRPr lang="es-ES"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13</a:t>
            </a:fld>
            <a:endParaRPr lang="es-ES"/>
          </a:p>
        </p:txBody>
      </p:sp>
    </p:spTree>
    <p:extLst>
      <p:ext uri="{BB962C8B-B14F-4D97-AF65-F5344CB8AC3E}">
        <p14:creationId xmlns:p14="http://schemas.microsoft.com/office/powerpoint/2010/main" val="1078608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ca-ES" dirty="0" smtClean="0"/>
              <a:t>Una altra vessant dels estudis universitaris és l’oportunitat de participar en </a:t>
            </a:r>
            <a:r>
              <a:rPr lang="ca-ES" b="1" dirty="0" smtClean="0"/>
              <a:t>un programa de mobilitat internacional</a:t>
            </a:r>
            <a:r>
              <a:rPr lang="ca-ES" dirty="0" smtClean="0"/>
              <a:t>. És una manera de complementar la formació alhora que una experiència personal i professionalment enriquidora que permet obrir-se a altres visions. </a:t>
            </a:r>
            <a:r>
              <a:rPr lang="ca-ES" b="1" dirty="0" smtClean="0"/>
              <a:t>2.717</a:t>
            </a:r>
            <a:r>
              <a:rPr lang="ca-ES" dirty="0" smtClean="0"/>
              <a:t> estudiants han participat en algun programa</a:t>
            </a:r>
            <a:r>
              <a:rPr lang="ca-ES" baseline="0" dirty="0" smtClean="0"/>
              <a:t> de mobilitat el curs passat.</a:t>
            </a:r>
          </a:p>
          <a:p>
            <a:pPr eaLnBrk="1" hangingPunct="1">
              <a:spcBef>
                <a:spcPct val="0"/>
              </a:spcBef>
            </a:pPr>
            <a:r>
              <a:rPr lang="ca-ES" baseline="0" dirty="0" smtClean="0"/>
              <a:t>Es pot accedir a un programa de mobilitat un cop superada la fase selectiva.</a:t>
            </a:r>
            <a:endParaRPr lang="ca-ES" dirty="0" smtClean="0"/>
          </a:p>
          <a:p>
            <a:pPr eaLnBrk="1" hangingPunct="1">
              <a:spcBef>
                <a:spcPct val="0"/>
              </a:spcBef>
            </a:pPr>
            <a:r>
              <a:rPr lang="ca-ES" dirty="0" smtClean="0"/>
              <a:t>En aquest sentit és possible realitzar algun curs, algun quadrimestre o el projecte de final de carrera en alguna de les universitats amb les quals es té conveni. </a:t>
            </a:r>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14</a:t>
            </a:fld>
            <a:endParaRPr lang="es-ES"/>
          </a:p>
        </p:txBody>
      </p:sp>
    </p:spTree>
    <p:extLst>
      <p:ext uri="{BB962C8B-B14F-4D97-AF65-F5344CB8AC3E}">
        <p14:creationId xmlns:p14="http://schemas.microsoft.com/office/powerpoint/2010/main" val="3996432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defTabSz="954181">
              <a:defRPr/>
            </a:pPr>
            <a:r>
              <a:rPr lang="ca-ES" dirty="0" smtClean="0"/>
              <a:t>També es poden realitzar </a:t>
            </a:r>
            <a:r>
              <a:rPr lang="ca-ES" b="1" dirty="0" smtClean="0"/>
              <a:t>pràctiques en empresa</a:t>
            </a:r>
            <a:r>
              <a:rPr lang="ca-ES" dirty="0" smtClean="0"/>
              <a:t>, fet que dóna experiència professional i permet conèixer aquest món abans de finalitzar els estudis. </a:t>
            </a:r>
            <a:br>
              <a:rPr lang="ca-ES" dirty="0" smtClean="0"/>
            </a:br>
            <a:r>
              <a:rPr lang="ca-ES" b="1" dirty="0" smtClean="0"/>
              <a:t>4.586 </a:t>
            </a:r>
            <a:r>
              <a:rPr lang="ca-ES" dirty="0" smtClean="0"/>
              <a:t>estudiants han participat en convenis de pràctiques</a:t>
            </a:r>
            <a:r>
              <a:rPr lang="ca-ES" baseline="0" dirty="0" smtClean="0"/>
              <a:t> en empresa.</a:t>
            </a:r>
            <a:br>
              <a:rPr lang="ca-ES" baseline="0" dirty="0" smtClean="0"/>
            </a:br>
            <a:r>
              <a:rPr lang="ca-ES" baseline="0" dirty="0" smtClean="0"/>
              <a:t>En els centres ubicats a Castelldefels, EETAC i ESAB, són obligatòries i estan contemplades dins el pla d’estudis.</a:t>
            </a:r>
            <a:endParaRPr lang="ca-ES" dirty="0" smtClean="0"/>
          </a:p>
          <a:p>
            <a:pPr defTabSz="954181">
              <a:defRPr/>
            </a:pPr>
            <a:endParaRPr lang="ca-ES" dirty="0" smtClean="0"/>
          </a:p>
          <a:p>
            <a:pPr defTabSz="954181">
              <a:defRPr/>
            </a:pPr>
            <a:r>
              <a:rPr lang="ca-ES" dirty="0" smtClean="0"/>
              <a:t>Una altra opció són les </a:t>
            </a:r>
            <a:r>
              <a:rPr lang="ca-ES" b="1" dirty="0" smtClean="0"/>
              <a:t>beques de col·laboració a la UPC</a:t>
            </a:r>
            <a:r>
              <a:rPr lang="ca-ES" dirty="0" smtClean="0"/>
              <a:t>, publicades en diferents convocatòries. Permeten col·laborar a les diferents unitats de la Universitat, ja sigui donant suport a docència, als laboratoris, grups de recerca, als serveis generals de la UPC, etc.</a:t>
            </a:r>
          </a:p>
          <a:p>
            <a:endParaRPr lang="es-ES"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15</a:t>
            </a:fld>
            <a:endParaRPr lang="es-ES"/>
          </a:p>
        </p:txBody>
      </p:sp>
    </p:spTree>
    <p:extLst>
      <p:ext uri="{BB962C8B-B14F-4D97-AF65-F5344CB8AC3E}">
        <p14:creationId xmlns:p14="http://schemas.microsoft.com/office/powerpoint/2010/main" val="417513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baseline="0" noProof="0" dirty="0" smtClean="0">
              <a:effectLst/>
            </a:endParaRPr>
          </a:p>
          <a:p>
            <a:endParaRPr lang="ca-ES" baseline="0" noProof="0" dirty="0" smtClean="0">
              <a:effectLst/>
            </a:endParaRPr>
          </a:p>
          <a:p>
            <a:r>
              <a:rPr lang="ca-ES" sz="2400" b="0" baseline="0" noProof="0" dirty="0" smtClean="0">
                <a:effectLst/>
              </a:rPr>
              <a:t>Segons dades de l’enquesta de l’Agència de Qualitat Universitària (AQU) realitzada el 2017 als titulats del 2013, el </a:t>
            </a:r>
            <a:r>
              <a:rPr lang="ca-ES" sz="2400" b="1" baseline="0" noProof="0" dirty="0" smtClean="0">
                <a:effectLst/>
              </a:rPr>
              <a:t>93%</a:t>
            </a:r>
            <a:r>
              <a:rPr lang="ca-ES" sz="2400" b="0" baseline="0" noProof="0" dirty="0" smtClean="0">
                <a:effectLst/>
              </a:rPr>
              <a:t> dels titulats i titulades a la UPC estava </a:t>
            </a:r>
            <a:r>
              <a:rPr lang="ca-ES" sz="2400" b="1" baseline="0" noProof="0" dirty="0" smtClean="0">
                <a:effectLst/>
              </a:rPr>
              <a:t>treballant.</a:t>
            </a:r>
            <a:r>
              <a:rPr lang="ca-ES" sz="2400" b="0" baseline="0" noProof="0" dirty="0" smtClean="0">
                <a:effectLst/>
              </a:rPr>
              <a:t/>
            </a:r>
            <a:br>
              <a:rPr lang="ca-ES" sz="2400" b="0" baseline="0" noProof="0" dirty="0" smtClean="0">
                <a:effectLst/>
              </a:rPr>
            </a:br>
            <a:r>
              <a:rPr lang="ca-ES" sz="2400" b="0" baseline="0" noProof="0" dirty="0" smtClean="0">
                <a:effectLst/>
              </a:rPr>
              <a:t>Un </a:t>
            </a:r>
            <a:r>
              <a:rPr lang="ca-ES" sz="2400" b="1" baseline="0" noProof="0" dirty="0" smtClean="0">
                <a:effectLst/>
              </a:rPr>
              <a:t>86% </a:t>
            </a:r>
            <a:r>
              <a:rPr lang="ca-ES" sz="2400" b="0" baseline="0" noProof="0" dirty="0" smtClean="0">
                <a:effectLst/>
              </a:rPr>
              <a:t>van trobar feina en menys de 6 mesos</a:t>
            </a:r>
          </a:p>
          <a:p>
            <a:r>
              <a:rPr lang="ca-ES" sz="2400" b="0" baseline="0" noProof="0" dirty="0" smtClean="0">
                <a:effectLst/>
              </a:rPr>
              <a:t>I un </a:t>
            </a:r>
            <a:r>
              <a:rPr lang="ca-ES" sz="2400" b="1" baseline="0" noProof="0" dirty="0" smtClean="0">
                <a:effectLst/>
              </a:rPr>
              <a:t>61% </a:t>
            </a:r>
            <a:r>
              <a:rPr lang="ca-ES" sz="2400" b="0" baseline="0" noProof="0" dirty="0" smtClean="0">
                <a:effectLst/>
              </a:rPr>
              <a:t> tenia un contracte indefinits als 3 anys de titular-se.</a:t>
            </a:r>
          </a:p>
          <a:p>
            <a:endParaRPr lang="ca-ES" sz="2400" baseline="0" noProof="0" dirty="0" smtClean="0">
              <a:effectLst/>
            </a:endParaRPr>
          </a:p>
          <a:p>
            <a:endParaRPr lang="ca-ES" noProof="0"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16</a:t>
            </a:fld>
            <a:endParaRPr lang="es-ES"/>
          </a:p>
        </p:txBody>
      </p:sp>
    </p:spTree>
    <p:extLst>
      <p:ext uri="{BB962C8B-B14F-4D97-AF65-F5344CB8AC3E}">
        <p14:creationId xmlns:p14="http://schemas.microsoft.com/office/powerpoint/2010/main" val="1154527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sz="1200" b="1" i="0" kern="1200" noProof="0" dirty="0" smtClean="0">
                <a:solidFill>
                  <a:schemeClr val="tx1"/>
                </a:solidFill>
                <a:effectLst/>
                <a:latin typeface="+mn-lt"/>
                <a:ea typeface="+mn-ea"/>
                <a:cs typeface="+mn-cs"/>
              </a:rPr>
              <a:t>-Ser un punt de trobada entre l'empresa i </a:t>
            </a:r>
            <a:r>
              <a:rPr lang="ca-ES" sz="1200" b="1" i="0" kern="1200" noProof="0" dirty="0" err="1" smtClean="0">
                <a:solidFill>
                  <a:schemeClr val="tx1"/>
                </a:solidFill>
                <a:effectLst/>
                <a:latin typeface="+mn-lt"/>
                <a:ea typeface="+mn-ea"/>
                <a:cs typeface="+mn-cs"/>
              </a:rPr>
              <a:t>l'estudiantat</a:t>
            </a:r>
            <a:r>
              <a:rPr lang="ca-ES" sz="1200" b="0" i="0" kern="1200" noProof="0" dirty="0" smtClean="0">
                <a:solidFill>
                  <a:schemeClr val="tx1"/>
                </a:solidFill>
                <a:effectLst/>
                <a:latin typeface="+mn-lt"/>
                <a:ea typeface="+mn-ea"/>
                <a:cs typeface="+mn-cs"/>
              </a:rPr>
              <a:t>.</a:t>
            </a:r>
          </a:p>
          <a:p>
            <a:r>
              <a:rPr lang="ca-ES" sz="1200" b="0" i="0" kern="1200" noProof="0" dirty="0" smtClean="0">
                <a:solidFill>
                  <a:schemeClr val="tx1"/>
                </a:solidFill>
                <a:effectLst/>
                <a:latin typeface="+mn-lt"/>
                <a:ea typeface="+mn-ea"/>
                <a:cs typeface="+mn-cs"/>
              </a:rPr>
              <a:t>Aquest és l'objectiu dels fòrums d'empresa, molts dels quals són organitzats per associacions d'estudiants de les diferents escoles i facultats de la UPC. </a:t>
            </a:r>
          </a:p>
          <a:p>
            <a:endParaRPr lang="ca-ES" sz="1200" b="0" i="0" kern="1200" noProof="0" dirty="0" smtClean="0">
              <a:solidFill>
                <a:schemeClr val="tx1"/>
              </a:solidFill>
              <a:effectLst/>
              <a:latin typeface="+mn-lt"/>
              <a:ea typeface="+mn-ea"/>
              <a:cs typeface="+mn-cs"/>
            </a:endParaRPr>
          </a:p>
          <a:p>
            <a:r>
              <a:rPr lang="ca-ES" sz="1200" b="0" i="0" kern="1200" noProof="0" dirty="0" smtClean="0">
                <a:solidFill>
                  <a:schemeClr val="tx1"/>
                </a:solidFill>
                <a:effectLst/>
                <a:latin typeface="+mn-lt"/>
                <a:ea typeface="+mn-ea"/>
                <a:cs typeface="+mn-cs"/>
              </a:rPr>
              <a:t>Els fòrums són una magnífica oportunitat per tenir una primera presa de contacte amb el vostre futur professional: hi podreu conèixer les sortides professionals dels vostres estudis, optar a la primera oferta laboral i participar en les xerrades, col·loquis i tallers formatius que s'hi organitzen.</a:t>
            </a:r>
          </a:p>
          <a:p>
            <a:endParaRPr lang="ca-ES" sz="1200" b="0" i="0" kern="1200" noProof="0" dirty="0" smtClean="0">
              <a:solidFill>
                <a:schemeClr val="tx1"/>
              </a:solidFill>
              <a:effectLst/>
              <a:latin typeface="+mn-lt"/>
              <a:ea typeface="+mn-ea"/>
              <a:cs typeface="+mn-cs"/>
            </a:endParaRPr>
          </a:p>
          <a:p>
            <a:r>
              <a:rPr lang="ca-ES" baseline="0" noProof="0" dirty="0" smtClean="0">
                <a:effectLst/>
              </a:rPr>
              <a:t>-L’</a:t>
            </a:r>
            <a:r>
              <a:rPr lang="ca-ES" b="1" baseline="0" noProof="0" dirty="0" smtClean="0">
                <a:effectLst/>
              </a:rPr>
              <a:t>Espai Emprèn </a:t>
            </a:r>
            <a:r>
              <a:rPr lang="ca-ES" sz="1200" b="0" i="0" kern="1200" noProof="0" dirty="0" smtClean="0">
                <a:solidFill>
                  <a:schemeClr val="tx1"/>
                </a:solidFill>
                <a:effectLst/>
                <a:latin typeface="+mn-lt"/>
                <a:ea typeface="+mn-ea"/>
                <a:cs typeface="+mn-cs"/>
              </a:rPr>
              <a:t>posa a disposició dels seus estudiants i recent titulats, serveis, activitats i espais de treball per desenvolupar projectes innovadors o noves idees de negoci.</a:t>
            </a:r>
          </a:p>
          <a:p>
            <a:r>
              <a:rPr lang="ca-ES" sz="1200" b="0" i="0" u="none" kern="1200" noProof="0" dirty="0" smtClean="0">
                <a:solidFill>
                  <a:schemeClr val="tx1"/>
                </a:solidFill>
                <a:effectLst/>
                <a:latin typeface="+mn-lt"/>
                <a:ea typeface="+mn-ea"/>
                <a:cs typeface="+mn-cs"/>
              </a:rPr>
              <a:t>Es</a:t>
            </a:r>
            <a:r>
              <a:rPr lang="ca-ES" sz="1200" b="0" i="0" u="none" kern="1200" baseline="0" noProof="0" dirty="0" smtClean="0">
                <a:solidFill>
                  <a:schemeClr val="tx1"/>
                </a:solidFill>
                <a:effectLst/>
                <a:latin typeface="+mn-lt"/>
                <a:ea typeface="+mn-ea"/>
                <a:cs typeface="+mn-cs"/>
              </a:rPr>
              <a:t> tracta d’un p</a:t>
            </a:r>
            <a:r>
              <a:rPr lang="ca-ES" sz="1200" b="0" i="0" kern="1200" noProof="0" dirty="0" smtClean="0">
                <a:solidFill>
                  <a:schemeClr val="tx1"/>
                </a:solidFill>
                <a:effectLst/>
                <a:latin typeface="+mn-lt"/>
                <a:ea typeface="+mn-ea"/>
                <a:cs typeface="+mn-cs"/>
              </a:rPr>
              <a:t>rograma de </a:t>
            </a:r>
            <a:r>
              <a:rPr lang="ca-ES" sz="1200" b="0" i="0" kern="1200" noProof="0" dirty="0" err="1" smtClean="0">
                <a:solidFill>
                  <a:schemeClr val="tx1"/>
                </a:solidFill>
                <a:effectLst/>
                <a:latin typeface="+mn-lt"/>
                <a:ea typeface="+mn-ea"/>
                <a:cs typeface="+mn-cs"/>
              </a:rPr>
              <a:t>pre</a:t>
            </a:r>
            <a:r>
              <a:rPr lang="ca-ES" sz="1200" b="0" i="0" kern="1200" noProof="0" dirty="0" smtClean="0">
                <a:solidFill>
                  <a:schemeClr val="tx1"/>
                </a:solidFill>
                <a:effectLst/>
                <a:latin typeface="+mn-lt"/>
                <a:ea typeface="+mn-ea"/>
                <a:cs typeface="+mn-cs"/>
              </a:rPr>
              <a:t>-Incubació de projectes de base tecnològica (fase inicial) en l’entorn universitari públic tecnològic (UPC</a:t>
            </a:r>
            <a:r>
              <a:rPr lang="ca-ES" sz="1200" b="0" i="0" kern="1200" dirty="0" smtClean="0">
                <a:solidFill>
                  <a:schemeClr val="tx1"/>
                </a:solidFill>
                <a:effectLst/>
                <a:latin typeface="+mn-lt"/>
                <a:ea typeface="+mn-ea"/>
                <a:cs typeface="+mn-cs"/>
              </a:rPr>
              <a:t>).</a:t>
            </a:r>
            <a:br>
              <a:rPr lang="ca-ES" sz="1200" b="0" i="0" kern="1200" dirty="0" smtClean="0">
                <a:solidFill>
                  <a:schemeClr val="tx1"/>
                </a:solidFill>
                <a:effectLst/>
                <a:latin typeface="+mn-lt"/>
                <a:ea typeface="+mn-ea"/>
                <a:cs typeface="+mn-cs"/>
              </a:rPr>
            </a:br>
            <a:r>
              <a:rPr lang="ca-ES" sz="1200" b="0" i="0" kern="1200" dirty="0" smtClean="0">
                <a:solidFill>
                  <a:schemeClr val="tx1"/>
                </a:solidFill>
                <a:effectLst/>
                <a:latin typeface="+mn-lt"/>
                <a:ea typeface="+mn-ea"/>
                <a:cs typeface="+mn-cs"/>
              </a:rPr>
              <a:t>Té seus a Barcelona, Terrassa, Vilanova</a:t>
            </a:r>
            <a:r>
              <a:rPr lang="ca-ES" sz="1200" b="0" i="0" kern="1200" baseline="0" dirty="0" smtClean="0">
                <a:solidFill>
                  <a:schemeClr val="tx1"/>
                </a:solidFill>
                <a:effectLst/>
                <a:latin typeface="+mn-lt"/>
                <a:ea typeface="+mn-ea"/>
                <a:cs typeface="+mn-cs"/>
              </a:rPr>
              <a:t> i la Geltrú i Castelldefels</a:t>
            </a:r>
            <a:endParaRPr lang="ca-ES" sz="1200" b="0" i="0" kern="1200" dirty="0" smtClean="0">
              <a:solidFill>
                <a:schemeClr val="tx1"/>
              </a:solidFill>
              <a:effectLst/>
              <a:latin typeface="+mn-lt"/>
              <a:ea typeface="+mn-ea"/>
              <a:cs typeface="+mn-cs"/>
            </a:endParaRPr>
          </a:p>
          <a:p>
            <a:endParaRPr lang="ca-ES" sz="1200" b="0" i="0" kern="1200" noProof="0" dirty="0" smtClean="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17</a:t>
            </a:fld>
            <a:endParaRPr lang="es-ES"/>
          </a:p>
        </p:txBody>
      </p:sp>
    </p:spTree>
    <p:extLst>
      <p:ext uri="{BB962C8B-B14F-4D97-AF65-F5344CB8AC3E}">
        <p14:creationId xmlns:p14="http://schemas.microsoft.com/office/powerpoint/2010/main" val="555228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noProof="0" dirty="0" smtClean="0"/>
              <a:t>Us ajudem a completar la formació desenvolupant les vostres habilitats i aptituds</a:t>
            </a:r>
            <a:r>
              <a:rPr lang="ca-ES" baseline="0" noProof="0" dirty="0" smtClean="0"/>
              <a:t> i assolir les competències professionals </a:t>
            </a:r>
            <a:r>
              <a:rPr lang="ca-ES" noProof="0" dirty="0" smtClean="0"/>
              <a:t>posant al vostre abast programes i recursos que donen suport a les iniciatives de </a:t>
            </a:r>
            <a:r>
              <a:rPr lang="ca-ES" noProof="0" dirty="0" err="1" smtClean="0"/>
              <a:t>l’estudiantat</a:t>
            </a:r>
            <a:r>
              <a:rPr lang="ca-ES" noProof="0" dirty="0" smtClean="0"/>
              <a:t> en la realització de projectes aplicats.</a:t>
            </a:r>
          </a:p>
          <a:p>
            <a:endParaRPr lang="ca-ES" noProof="0" dirty="0" smtClean="0"/>
          </a:p>
          <a:p>
            <a:r>
              <a:rPr lang="ca-ES" noProof="0" dirty="0" smtClean="0"/>
              <a:t>Teniu</a:t>
            </a:r>
            <a:r>
              <a:rPr lang="ca-ES" baseline="0" noProof="0" dirty="0" smtClean="0"/>
              <a:t> l’oportunitat de participar en projectes desenvolupats pels propis estudiants. Alguns exemples:</a:t>
            </a:r>
            <a:br>
              <a:rPr lang="ca-ES" baseline="0" noProof="0" dirty="0" smtClean="0"/>
            </a:br>
            <a:endParaRPr lang="ca-ES" baseline="0" noProof="0" dirty="0" smtClean="0"/>
          </a:p>
          <a:p>
            <a:r>
              <a:rPr lang="ca-ES" baseline="0" noProof="0" dirty="0" smtClean="0"/>
              <a:t>-Equips multidisciplinaris de cotxes i motos que participen a competicions internacionals:</a:t>
            </a:r>
          </a:p>
          <a:p>
            <a:r>
              <a:rPr lang="ca-ES" baseline="0" noProof="0" dirty="0" smtClean="0"/>
              <a:t>Equips de cotxes hi ha a ETSEIB, EEBE, ESEIAAT, EPSEM i EETAC.</a:t>
            </a:r>
            <a:br>
              <a:rPr lang="ca-ES" baseline="0" noProof="0" dirty="0" smtClean="0"/>
            </a:br>
            <a:r>
              <a:rPr lang="ca-ES" baseline="0" noProof="0" dirty="0" smtClean="0"/>
              <a:t>Equips de moto hi ha a ESEIAAT, EEBE, EPSEM i EPSEVG.</a:t>
            </a:r>
          </a:p>
          <a:p>
            <a:r>
              <a:rPr lang="ca-ES" baseline="0" noProof="0" dirty="0" smtClean="0"/>
              <a:t>Aquests equips dissenyen, construeixen i fan córrer ells mateixos els seus vehicles. Han de funcionar com un equip professional per aconseguir patrocinadors que financin el seu projecte, ja sigui econòmicament o bé amb peces per a la seva construcció. </a:t>
            </a:r>
          </a:p>
          <a:p>
            <a:endParaRPr lang="ca-ES" noProof="0"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18</a:t>
            </a:fld>
            <a:endParaRPr lang="es-ES"/>
          </a:p>
        </p:txBody>
      </p:sp>
    </p:spTree>
    <p:extLst>
      <p:ext uri="{BB962C8B-B14F-4D97-AF65-F5344CB8AC3E}">
        <p14:creationId xmlns:p14="http://schemas.microsoft.com/office/powerpoint/2010/main" val="3179713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baseline="0" noProof="0" dirty="0" smtClean="0"/>
              <a:t>-Diferents </a:t>
            </a:r>
            <a:r>
              <a:rPr lang="ca-ES" sz="1200" b="1" i="0" kern="1200" dirty="0" err="1" smtClean="0">
                <a:solidFill>
                  <a:schemeClr val="tx1"/>
                </a:solidFill>
                <a:effectLst/>
                <a:latin typeface="+mn-lt"/>
                <a:ea typeface="+mn-ea"/>
                <a:cs typeface="+mn-cs"/>
              </a:rPr>
              <a:t>Hackathons</a:t>
            </a:r>
            <a:r>
              <a:rPr lang="ca-ES" sz="1200" b="0" i="0" kern="1200" dirty="0" smtClean="0">
                <a:solidFill>
                  <a:schemeClr val="tx1"/>
                </a:solidFill>
                <a:effectLst/>
                <a:latin typeface="+mn-lt"/>
                <a:ea typeface="+mn-ea"/>
                <a:cs typeface="+mn-cs"/>
              </a:rPr>
              <a:t> que organitzen al</a:t>
            </a:r>
            <a:r>
              <a:rPr lang="ca-ES" sz="1200" b="0" i="0" kern="1200" baseline="0" dirty="0" smtClean="0">
                <a:solidFill>
                  <a:schemeClr val="tx1"/>
                </a:solidFill>
                <a:effectLst/>
                <a:latin typeface="+mn-lt"/>
                <a:ea typeface="+mn-ea"/>
                <a:cs typeface="+mn-cs"/>
              </a:rPr>
              <a:t> llarg del curs estudiants per trobar solucions a propostes de diferents àmbits o engegar nous projectes.</a:t>
            </a:r>
            <a:endParaRPr lang="ca-ES" sz="1200" b="1" i="0" kern="1200" dirty="0" smtClean="0">
              <a:solidFill>
                <a:schemeClr val="tx1"/>
              </a:solidFill>
              <a:effectLst/>
              <a:latin typeface="+mn-lt"/>
              <a:ea typeface="+mn-ea"/>
              <a:cs typeface="+mn-cs"/>
            </a:endParaRPr>
          </a:p>
          <a:p>
            <a:endParaRPr lang="ca-ES" baseline="0" noProof="0" dirty="0" smtClean="0"/>
          </a:p>
          <a:p>
            <a:endParaRPr lang="ca-ES" baseline="0" noProof="0" dirty="0" smtClean="0"/>
          </a:p>
          <a:p>
            <a:r>
              <a:rPr lang="ca-ES" baseline="0" noProof="0" dirty="0" smtClean="0"/>
              <a:t>-Projectes com el </a:t>
            </a:r>
            <a:r>
              <a:rPr lang="ca-ES" b="1" baseline="0" noProof="0" dirty="0" err="1" smtClean="0"/>
              <a:t>Creative</a:t>
            </a:r>
            <a:r>
              <a:rPr lang="ca-ES" b="1" baseline="0" noProof="0" dirty="0" smtClean="0"/>
              <a:t> </a:t>
            </a:r>
            <a:r>
              <a:rPr lang="ca-ES" b="1" baseline="0" noProof="0" dirty="0" err="1" smtClean="0"/>
              <a:t>Lab</a:t>
            </a:r>
            <a:r>
              <a:rPr lang="ca-ES" b="1" baseline="0" noProof="0" dirty="0" smtClean="0"/>
              <a:t> </a:t>
            </a:r>
            <a:r>
              <a:rPr lang="ca-ES" baseline="0" noProof="0" dirty="0" smtClean="0"/>
              <a:t>d’ESEIAAT, on els estudiants </a:t>
            </a:r>
            <a:r>
              <a:rPr lang="ca-ES" noProof="0" dirty="0" smtClean="0"/>
              <a:t>col·laboren amb professionals d'empreses reconegudes en l’àmbit</a:t>
            </a:r>
            <a:r>
              <a:rPr lang="ca-ES" baseline="0" noProof="0" dirty="0" smtClean="0"/>
              <a:t> de disseny industrial.</a:t>
            </a:r>
            <a:br>
              <a:rPr lang="ca-ES" baseline="0" noProof="0" dirty="0" smtClean="0"/>
            </a:br>
            <a:endParaRPr lang="ca-ES" baseline="0" noProof="0" dirty="0" smtClean="0"/>
          </a:p>
          <a:p>
            <a:r>
              <a:rPr lang="es-ES" baseline="0" noProof="0" dirty="0" smtClean="0"/>
              <a:t>-El </a:t>
            </a:r>
            <a:r>
              <a:rPr lang="ca-ES" noProof="0" dirty="0" smtClean="0"/>
              <a:t>programa </a:t>
            </a:r>
            <a:r>
              <a:rPr lang="ca-ES" b="1" noProof="0" dirty="0" smtClean="0"/>
              <a:t>INSPIRE3</a:t>
            </a:r>
            <a:r>
              <a:rPr lang="ca-ES" noProof="0" dirty="0" smtClean="0"/>
              <a:t> és una </a:t>
            </a:r>
            <a:r>
              <a:rPr lang="ca-ES" b="1" noProof="0" dirty="0" err="1" smtClean="0"/>
              <a:t>IN</a:t>
            </a:r>
            <a:r>
              <a:rPr lang="ca-ES" noProof="0" dirty="0" err="1" smtClean="0"/>
              <a:t>iciativa</a:t>
            </a:r>
            <a:r>
              <a:rPr lang="ca-ES" noProof="0" dirty="0" smtClean="0"/>
              <a:t> adreçada a </a:t>
            </a:r>
            <a:r>
              <a:rPr lang="ca-ES" noProof="0" dirty="0" err="1" smtClean="0"/>
              <a:t>l’e</a:t>
            </a:r>
            <a:r>
              <a:rPr lang="ca-ES" b="1" noProof="0" dirty="0" err="1" smtClean="0"/>
              <a:t>S</a:t>
            </a:r>
            <a:r>
              <a:rPr lang="ca-ES" noProof="0" dirty="0" err="1" smtClean="0"/>
              <a:t>tudiantat</a:t>
            </a:r>
            <a:r>
              <a:rPr lang="ca-ES" noProof="0" dirty="0" smtClean="0"/>
              <a:t> per la realització de </a:t>
            </a:r>
            <a:r>
              <a:rPr lang="ca-ES" b="1" noProof="0" dirty="0" smtClean="0"/>
              <a:t>P</a:t>
            </a:r>
            <a:r>
              <a:rPr lang="ca-ES" noProof="0" dirty="0" smtClean="0"/>
              <a:t>rojectes </a:t>
            </a:r>
            <a:r>
              <a:rPr lang="ca-ES" b="1" noProof="0" dirty="0" smtClean="0"/>
              <a:t>I</a:t>
            </a:r>
            <a:r>
              <a:rPr lang="ca-ES" noProof="0" dirty="0" smtClean="0"/>
              <a:t>nnovadors </a:t>
            </a:r>
            <a:r>
              <a:rPr lang="ca-ES" b="1" noProof="0" dirty="0" err="1" smtClean="0"/>
              <a:t>RE</a:t>
            </a:r>
            <a:r>
              <a:rPr lang="ca-ES" noProof="0" dirty="0" err="1" smtClean="0"/>
              <a:t>als</a:t>
            </a:r>
            <a:r>
              <a:rPr lang="ca-ES" noProof="0" dirty="0" smtClean="0"/>
              <a:t/>
            </a:r>
            <a:br>
              <a:rPr lang="ca-ES" noProof="0" dirty="0" smtClean="0"/>
            </a:br>
            <a:endParaRPr lang="ca-ES" noProof="0" dirty="0" smtClean="0"/>
          </a:p>
          <a:p>
            <a:r>
              <a:rPr lang="ca-ES" noProof="0" dirty="0" smtClean="0"/>
              <a:t>-El projecte de casa solar d’estudiants d’Arquitectura de l’ETSAV: el mes de juliol van presentar </a:t>
            </a:r>
            <a:r>
              <a:rPr lang="ca-ES" baseline="0" noProof="0" dirty="0" smtClean="0"/>
              <a:t>el projecte de casa sostenible </a:t>
            </a:r>
            <a:r>
              <a:rPr lang="ca-ES" b="1" baseline="0" noProof="0" dirty="0" smtClean="0"/>
              <a:t>TO</a:t>
            </a:r>
            <a:r>
              <a:rPr lang="ca-ES" b="0" baseline="0" noProof="0" dirty="0" smtClean="0"/>
              <a:t>, creat conjuntament amb estudiants de l’EEBE, a la quarta edició del Solar </a:t>
            </a:r>
            <a:r>
              <a:rPr lang="ca-ES" b="0" baseline="0" noProof="0" dirty="0" err="1" smtClean="0"/>
              <a:t>Decathlon</a:t>
            </a:r>
            <a:r>
              <a:rPr lang="ca-ES" b="0" baseline="0" noProof="0" dirty="0" smtClean="0"/>
              <a:t> Europe el mes de juliol del 201</a:t>
            </a:r>
            <a:r>
              <a:rPr lang="es-ES" b="0" baseline="0" noProof="0" dirty="0" smtClean="0"/>
              <a:t>9</a:t>
            </a:r>
            <a:r>
              <a:rPr lang="ca-ES" b="0" baseline="0" noProof="0" dirty="0" smtClean="0"/>
              <a:t>, aconseguint dos tercers premis</a:t>
            </a:r>
            <a:r>
              <a:rPr lang="es-ES" b="0" baseline="0" noProof="0" dirty="0" smtClean="0"/>
              <a:t>.</a:t>
            </a:r>
            <a:br>
              <a:rPr lang="es-ES" b="0" baseline="0" noProof="0" dirty="0" smtClean="0"/>
            </a:br>
            <a:endParaRPr lang="ca-ES" noProof="0" dirty="0" smtClean="0"/>
          </a:p>
          <a:p>
            <a:r>
              <a:rPr lang="ca-ES" dirty="0" smtClean="0"/>
              <a:t>-Estudiants de la UPC (d’EETAC i ESEIAAT) han participat al projecte </a:t>
            </a:r>
            <a:r>
              <a:rPr lang="ca-ES" b="1" dirty="0" err="1" smtClean="0"/>
              <a:t>FREEDAn</a:t>
            </a:r>
            <a:r>
              <a:rPr lang="ca-ES" b="1" dirty="0" smtClean="0"/>
              <a:t> </a:t>
            </a:r>
            <a:r>
              <a:rPr lang="ca-ES" b="0" dirty="0" smtClean="0"/>
              <a:t>amb </a:t>
            </a:r>
            <a:r>
              <a:rPr lang="ca-ES" b="0" dirty="0" err="1" smtClean="0"/>
              <a:t>l’Hemav</a:t>
            </a:r>
            <a:r>
              <a:rPr lang="ca-ES" b="0" baseline="0" dirty="0" smtClean="0"/>
              <a:t> Foundation </a:t>
            </a:r>
            <a:r>
              <a:rPr lang="ca-ES" sz="1200" b="0" i="0" kern="1200" noProof="0" dirty="0" smtClean="0">
                <a:solidFill>
                  <a:schemeClr val="tx1"/>
                </a:solidFill>
                <a:effectLst/>
                <a:latin typeface="+mn-lt"/>
                <a:ea typeface="+mn-ea"/>
                <a:cs typeface="+mn-cs"/>
              </a:rPr>
              <a:t>desenvolupant d'un </a:t>
            </a:r>
            <a:r>
              <a:rPr lang="ca-ES" sz="1200" b="0" i="0" kern="1200" noProof="0" dirty="0" err="1" smtClean="0">
                <a:solidFill>
                  <a:schemeClr val="tx1"/>
                </a:solidFill>
                <a:effectLst/>
                <a:latin typeface="+mn-lt"/>
                <a:ea typeface="+mn-ea"/>
                <a:cs typeface="+mn-cs"/>
              </a:rPr>
              <a:t>dron</a:t>
            </a:r>
            <a:r>
              <a:rPr lang="ca-ES" sz="1200" b="0" i="0" kern="1200" noProof="0" dirty="0" smtClean="0">
                <a:solidFill>
                  <a:schemeClr val="tx1"/>
                </a:solidFill>
                <a:effectLst/>
                <a:latin typeface="+mn-lt"/>
                <a:ea typeface="+mn-ea"/>
                <a:cs typeface="+mn-cs"/>
              </a:rPr>
              <a:t> de reconeixement a mar obert per a la recerca de persones i embarcacions amb l'objectiu de millorar les missions de rescat humanitari de l’ONG</a:t>
            </a:r>
            <a:r>
              <a:rPr lang="ca-ES" sz="1200" b="0" i="0" kern="1200" baseline="0" noProof="0" dirty="0" smtClean="0">
                <a:solidFill>
                  <a:schemeClr val="tx1"/>
                </a:solidFill>
                <a:effectLst/>
                <a:latin typeface="+mn-lt"/>
                <a:ea typeface="+mn-ea"/>
                <a:cs typeface="+mn-cs"/>
              </a:rPr>
              <a:t> Proactiva Open </a:t>
            </a:r>
            <a:r>
              <a:rPr lang="ca-ES" sz="1200" b="0" i="0" kern="1200" baseline="0" noProof="0" dirty="0" err="1" smtClean="0">
                <a:solidFill>
                  <a:schemeClr val="tx1"/>
                </a:solidFill>
                <a:effectLst/>
                <a:latin typeface="+mn-lt"/>
                <a:ea typeface="+mn-ea"/>
                <a:cs typeface="+mn-cs"/>
              </a:rPr>
              <a:t>Arms</a:t>
            </a:r>
            <a:r>
              <a:rPr lang="ca-ES" sz="1200" b="0" i="0" kern="1200" baseline="0" noProof="0" dirty="0" smtClean="0">
                <a:solidFill>
                  <a:schemeClr val="tx1"/>
                </a:solidFill>
                <a:effectLst/>
                <a:latin typeface="+mn-lt"/>
                <a:ea typeface="+mn-ea"/>
                <a:cs typeface="+mn-cs"/>
              </a:rPr>
              <a:t>.</a:t>
            </a:r>
          </a:p>
          <a:p>
            <a:endParaRPr lang="ca-ES" b="0" noProof="0" dirty="0" smtClean="0"/>
          </a:p>
          <a:p>
            <a:r>
              <a:rPr lang="es-ES" dirty="0" smtClean="0"/>
              <a:t>-</a:t>
            </a:r>
            <a:r>
              <a:rPr lang="ca-ES" b="1" noProof="0" dirty="0" err="1" smtClean="0"/>
              <a:t>NanoSatLab</a:t>
            </a:r>
            <a:r>
              <a:rPr lang="ca-ES" noProof="0" dirty="0" smtClean="0"/>
              <a:t>, participat</a:t>
            </a:r>
            <a:r>
              <a:rPr lang="ca-ES" baseline="0" noProof="0" dirty="0" smtClean="0"/>
              <a:t> per estudiants de l’ETSETB i que participa en projectes reals per qualificar components que es llençaran a l’espai.</a:t>
            </a:r>
          </a:p>
          <a:p>
            <a:endParaRPr lang="ca-ES" baseline="0" noProof="0" dirty="0" smtClean="0"/>
          </a:p>
          <a:p>
            <a:r>
              <a:rPr lang="ca-ES" baseline="0" noProof="0" dirty="0" smtClean="0"/>
              <a:t>-</a:t>
            </a:r>
            <a:r>
              <a:rPr lang="ca-ES" b="1" baseline="0" noProof="0" dirty="0" smtClean="0"/>
              <a:t>MESDI Group</a:t>
            </a:r>
            <a:r>
              <a:rPr lang="ca-ES" b="0" baseline="0" noProof="0" dirty="0" smtClean="0"/>
              <a:t>, a l’EPSEVG, on els estudiants organitzen conferències, tallers, xerrades, etc. de l’àmbit del disseny industrial per a complementar la formació.</a:t>
            </a:r>
          </a:p>
          <a:p>
            <a:endParaRPr lang="ca-ES" b="0" baseline="0" noProof="0" dirty="0" smtClean="0"/>
          </a:p>
          <a:p>
            <a:r>
              <a:rPr lang="ca-ES" b="0" baseline="0" noProof="0" dirty="0" smtClean="0"/>
              <a:t>-</a:t>
            </a:r>
            <a:r>
              <a:rPr lang="ca-ES" b="1" baseline="0" noProof="0" dirty="0" err="1" smtClean="0"/>
              <a:t>InLab</a:t>
            </a:r>
            <a:r>
              <a:rPr lang="ca-ES" b="0" baseline="0" noProof="0" dirty="0" smtClean="0"/>
              <a:t>, a la FIB, on estudiant participen juntament amb professorat i tècnics per treballar en projectes vinculats a aplicacions i serveis basats en les últimes tecnologies.</a:t>
            </a:r>
            <a:endParaRPr lang="ca-ES" baseline="0" noProof="0" dirty="0" smtClean="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19</a:t>
            </a:fld>
            <a:endParaRPr lang="es-ES"/>
          </a:p>
        </p:txBody>
      </p:sp>
    </p:spTree>
    <p:extLst>
      <p:ext uri="{BB962C8B-B14F-4D97-AF65-F5344CB8AC3E}">
        <p14:creationId xmlns:p14="http://schemas.microsoft.com/office/powerpoint/2010/main" val="2206603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ca-ES" dirty="0" smtClean="0"/>
              <a:t>La vida universitària a la  UPC no és només estudis, contempla múltiples vessants:</a:t>
            </a:r>
            <a:br>
              <a:rPr lang="ca-ES" dirty="0" smtClean="0"/>
            </a:br>
            <a:endParaRPr lang="ca-ES" dirty="0" smtClean="0"/>
          </a:p>
          <a:p>
            <a:pPr eaLnBrk="1" hangingPunct="1">
              <a:spcBef>
                <a:spcPct val="0"/>
              </a:spcBef>
            </a:pPr>
            <a:r>
              <a:rPr lang="ca-ES" dirty="0" smtClean="0"/>
              <a:t>-</a:t>
            </a:r>
            <a:r>
              <a:rPr lang="ca-ES" b="1" dirty="0" smtClean="0"/>
              <a:t>Associacions</a:t>
            </a:r>
            <a:r>
              <a:rPr lang="ca-ES" dirty="0" smtClean="0"/>
              <a:t>, tant d’estudiants, com esportives, culturals i de lleure, així com </a:t>
            </a:r>
            <a:r>
              <a:rPr lang="ca-ES" b="1" dirty="0" smtClean="0"/>
              <a:t>activitats</a:t>
            </a:r>
            <a:r>
              <a:rPr lang="ca-ES" dirty="0" smtClean="0"/>
              <a:t> diverses que organitzen aquestes associacions. Podreu trobar delegacions d’estudiants, grups </a:t>
            </a:r>
            <a:r>
              <a:rPr lang="ca-ES" baseline="0" dirty="0" smtClean="0"/>
              <a:t>de teatre, coral, de castellers, o associacions vinculades als estudis dels seus centres, com ara AESS, associació de robòtica vinculada a l’ETSETB. </a:t>
            </a:r>
            <a:r>
              <a:rPr lang="ca-ES" dirty="0" smtClean="0"/>
              <a:t/>
            </a:r>
            <a:br>
              <a:rPr lang="ca-ES" dirty="0" smtClean="0"/>
            </a:br>
            <a:endParaRPr lang="ca-ES" dirty="0" smtClean="0"/>
          </a:p>
          <a:p>
            <a:pPr defTabSz="954181" fontAlgn="base">
              <a:spcBef>
                <a:spcPct val="0"/>
              </a:spcBef>
              <a:spcAft>
                <a:spcPct val="0"/>
              </a:spcAft>
              <a:defRPr/>
            </a:pPr>
            <a:r>
              <a:rPr lang="ca-ES" dirty="0" smtClean="0"/>
              <a:t>-</a:t>
            </a:r>
            <a:r>
              <a:rPr lang="ca-ES" b="1" dirty="0" smtClean="0"/>
              <a:t>Cooperació i desenvolupament</a:t>
            </a:r>
            <a:r>
              <a:rPr lang="ca-ES" dirty="0" smtClean="0"/>
              <a:t>: A través del Centre de Cooperació per al Desenvolupament teniu l’opció de participar en projecte d’ajut a països i comunitat en vies de desenvolupament. Una oportunitat, per exemple de construir una xarxa de clavegueram, sistemes de comunicació o la posada en marxa de nous conreus a comunitats que no disposen dels recursos necessaris. </a:t>
            </a:r>
            <a:br>
              <a:rPr lang="ca-ES" dirty="0" smtClean="0"/>
            </a:br>
            <a:r>
              <a:rPr lang="ca-ES" b="0" baseline="0" dirty="0" smtClean="0"/>
              <a:t>Alguns dels darrers projectes han estat per exemple:</a:t>
            </a:r>
          </a:p>
          <a:p>
            <a:pPr defTabSz="954181" fontAlgn="base">
              <a:spcBef>
                <a:spcPct val="0"/>
              </a:spcBef>
              <a:spcAft>
                <a:spcPct val="0"/>
              </a:spcAft>
              <a:defRPr/>
            </a:pPr>
            <a:r>
              <a:rPr lang="ca-ES" b="0" baseline="0" dirty="0" smtClean="0"/>
              <a:t>-S</a:t>
            </a:r>
            <a:r>
              <a:rPr lang="ca-ES" sz="1200" b="0" i="0" kern="1200" noProof="0" dirty="0" err="1" smtClean="0">
                <a:solidFill>
                  <a:schemeClr val="tx1"/>
                </a:solidFill>
                <a:effectLst/>
                <a:latin typeface="+mn-lt"/>
                <a:ea typeface="+mn-ea"/>
                <a:cs typeface="+mn-cs"/>
              </a:rPr>
              <a:t>uport</a:t>
            </a:r>
            <a:r>
              <a:rPr lang="ca-ES" sz="1200" b="0" i="0" kern="1200" noProof="0" dirty="0" smtClean="0">
                <a:solidFill>
                  <a:schemeClr val="tx1"/>
                </a:solidFill>
                <a:effectLst/>
                <a:latin typeface="+mn-lt"/>
                <a:ea typeface="+mn-ea"/>
                <a:cs typeface="+mn-cs"/>
              </a:rPr>
              <a:t> TIC a la Fundació PUSE que desenvolupa la seva tasca, consistent en facilitar l'accés a l'educació, al Senegal.</a:t>
            </a:r>
          </a:p>
          <a:p>
            <a:pPr defTabSz="954181" fontAlgn="base">
              <a:spcBef>
                <a:spcPct val="0"/>
              </a:spcBef>
              <a:spcAft>
                <a:spcPct val="0"/>
              </a:spcAft>
              <a:defRPr/>
            </a:pPr>
            <a:r>
              <a:rPr lang="ca-ES" b="0" baseline="0" noProof="0" dirty="0" smtClean="0"/>
              <a:t>-</a:t>
            </a:r>
            <a:r>
              <a:rPr lang="ca-ES" sz="1200" b="0" i="0" kern="1200" baseline="0" noProof="0" dirty="0" smtClean="0">
                <a:solidFill>
                  <a:schemeClr val="tx1"/>
                </a:solidFill>
                <a:effectLst/>
                <a:latin typeface="+mn-lt"/>
                <a:ea typeface="+mn-ea"/>
                <a:cs typeface="+mn-cs"/>
              </a:rPr>
              <a:t>S</a:t>
            </a:r>
            <a:r>
              <a:rPr lang="ca-ES" sz="1200" b="0" i="0" kern="1200" dirty="0" err="1" smtClean="0">
                <a:solidFill>
                  <a:schemeClr val="tx1"/>
                </a:solidFill>
                <a:effectLst/>
                <a:latin typeface="+mn-lt"/>
                <a:ea typeface="+mn-ea"/>
                <a:cs typeface="+mn-cs"/>
              </a:rPr>
              <a:t>ubstitució</a:t>
            </a:r>
            <a:r>
              <a:rPr lang="ca-ES" sz="1200" b="0" i="0" kern="1200" dirty="0" smtClean="0">
                <a:solidFill>
                  <a:schemeClr val="tx1"/>
                </a:solidFill>
                <a:effectLst/>
                <a:latin typeface="+mn-lt"/>
                <a:ea typeface="+mn-ea"/>
                <a:cs typeface="+mn-cs"/>
              </a:rPr>
              <a:t> i millora d'un sistema de monitoratge de la instal·lació fotovoltaica de la granja </a:t>
            </a:r>
            <a:r>
              <a:rPr lang="ca-ES" sz="1200" b="0" i="0" kern="1200" dirty="0" err="1" smtClean="0">
                <a:solidFill>
                  <a:schemeClr val="tx1"/>
                </a:solidFill>
                <a:effectLst/>
                <a:latin typeface="+mn-lt"/>
                <a:ea typeface="+mn-ea"/>
                <a:cs typeface="+mn-cs"/>
              </a:rPr>
              <a:t>d'Agoïta</a:t>
            </a:r>
            <a:r>
              <a:rPr lang="ca-ES" sz="1200" b="0" i="0" kern="1200" dirty="0" smtClean="0">
                <a:solidFill>
                  <a:schemeClr val="tx1"/>
                </a:solidFill>
                <a:effectLst/>
                <a:latin typeface="+mn-lt"/>
                <a:ea typeface="+mn-ea"/>
                <a:cs typeface="+mn-cs"/>
              </a:rPr>
              <a:t>, a Benín (Nigèria), dedicada a la rehabilitació social i laboral de persones amb malalties mentals</a:t>
            </a:r>
            <a:r>
              <a:rPr lang="es-ES" sz="1200" b="0" i="0" kern="1200" dirty="0" smtClean="0">
                <a:solidFill>
                  <a:schemeClr val="tx1"/>
                </a:solidFill>
                <a:effectLst/>
                <a:latin typeface="+mn-lt"/>
                <a:ea typeface="+mn-ea"/>
                <a:cs typeface="+mn-cs"/>
              </a:rPr>
              <a:t>. </a:t>
            </a:r>
          </a:p>
          <a:p>
            <a:pPr defTabSz="954181" fontAlgn="base">
              <a:spcBef>
                <a:spcPct val="0"/>
              </a:spcBef>
              <a:spcAft>
                <a:spcPct val="0"/>
              </a:spcAft>
              <a:defRPr/>
            </a:pPr>
            <a:r>
              <a:rPr lang="ca-ES" sz="1200" b="0" i="0" kern="1200" baseline="0" noProof="0" dirty="0" smtClean="0">
                <a:solidFill>
                  <a:schemeClr val="tx1"/>
                </a:solidFill>
                <a:effectLst/>
                <a:latin typeface="+mn-lt"/>
                <a:ea typeface="+mn-ea"/>
                <a:cs typeface="+mn-cs"/>
              </a:rPr>
              <a:t>-Projecte de suport TIC al Senegal a la fundació PUSE, que facilita l’accés a l’educació. En aquest projecte entre d’altres tasques s’ha fet un curs d’ofimàtica i iniciació a la programació; s’han portat i configurat ordinadors del programa Reutilitza de la UPC; i s’ha fet un estudi i millora de la velocitat de connectivitats a la UPC.</a:t>
            </a:r>
            <a:endParaRPr lang="ca-ES" b="0" baseline="0" noProof="0" dirty="0" smtClean="0"/>
          </a:p>
          <a:p>
            <a:pPr defTabSz="954181" fontAlgn="base">
              <a:spcBef>
                <a:spcPct val="0"/>
              </a:spcBef>
              <a:spcAft>
                <a:spcPct val="0"/>
              </a:spcAft>
              <a:defRPr/>
            </a:pPr>
            <a:r>
              <a:rPr lang="ca-ES" b="0" baseline="0" dirty="0" smtClean="0"/>
              <a:t>-</a:t>
            </a:r>
            <a:r>
              <a:rPr lang="ca-ES" b="0" baseline="0" noProof="0" dirty="0" smtClean="0"/>
              <a:t>S’han creat i portat uns a</a:t>
            </a:r>
            <a:r>
              <a:rPr lang="ca-ES" sz="1200" b="0" i="0" kern="1200" noProof="0" dirty="0" smtClean="0">
                <a:solidFill>
                  <a:schemeClr val="tx1"/>
                </a:solidFill>
                <a:effectLst/>
                <a:latin typeface="+mn-lt"/>
                <a:ea typeface="+mn-ea"/>
                <a:cs typeface="+mn-cs"/>
              </a:rPr>
              <a:t>daptador d’utensilis per persones amb necessitats especials a les mans a causa de la lepra</a:t>
            </a:r>
            <a:r>
              <a:rPr lang="ca-ES" sz="1200" b="0" i="0" kern="1200" baseline="0" noProof="0" dirty="0" smtClean="0">
                <a:solidFill>
                  <a:schemeClr val="tx1"/>
                </a:solidFill>
                <a:effectLst/>
                <a:latin typeface="+mn-lt"/>
                <a:ea typeface="+mn-ea"/>
                <a:cs typeface="+mn-cs"/>
              </a:rPr>
              <a:t> a </a:t>
            </a:r>
            <a:r>
              <a:rPr lang="ca-ES" sz="1200" b="0" i="0" kern="1200" baseline="0" noProof="0" dirty="0" err="1" smtClean="0">
                <a:solidFill>
                  <a:schemeClr val="tx1"/>
                </a:solidFill>
                <a:effectLst/>
                <a:latin typeface="+mn-lt"/>
                <a:ea typeface="+mn-ea"/>
                <a:cs typeface="+mn-cs"/>
              </a:rPr>
              <a:t>Vellore</a:t>
            </a:r>
            <a:r>
              <a:rPr lang="ca-ES" sz="1200" b="0" i="0" kern="1200" baseline="0" noProof="0" dirty="0" smtClean="0">
                <a:solidFill>
                  <a:schemeClr val="tx1"/>
                </a:solidFill>
                <a:effectLst/>
                <a:latin typeface="+mn-lt"/>
                <a:ea typeface="+mn-ea"/>
                <a:cs typeface="+mn-cs"/>
              </a:rPr>
              <a:t> (Índia).</a:t>
            </a:r>
          </a:p>
          <a:p>
            <a:pPr defTabSz="954181" fontAlgn="base">
              <a:spcBef>
                <a:spcPct val="0"/>
              </a:spcBef>
              <a:spcAft>
                <a:spcPct val="0"/>
              </a:spcAft>
              <a:defRPr/>
            </a:pPr>
            <a:r>
              <a:rPr lang="ca-ES" b="0" baseline="0" dirty="0" smtClean="0"/>
              <a:t>-Posada en marxa de sistemes naturals sostenibles i de baix cost per al tractament d’aigües residuals a zones urbanes densament poblades i en expansió a l’Índia.</a:t>
            </a:r>
          </a:p>
          <a:p>
            <a:pPr defTabSz="954181" fontAlgn="base">
              <a:spcBef>
                <a:spcPct val="0"/>
              </a:spcBef>
              <a:spcAft>
                <a:spcPct val="0"/>
              </a:spcAft>
              <a:defRPr/>
            </a:pPr>
            <a:r>
              <a:rPr lang="ca-ES" b="0" baseline="0" dirty="0" smtClean="0"/>
              <a:t/>
            </a:r>
            <a:br>
              <a:rPr lang="ca-ES" b="0" baseline="0" dirty="0" smtClean="0"/>
            </a:br>
            <a:r>
              <a:rPr lang="ca-ES" b="0" dirty="0" smtClean="0"/>
              <a:t>Afegir</a:t>
            </a:r>
            <a:r>
              <a:rPr lang="ca-ES" b="0" baseline="0" dirty="0" smtClean="0"/>
              <a:t> que hi ha diverses associacions, organitzacions no governamentals o grups de cooperació a la nostra Universitat, com ara Enginyeria Sense Fronteres, Òptics pel Món o Tecnologia per Tothom, entre d’altres.</a:t>
            </a:r>
            <a:endParaRPr lang="ca-ES" b="1" baseline="0" noProof="0" dirty="0" smtClean="0"/>
          </a:p>
          <a:p>
            <a:pPr eaLnBrk="1" hangingPunct="1">
              <a:spcBef>
                <a:spcPct val="0"/>
              </a:spcBef>
            </a:pPr>
            <a:endParaRPr lang="ca-ES" b="0" baseline="0" dirty="0" smtClean="0"/>
          </a:p>
          <a:p>
            <a:pPr rtl="0"/>
            <a:r>
              <a:rPr lang="es-ES" sz="1300" dirty="0" smtClean="0"/>
              <a:t>El </a:t>
            </a:r>
            <a:r>
              <a:rPr lang="ca-ES" sz="1300" b="1" dirty="0" smtClean="0"/>
              <a:t>2019 </a:t>
            </a:r>
            <a:r>
              <a:rPr lang="ca-ES" sz="1300" dirty="0" smtClean="0"/>
              <a:t>s’han impulsat </a:t>
            </a:r>
            <a:r>
              <a:rPr lang="ca-ES" sz="1300" b="1" dirty="0" smtClean="0"/>
              <a:t>63 projectes</a:t>
            </a:r>
            <a:r>
              <a:rPr lang="ca-ES" sz="1300" dirty="0" smtClean="0"/>
              <a:t> de cooperació en </a:t>
            </a:r>
            <a:r>
              <a:rPr lang="ca-ES" sz="1300" b="1" dirty="0" smtClean="0"/>
              <a:t>27 països </a:t>
            </a:r>
            <a:r>
              <a:rPr lang="ca-ES" sz="1300" dirty="0" smtClean="0"/>
              <a:t>amb </a:t>
            </a:r>
            <a:r>
              <a:rPr lang="ca-ES" sz="1300" b="1" i="0" u="none" dirty="0" smtClean="0">
                <a:solidFill>
                  <a:srgbClr val="FF0000"/>
                </a:solidFill>
              </a:rPr>
              <a:t>311</a:t>
            </a:r>
            <a:r>
              <a:rPr lang="ca-ES" sz="1300" b="1" i="1" u="none" dirty="0" smtClean="0">
                <a:solidFill>
                  <a:srgbClr val="FF0000"/>
                </a:solidFill>
              </a:rPr>
              <a:t> </a:t>
            </a:r>
            <a:r>
              <a:rPr lang="ca-ES" sz="1300" b="1" u="none" dirty="0" smtClean="0">
                <a:solidFill>
                  <a:srgbClr val="FF0000"/>
                </a:solidFill>
              </a:rPr>
              <a:t>participants</a:t>
            </a:r>
            <a:r>
              <a:rPr lang="ca-ES" sz="1300" b="1" dirty="0" smtClean="0"/>
              <a:t>.</a:t>
            </a:r>
            <a:endParaRPr lang="ca-ES" b="1" baseline="0" noProof="0" dirty="0" smtClean="0"/>
          </a:p>
          <a:p>
            <a:pPr eaLnBrk="1" hangingPunct="1">
              <a:spcBef>
                <a:spcPct val="0"/>
              </a:spcBef>
            </a:pPr>
            <a:endParaRPr lang="ca-ES" dirty="0" smtClean="0"/>
          </a:p>
          <a:p>
            <a:pPr eaLnBrk="1" hangingPunct="1">
              <a:spcBef>
                <a:spcPct val="0"/>
              </a:spcBef>
            </a:pPr>
            <a:r>
              <a:rPr lang="ca-ES" dirty="0" smtClean="0"/>
              <a:t>- </a:t>
            </a:r>
            <a:r>
              <a:rPr lang="ca-ES" b="1" dirty="0" smtClean="0"/>
              <a:t>Reconeixement de crèdits</a:t>
            </a:r>
            <a:r>
              <a:rPr lang="ca-ES" b="1" baseline="0" dirty="0" smtClean="0"/>
              <a:t> </a:t>
            </a:r>
            <a:r>
              <a:rPr lang="ca-ES" baseline="0" dirty="0" smtClean="0"/>
              <a:t>per activitats d’extensió universitària: culturals, esportives, de participació, d’idiomes, d’associacions, de cooperació i solidaritat.</a:t>
            </a:r>
            <a:r>
              <a:rPr lang="ca-ES" dirty="0" smtClean="0"/>
              <a:t> </a:t>
            </a:r>
          </a:p>
          <a:p>
            <a:pPr eaLnBrk="1" hangingPunct="1">
              <a:spcBef>
                <a:spcPct val="0"/>
              </a:spcBef>
            </a:pPr>
            <a:endParaRPr lang="ca-ES" dirty="0" smtClean="0"/>
          </a:p>
          <a:p>
            <a:pPr eaLnBrk="1" hangingPunct="1">
              <a:spcBef>
                <a:spcPct val="0"/>
              </a:spcBef>
            </a:pPr>
            <a:r>
              <a:rPr lang="ca-ES" dirty="0" smtClean="0"/>
              <a:t>-</a:t>
            </a:r>
            <a:r>
              <a:rPr lang="ca-ES" b="1" dirty="0" smtClean="0"/>
              <a:t>Premis i concursos </a:t>
            </a:r>
            <a:r>
              <a:rPr lang="ca-ES" dirty="0" smtClean="0"/>
              <a:t>en els quals poden participar </a:t>
            </a:r>
            <a:r>
              <a:rPr lang="ca-ES" dirty="0" err="1" smtClean="0"/>
              <a:t>l’estudiantat</a:t>
            </a:r>
            <a:r>
              <a:rPr lang="ca-ES" dirty="0" smtClean="0"/>
              <a:t>, com ara el del disseny de la carpeta de la UPC, </a:t>
            </a:r>
            <a:r>
              <a:rPr lang="es-ES" dirty="0" smtClean="0"/>
              <a:t>e</a:t>
            </a:r>
            <a:r>
              <a:rPr lang="ca-ES" dirty="0" smtClean="0"/>
              <a:t>l Premi </a:t>
            </a:r>
            <a:r>
              <a:rPr lang="ca-ES" dirty="0" err="1" smtClean="0"/>
              <a:t>Davyd</a:t>
            </a:r>
            <a:r>
              <a:rPr lang="ca-ES" dirty="0" smtClean="0"/>
              <a:t> Luque a la Innovació en les TIC.</a:t>
            </a:r>
          </a:p>
          <a:p>
            <a:pPr eaLnBrk="1" hangingPunct="1">
              <a:spcBef>
                <a:spcPct val="0"/>
              </a:spcBef>
            </a:pPr>
            <a:endParaRPr lang="ca-ES" dirty="0" smtClean="0"/>
          </a:p>
          <a:p>
            <a:pPr eaLnBrk="1" hangingPunct="1">
              <a:spcBef>
                <a:spcPct val="0"/>
              </a:spcBef>
            </a:pPr>
            <a:r>
              <a:rPr lang="ca-ES" dirty="0" smtClean="0"/>
              <a:t>-El </a:t>
            </a:r>
            <a:r>
              <a:rPr lang="ca-ES" b="1" dirty="0" smtClean="0"/>
              <a:t>Servei d’Esports</a:t>
            </a:r>
            <a:r>
              <a:rPr lang="ca-ES" b="0" baseline="0" dirty="0" smtClean="0"/>
              <a:t> </a:t>
            </a:r>
            <a:r>
              <a:rPr lang="ca-ES" noProof="0" dirty="0" smtClean="0">
                <a:effectLst/>
              </a:rPr>
              <a:t>ofereix un ampli ventall d'activitats esportives i de salut adaptades a</a:t>
            </a:r>
            <a:r>
              <a:rPr lang="ca-ES" baseline="0" noProof="0" dirty="0" smtClean="0">
                <a:effectLst/>
              </a:rPr>
              <a:t> tots </a:t>
            </a:r>
            <a:r>
              <a:rPr lang="ca-ES" noProof="0" dirty="0" smtClean="0">
                <a:effectLst/>
              </a:rPr>
              <a:t>interessos.</a:t>
            </a:r>
            <a:r>
              <a:rPr lang="ca-ES" baseline="0" noProof="0" dirty="0" smtClean="0">
                <a:effectLst/>
              </a:rPr>
              <a:t> Cada setmana s’organitzen</a:t>
            </a:r>
            <a:r>
              <a:rPr lang="ca-ES" noProof="0" dirty="0" smtClean="0">
                <a:effectLst/>
              </a:rPr>
              <a:t> </a:t>
            </a:r>
            <a:r>
              <a:rPr lang="ca-ES" b="1" noProof="0" dirty="0" smtClean="0">
                <a:effectLst/>
              </a:rPr>
              <a:t>90 activitats dirigides </a:t>
            </a:r>
            <a:r>
              <a:rPr lang="ca-ES" noProof="0" dirty="0" smtClean="0">
                <a:effectLst/>
              </a:rPr>
              <a:t>a les instal·lacions esportives, 6 modalitats diferents d'arts marcials, xerrades saludables, activitats de salut, escoles esportives, activitats d'aigua </a:t>
            </a:r>
            <a:r>
              <a:rPr lang="es-ES" dirty="0" smtClean="0">
                <a:effectLst/>
              </a:rPr>
              <a:t>i escalada, entre </a:t>
            </a:r>
            <a:r>
              <a:rPr lang="ca-ES" noProof="0" dirty="0" smtClean="0">
                <a:effectLst/>
              </a:rPr>
              <a:t>altres</a:t>
            </a:r>
            <a:r>
              <a:rPr lang="es-ES" dirty="0" smtClean="0">
                <a:effectLst/>
              </a:rPr>
              <a:t>. </a:t>
            </a:r>
          </a:p>
          <a:p>
            <a:pPr eaLnBrk="1" hangingPunct="1">
              <a:spcBef>
                <a:spcPct val="0"/>
              </a:spcBef>
            </a:pPr>
            <a:r>
              <a:rPr lang="ca-ES" noProof="0" dirty="0" smtClean="0">
                <a:effectLst/>
              </a:rPr>
              <a:t>Aquest</a:t>
            </a:r>
            <a:r>
              <a:rPr lang="ca-ES" baseline="0" noProof="0" dirty="0" smtClean="0">
                <a:effectLst/>
              </a:rPr>
              <a:t> servei també coordina i promociona la participació dels diferents equips de la UPC a les </a:t>
            </a:r>
            <a:r>
              <a:rPr lang="ca-ES" b="1" baseline="0" noProof="0" dirty="0" smtClean="0">
                <a:effectLst/>
              </a:rPr>
              <a:t>competicions interuniversitàries (es participa en 148 activitats de competició) </a:t>
            </a:r>
            <a:r>
              <a:rPr lang="ca-ES" baseline="0" noProof="0" dirty="0" smtClean="0">
                <a:effectLst/>
              </a:rPr>
              <a:t>i també coordina el </a:t>
            </a:r>
            <a:r>
              <a:rPr lang="ca-ES" b="1" baseline="0" noProof="0" dirty="0" smtClean="0">
                <a:effectLst/>
              </a:rPr>
              <a:t>programa per a esportistes d’alt nivell</a:t>
            </a:r>
            <a:r>
              <a:rPr lang="ca-ES" b="0" baseline="0" noProof="0" dirty="0" smtClean="0">
                <a:effectLst/>
              </a:rPr>
              <a:t>. El darrer curs hi van participar </a:t>
            </a:r>
            <a:r>
              <a:rPr lang="ca-ES" b="1" baseline="0" noProof="0" dirty="0" smtClean="0">
                <a:solidFill>
                  <a:srgbClr val="FF0000"/>
                </a:solidFill>
                <a:effectLst/>
              </a:rPr>
              <a:t>76 estudiants </a:t>
            </a:r>
            <a:r>
              <a:rPr lang="ca-ES" b="0" baseline="0" noProof="0" dirty="0" smtClean="0">
                <a:effectLst/>
              </a:rPr>
              <a:t>de la UPC</a:t>
            </a:r>
            <a:r>
              <a:rPr lang="ca-ES" baseline="0" noProof="0" dirty="0" smtClean="0">
                <a:effectLst/>
              </a:rPr>
              <a:t>. Aquest programa </a:t>
            </a:r>
            <a:r>
              <a:rPr lang="ca-ES" b="0" noProof="0" dirty="0" smtClean="0">
                <a:effectLst/>
              </a:rPr>
              <a:t>té com a objectiu principal facilitar la compatibilitat de l'activitat esportiva i els estudis acadèmics dels esportistes universitaris d’alt nivell i aconseguir la total integració d’aquests esportistes en el sistema educatiu universitari.</a:t>
            </a:r>
          </a:p>
          <a:p>
            <a:pPr eaLnBrk="1" hangingPunct="1">
              <a:spcBef>
                <a:spcPct val="0"/>
              </a:spcBef>
            </a:pPr>
            <a:endParaRPr lang="ca-ES" b="0" baseline="0" noProof="0" dirty="0" smtClean="0">
              <a:effectLst/>
            </a:endParaRPr>
          </a:p>
          <a:p>
            <a:pPr eaLnBrk="1" hangingPunct="1">
              <a:spcBef>
                <a:spcPct val="0"/>
              </a:spcBef>
            </a:pPr>
            <a:r>
              <a:rPr lang="ca-ES" b="0" baseline="0" noProof="0" dirty="0" smtClean="0">
                <a:effectLst/>
              </a:rPr>
              <a:t>-</a:t>
            </a:r>
            <a:r>
              <a:rPr lang="ca-ES" b="1" baseline="0" noProof="0" dirty="0" err="1" smtClean="0">
                <a:effectLst/>
              </a:rPr>
              <a:t>UPCArts</a:t>
            </a:r>
            <a:r>
              <a:rPr lang="ca-ES" b="0" baseline="0" noProof="0" dirty="0" smtClean="0">
                <a:effectLst/>
              </a:rPr>
              <a:t>: Nou projecte que té per </a:t>
            </a:r>
            <a:r>
              <a:rPr lang="ca-ES" sz="1200" b="0" i="0" kern="1200" dirty="0" smtClean="0">
                <a:solidFill>
                  <a:schemeClr val="tx1"/>
                </a:solidFill>
                <a:effectLst/>
                <a:latin typeface="+mn-lt"/>
                <a:ea typeface="+mn-ea"/>
                <a:cs typeface="+mn-cs"/>
              </a:rPr>
              <a:t>objectiu de vincular l’àmbit científic i tecnològic amb les humanitats i la cultura. </a:t>
            </a:r>
            <a:r>
              <a:rPr lang="ca-ES" sz="1200" b="0" i="0" kern="1200" noProof="0" dirty="0" smtClean="0">
                <a:solidFill>
                  <a:schemeClr val="tx1"/>
                </a:solidFill>
                <a:effectLst/>
                <a:latin typeface="+mn-lt"/>
                <a:ea typeface="+mn-ea"/>
                <a:cs typeface="+mn-cs"/>
              </a:rPr>
              <a:t>Es preveu desplegar, per una banda, una agenda cultural amb propostes culturals externes a la UPC, adreçada a </a:t>
            </a:r>
            <a:r>
              <a:rPr lang="ca-ES" sz="1200" b="0" i="0" kern="1200" noProof="0" dirty="0" err="1" smtClean="0">
                <a:solidFill>
                  <a:schemeClr val="tx1"/>
                </a:solidFill>
                <a:effectLst/>
                <a:latin typeface="+mn-lt"/>
                <a:ea typeface="+mn-ea"/>
                <a:cs typeface="+mn-cs"/>
              </a:rPr>
              <a:t>l’estudiantat</a:t>
            </a:r>
            <a:r>
              <a:rPr lang="ca-ES" sz="1200" b="0" i="0" kern="1200" noProof="0" dirty="0" smtClean="0">
                <a:solidFill>
                  <a:schemeClr val="tx1"/>
                </a:solidFill>
                <a:effectLst/>
                <a:latin typeface="+mn-lt"/>
                <a:ea typeface="+mn-ea"/>
                <a:cs typeface="+mn-cs"/>
              </a:rPr>
              <a:t> però també a la resta de la comunitat universitària, i, d’altra banda, donar visibilitat a l’activitat cultural que es genera a la Universitat al llarg del curs acadèmic i al talent artístic i creatiu dels membres de la comunitat</a:t>
            </a:r>
            <a:r>
              <a:rPr lang="es-ES" sz="1200" b="0" i="0" kern="1200" dirty="0" smtClean="0">
                <a:solidFill>
                  <a:schemeClr val="tx1"/>
                </a:solidFill>
                <a:effectLst/>
                <a:latin typeface="+mn-lt"/>
                <a:ea typeface="+mn-ea"/>
                <a:cs typeface="+mn-cs"/>
              </a:rPr>
              <a:t>.</a:t>
            </a:r>
            <a:endParaRPr lang="ca-ES" dirty="0" smtClean="0"/>
          </a:p>
          <a:p>
            <a:pPr eaLnBrk="1" hangingPunct="1">
              <a:spcBef>
                <a:spcPct val="0"/>
              </a:spcBef>
            </a:pPr>
            <a:endParaRPr lang="ca-ES" dirty="0" smtClean="0"/>
          </a:p>
          <a:p>
            <a:endParaRPr lang="es-ES"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20</a:t>
            </a:fld>
            <a:endParaRPr lang="es-ES"/>
          </a:p>
        </p:txBody>
      </p:sp>
    </p:spTree>
    <p:extLst>
      <p:ext uri="{BB962C8B-B14F-4D97-AF65-F5344CB8AC3E}">
        <p14:creationId xmlns:p14="http://schemas.microsoft.com/office/powerpoint/2010/main" val="2749837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ca-ES" sz="2000" dirty="0" smtClean="0"/>
              <a:t>Som una institució pública de recerca i d'educació superior, </a:t>
            </a:r>
            <a:r>
              <a:rPr lang="ca-ES" sz="2000" b="1" dirty="0" smtClean="0"/>
              <a:t>especialitzada en els àmbits de l’enginyeria, l’arquitectura, les ciències i la tecnologia</a:t>
            </a:r>
            <a:r>
              <a:rPr lang="ca-ES" sz="2000" dirty="0" smtClean="0"/>
              <a:t>.</a:t>
            </a:r>
          </a:p>
          <a:p>
            <a:pPr eaLnBrk="1" hangingPunct="1">
              <a:spcBef>
                <a:spcPct val="0"/>
              </a:spcBef>
            </a:pPr>
            <a:endParaRPr lang="ca-ES" sz="2000" dirty="0" smtClean="0"/>
          </a:p>
          <a:p>
            <a:pPr eaLnBrk="1" hangingPunct="1">
              <a:spcBef>
                <a:spcPct val="0"/>
              </a:spcBef>
            </a:pPr>
            <a:r>
              <a:rPr lang="ca-ES" sz="2000" dirty="0" smtClean="0"/>
              <a:t>Més de 5.000</a:t>
            </a:r>
            <a:r>
              <a:rPr lang="ca-ES" sz="2000" baseline="0" dirty="0" smtClean="0"/>
              <a:t> estudiants i estudiantes </a:t>
            </a:r>
            <a:r>
              <a:rPr lang="ca-ES" sz="2000" baseline="0" smtClean="0"/>
              <a:t>es </a:t>
            </a:r>
            <a:r>
              <a:rPr lang="ca-ES" sz="2000" baseline="0" smtClean="0"/>
              <a:t>titulen </a:t>
            </a:r>
            <a:r>
              <a:rPr lang="ca-ES" sz="2000" baseline="0" dirty="0" smtClean="0"/>
              <a:t>cada any a la nostra universitat.</a:t>
            </a:r>
          </a:p>
          <a:p>
            <a:pPr eaLnBrk="1" hangingPunct="1">
              <a:spcBef>
                <a:spcPct val="0"/>
              </a:spcBef>
            </a:pPr>
            <a:r>
              <a:rPr lang="ca-ES" sz="2000" baseline="0" dirty="0" smtClean="0"/>
              <a:t/>
            </a:r>
            <a:br>
              <a:rPr lang="ca-ES" sz="2000" baseline="0" dirty="0" smtClean="0"/>
            </a:br>
            <a:r>
              <a:rPr lang="ca-ES" sz="2000" baseline="0" dirty="0" smtClean="0"/>
              <a:t>A la darrera enquesta de l’Agència de Qualitat Universitària, del 2017, un 83% dels nostres titulats van dir que tornarien a matricular-se a la UPC.</a:t>
            </a:r>
          </a:p>
          <a:p>
            <a:pPr eaLnBrk="1" hangingPunct="1">
              <a:spcBef>
                <a:spcPct val="0"/>
              </a:spcBef>
            </a:pPr>
            <a:endParaRPr lang="ca-ES" sz="2000" baseline="0" dirty="0" smtClean="0"/>
          </a:p>
          <a:p>
            <a:pPr eaLnBrk="1" hangingPunct="1">
              <a:spcBef>
                <a:spcPct val="0"/>
              </a:spcBef>
            </a:pPr>
            <a:r>
              <a:rPr lang="ca-ES" sz="2000" baseline="0" dirty="0" smtClean="0"/>
              <a:t>La formació a la UPC té dues vessants: Hi ha una sòlida formació teòrica que es combina amb la possibilitat de participar en projectes reals i pràctiques on experimentar els coneixements assolits.</a:t>
            </a:r>
          </a:p>
          <a:p>
            <a:pPr eaLnBrk="1" hangingPunct="1">
              <a:spcBef>
                <a:spcPct val="0"/>
              </a:spcBef>
            </a:pPr>
            <a:endParaRPr lang="ca-ES" sz="1100" baseline="0" dirty="0" smtClean="0"/>
          </a:p>
          <a:p>
            <a:pPr eaLnBrk="1" hangingPunct="1">
              <a:spcBef>
                <a:spcPct val="0"/>
              </a:spcBef>
            </a:pPr>
            <a:endParaRPr lang="ca-ES"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3</a:t>
            </a:fld>
            <a:endParaRPr lang="es-ES"/>
          </a:p>
        </p:txBody>
      </p:sp>
    </p:spTree>
    <p:extLst>
      <p:ext uri="{BB962C8B-B14F-4D97-AF65-F5344CB8AC3E}">
        <p14:creationId xmlns:p14="http://schemas.microsoft.com/office/powerpoint/2010/main" val="3800337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defTabSz="954181">
              <a:defRPr/>
            </a:pPr>
            <a:r>
              <a:rPr lang="ca-ES" dirty="0" smtClean="0"/>
              <a:t>-</a:t>
            </a:r>
            <a:r>
              <a:rPr lang="ca-ES" b="1" dirty="0" smtClean="0"/>
              <a:t>Biblioteques</a:t>
            </a:r>
            <a:r>
              <a:rPr lang="ca-ES" dirty="0" smtClean="0"/>
              <a:t>: La UPC disposa de 12 biblioteques als diferents campus, amb un fons bibliogràfic especialitzat i de referència. </a:t>
            </a:r>
          </a:p>
          <a:p>
            <a:pPr defTabSz="954181">
              <a:defRPr/>
            </a:pPr>
            <a:r>
              <a:rPr lang="ca-ES" dirty="0" smtClean="0"/>
              <a:t>També disposen de sales d’estudi on poder disposar d’un espai adequat per estudiar o fer els teus treballs, així com sales per fer treballs en grup. </a:t>
            </a:r>
          </a:p>
          <a:p>
            <a:pPr defTabSz="954181">
              <a:defRPr/>
            </a:pPr>
            <a:r>
              <a:rPr lang="ca-ES" dirty="0" smtClean="0"/>
              <a:t>També es disposa</a:t>
            </a:r>
            <a:r>
              <a:rPr lang="ca-ES" baseline="0" dirty="0" smtClean="0"/>
              <a:t> d’un dipòsit d’exàmens de cursos anterior als quals es pot accedir online per poder preparar-te les teves proves. </a:t>
            </a:r>
          </a:p>
          <a:p>
            <a:pPr defTabSz="954181">
              <a:defRPr/>
            </a:pPr>
            <a:r>
              <a:rPr lang="ca-ES" baseline="0" dirty="0" smtClean="0"/>
              <a:t>També es pot llogar </a:t>
            </a:r>
            <a:r>
              <a:rPr lang="ca-ES" baseline="0" dirty="0" err="1" smtClean="0"/>
              <a:t>PCs</a:t>
            </a:r>
            <a:r>
              <a:rPr lang="ca-ES" baseline="0" dirty="0" smtClean="0"/>
              <a:t> portàtils per treballar.</a:t>
            </a:r>
            <a:br>
              <a:rPr lang="ca-ES" baseline="0" dirty="0" smtClean="0"/>
            </a:br>
            <a:endParaRPr lang="ca-ES" dirty="0" smtClean="0"/>
          </a:p>
          <a:p>
            <a:endParaRPr lang="es-ES" b="1" baseline="0" dirty="0" smtClean="0"/>
          </a:p>
          <a:p>
            <a:endParaRPr lang="es-ES" b="1"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21</a:t>
            </a:fld>
            <a:endParaRPr lang="es-ES"/>
          </a:p>
        </p:txBody>
      </p:sp>
    </p:spTree>
    <p:extLst>
      <p:ext uri="{BB962C8B-B14F-4D97-AF65-F5344CB8AC3E}">
        <p14:creationId xmlns:p14="http://schemas.microsoft.com/office/powerpoint/2010/main" val="1975830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defTabSz="954181">
              <a:defRPr/>
            </a:pPr>
            <a:r>
              <a:rPr lang="ca-ES" b="1" baseline="0" noProof="0" dirty="0" smtClean="0"/>
              <a:t>Programa d’atenció a les discapacitats </a:t>
            </a:r>
            <a:r>
              <a:rPr lang="es-ES" b="1" baseline="0" dirty="0" smtClean="0"/>
              <a:t>:</a:t>
            </a:r>
            <a:br>
              <a:rPr lang="es-ES" b="1" baseline="0" dirty="0" smtClean="0"/>
            </a:br>
            <a:r>
              <a:rPr lang="es-ES" b="0" baseline="0" dirty="0" smtClean="0"/>
              <a:t>A través </a:t>
            </a:r>
            <a:r>
              <a:rPr lang="ca-ES" b="0" baseline="0" noProof="0" dirty="0" smtClean="0"/>
              <a:t>d’aquest</a:t>
            </a:r>
            <a:r>
              <a:rPr lang="es-ES" b="0" baseline="0" dirty="0" smtClean="0"/>
              <a:t> programa es poden </a:t>
            </a:r>
            <a:r>
              <a:rPr lang="ca-ES" b="0" baseline="0" noProof="0" dirty="0" smtClean="0"/>
              <a:t>sol·licitar adaptacions</a:t>
            </a:r>
            <a:r>
              <a:rPr lang="ca-ES" dirty="0" smtClean="0"/>
              <a:t> dels</a:t>
            </a:r>
            <a:r>
              <a:rPr lang="ca-ES" baseline="0" dirty="0" smtClean="0"/>
              <a:t> espais d’estudi</a:t>
            </a:r>
            <a:r>
              <a:rPr lang="ca-ES" dirty="0" smtClean="0"/>
              <a:t>, beques</a:t>
            </a:r>
            <a:r>
              <a:rPr lang="ca-ES" baseline="0" dirty="0" smtClean="0"/>
              <a:t> i ajuts específics</a:t>
            </a:r>
            <a:r>
              <a:rPr lang="ca-ES" dirty="0" smtClean="0"/>
              <a:t>, eines i recursos per facilitar l’estada a la universitat. I també per poder tirar</a:t>
            </a:r>
            <a:r>
              <a:rPr lang="ca-ES" baseline="0" dirty="0" smtClean="0"/>
              <a:t> endavant </a:t>
            </a:r>
            <a:r>
              <a:rPr lang="ca-ES" sz="1300" dirty="0" smtClean="0"/>
              <a:t>iniciatives més enllà dels estudis</a:t>
            </a:r>
            <a:r>
              <a:rPr lang="es-ES" sz="1300" dirty="0" smtClean="0"/>
              <a:t>: el </a:t>
            </a:r>
            <a:r>
              <a:rPr lang="ca-ES" sz="1300" dirty="0" smtClean="0"/>
              <a:t>lleure, la cooperació, la participació</a:t>
            </a:r>
            <a:r>
              <a:rPr lang="es-ES" sz="1300" dirty="0" smtClean="0"/>
              <a:t>.</a:t>
            </a:r>
            <a:endParaRPr lang="ca-ES" dirty="0" smtClean="0"/>
          </a:p>
          <a:p>
            <a:endParaRPr lang="es-ES" b="1" baseline="0" dirty="0" smtClean="0"/>
          </a:p>
          <a:p>
            <a:r>
              <a:rPr lang="ca-ES" b="0" baseline="0" noProof="0" dirty="0" smtClean="0"/>
              <a:t>Des d’aquest programa també es posen en marxa iniciatives de conscienciació entre la comunitat universitària sobre la problemàtica que es poden trobar les persones amb discapacitats.</a:t>
            </a:r>
          </a:p>
          <a:p>
            <a:endParaRPr lang="ca-ES" b="0" baseline="0" noProof="0" dirty="0" smtClean="0"/>
          </a:p>
          <a:p>
            <a:r>
              <a:rPr lang="ca-ES" sz="2400" dirty="0" smtClean="0">
                <a:solidFill>
                  <a:schemeClr val="bg1"/>
                </a:solidFill>
                <a:latin typeface="Arial" panose="020B0604020202020204" pitchFamily="34" charset="0"/>
                <a:cs typeface="Arial" panose="020B0604020202020204" pitchFamily="34" charset="0"/>
              </a:rPr>
              <a:t>Es facilitat l’estada als estudiants</a:t>
            </a:r>
            <a:r>
              <a:rPr lang="ca-ES" sz="2400" baseline="0" dirty="0" smtClean="0">
                <a:solidFill>
                  <a:schemeClr val="bg1"/>
                </a:solidFill>
                <a:latin typeface="Arial" panose="020B0604020202020204" pitchFamily="34" charset="0"/>
                <a:cs typeface="Arial" panose="020B0604020202020204" pitchFamily="34" charset="0"/>
              </a:rPr>
              <a:t> amb necessitats especials</a:t>
            </a:r>
            <a:endParaRPr lang="ca-ES" sz="1200" dirty="0" smtClean="0">
              <a:solidFill>
                <a:schemeClr val="bg1"/>
              </a:solidFill>
              <a:latin typeface="Arial" panose="020B0604020202020204" pitchFamily="34" charset="0"/>
              <a:cs typeface="Arial" panose="020B0604020202020204" pitchFamily="34" charset="0"/>
            </a:endParaRPr>
          </a:p>
          <a:p>
            <a:r>
              <a:rPr lang="ca-ES" sz="1200" dirty="0" smtClean="0">
                <a:solidFill>
                  <a:schemeClr val="bg1"/>
                </a:solidFill>
                <a:latin typeface="Arial" panose="020B0604020202020204" pitchFamily="34" charset="0"/>
                <a:cs typeface="Arial" panose="020B0604020202020204" pitchFamily="34" charset="0"/>
              </a:rPr>
              <a:t>També si algun estudiant té necessitats físiques temporalment (accident, malaltia temporal, trastorns...)</a:t>
            </a:r>
          </a:p>
          <a:p>
            <a:endParaRPr lang="ca-ES" sz="1200" b="1" dirty="0" smtClean="0">
              <a:solidFill>
                <a:schemeClr val="bg1"/>
              </a:solidFill>
              <a:latin typeface="Arial" panose="020B0604020202020204" pitchFamily="34" charset="0"/>
              <a:cs typeface="Arial" panose="020B0604020202020204" pitchFamily="34" charset="0"/>
            </a:endParaRPr>
          </a:p>
          <a:p>
            <a:r>
              <a:rPr lang="ca-ES" sz="1200" b="1" dirty="0" smtClean="0">
                <a:solidFill>
                  <a:schemeClr val="bg1"/>
                </a:solidFill>
                <a:latin typeface="Arial" panose="020B0604020202020204" pitchFamily="34" charset="0"/>
                <a:cs typeface="Arial" panose="020B0604020202020204" pitchFamily="34" charset="0"/>
              </a:rPr>
              <a:t>S’ha posat</a:t>
            </a:r>
            <a:r>
              <a:rPr lang="ca-ES" sz="1200" b="1" baseline="0" dirty="0" smtClean="0">
                <a:solidFill>
                  <a:schemeClr val="bg1"/>
                </a:solidFill>
                <a:latin typeface="Arial" panose="020B0604020202020204" pitchFamily="34" charset="0"/>
                <a:cs typeface="Arial" panose="020B0604020202020204" pitchFamily="34" charset="0"/>
              </a:rPr>
              <a:t> en marxa també aquest curs un nou servei d’atenció psicològica</a:t>
            </a:r>
            <a:r>
              <a:rPr lang="ca-ES" sz="1200" b="0" baseline="0" dirty="0" smtClean="0">
                <a:solidFill>
                  <a:schemeClr val="bg1"/>
                </a:solidFill>
                <a:latin typeface="Arial" panose="020B0604020202020204" pitchFamily="34" charset="0"/>
                <a:cs typeface="Arial" panose="020B0604020202020204" pitchFamily="34" charset="0"/>
              </a:rPr>
              <a:t>, on els estudiant que tinguin algun problema poden ser atesos.</a:t>
            </a:r>
            <a:endParaRPr lang="ca-ES" sz="1200" b="1" dirty="0" smtClean="0">
              <a:solidFill>
                <a:schemeClr val="bg1"/>
              </a:solidFill>
              <a:latin typeface="Arial" panose="020B0604020202020204" pitchFamily="34" charset="0"/>
              <a:cs typeface="Arial" panose="020B0604020202020204" pitchFamily="34" charset="0"/>
            </a:endParaRPr>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22</a:t>
            </a:fld>
            <a:endParaRPr lang="es-ES"/>
          </a:p>
        </p:txBody>
      </p:sp>
    </p:spTree>
    <p:extLst>
      <p:ext uri="{BB962C8B-B14F-4D97-AF65-F5344CB8AC3E}">
        <p14:creationId xmlns:p14="http://schemas.microsoft.com/office/powerpoint/2010/main" val="1975830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sz="2000" b="1" i="0" kern="1200" noProof="0" dirty="0" smtClean="0">
                <a:solidFill>
                  <a:schemeClr val="tx1"/>
                </a:solidFill>
                <a:effectLst/>
                <a:latin typeface="+mn-lt"/>
                <a:ea typeface="+mn-ea"/>
                <a:cs typeface="+mn-cs"/>
              </a:rPr>
              <a:t>JORDI:</a:t>
            </a:r>
            <a:r>
              <a:rPr lang="ca-ES" sz="2000" b="1" i="0" kern="1200" baseline="0" noProof="0" dirty="0" smtClean="0">
                <a:solidFill>
                  <a:schemeClr val="tx1"/>
                </a:solidFill>
                <a:effectLst/>
                <a:latin typeface="+mn-lt"/>
                <a:ea typeface="+mn-ea"/>
                <a:cs typeface="+mn-cs"/>
              </a:rPr>
              <a:t> AQUESTA DIAPOISITIVA ESTÀ PENDENT DE VALIDACIÓ DEL CONTINGUT.</a:t>
            </a:r>
            <a:endParaRPr lang="ca-ES" sz="2000" b="1" i="0" kern="1200" noProof="0" dirty="0" smtClean="0">
              <a:solidFill>
                <a:schemeClr val="tx1"/>
              </a:solidFill>
              <a:effectLst/>
              <a:latin typeface="+mn-lt"/>
              <a:ea typeface="+mn-ea"/>
              <a:cs typeface="+mn-cs"/>
            </a:endParaRPr>
          </a:p>
          <a:p>
            <a:endParaRPr lang="ca-ES" sz="1200" b="0" i="0" kern="1200" noProof="0" dirty="0" smtClean="0">
              <a:solidFill>
                <a:schemeClr val="tx1"/>
              </a:solidFill>
              <a:effectLst/>
              <a:latin typeface="+mn-lt"/>
              <a:ea typeface="+mn-ea"/>
              <a:cs typeface="+mn-cs"/>
            </a:endParaRPr>
          </a:p>
          <a:p>
            <a:endParaRPr lang="ca-ES" sz="1200" b="0" i="0" kern="1200" noProof="0" dirty="0" smtClean="0">
              <a:solidFill>
                <a:schemeClr val="tx1"/>
              </a:solidFill>
              <a:effectLst/>
              <a:latin typeface="+mn-lt"/>
              <a:ea typeface="+mn-ea"/>
              <a:cs typeface="+mn-cs"/>
            </a:endParaRPr>
          </a:p>
          <a:p>
            <a:r>
              <a:rPr lang="ca-ES" sz="1200" b="0" i="0" kern="1200" noProof="0" dirty="0" smtClean="0">
                <a:solidFill>
                  <a:schemeClr val="tx1"/>
                </a:solidFill>
                <a:effectLst/>
                <a:latin typeface="+mn-lt"/>
                <a:ea typeface="+mn-ea"/>
                <a:cs typeface="+mn-cs"/>
              </a:rPr>
              <a:t>Els programes de mentories, tutories o plans d'acció </a:t>
            </a:r>
            <a:r>
              <a:rPr lang="ca-ES" sz="1200" b="0" i="0" kern="1200" noProof="0" dirty="0" err="1" smtClean="0">
                <a:solidFill>
                  <a:schemeClr val="tx1"/>
                </a:solidFill>
                <a:effectLst/>
                <a:latin typeface="+mn-lt"/>
                <a:ea typeface="+mn-ea"/>
                <a:cs typeface="+mn-cs"/>
              </a:rPr>
              <a:t>tutorial</a:t>
            </a:r>
            <a:r>
              <a:rPr lang="ca-ES" sz="1200" b="0" i="0" kern="1200" noProof="0" dirty="0" smtClean="0">
                <a:solidFill>
                  <a:schemeClr val="tx1"/>
                </a:solidFill>
                <a:effectLst/>
                <a:latin typeface="+mn-lt"/>
                <a:ea typeface="+mn-ea"/>
                <a:cs typeface="+mn-cs"/>
              </a:rPr>
              <a:t> estan adreçats als nous estudiants de grau o bé a estudiants d'altres cursos. </a:t>
            </a:r>
          </a:p>
          <a:p>
            <a:r>
              <a:rPr lang="ca-ES" sz="1200" b="0" i="0" kern="1200" noProof="0" dirty="0" smtClean="0">
                <a:solidFill>
                  <a:schemeClr val="tx1"/>
                </a:solidFill>
                <a:effectLst/>
                <a:latin typeface="+mn-lt"/>
                <a:ea typeface="+mn-ea"/>
                <a:cs typeface="+mn-cs"/>
              </a:rPr>
              <a:t>Les </a:t>
            </a:r>
            <a:r>
              <a:rPr lang="ca-ES" sz="1200" b="1" i="0" kern="1200" noProof="0" dirty="0" smtClean="0">
                <a:solidFill>
                  <a:schemeClr val="tx1"/>
                </a:solidFill>
                <a:effectLst/>
                <a:latin typeface="+mn-lt"/>
                <a:ea typeface="+mn-ea"/>
                <a:cs typeface="+mn-cs"/>
              </a:rPr>
              <a:t>mentories entre iguals </a:t>
            </a:r>
            <a:r>
              <a:rPr lang="ca-ES" sz="1200" b="0" i="0" kern="1200" noProof="0" dirty="0" smtClean="0">
                <a:solidFill>
                  <a:schemeClr val="tx1"/>
                </a:solidFill>
                <a:effectLst/>
                <a:latin typeface="+mn-lt"/>
                <a:ea typeface="+mn-ea"/>
                <a:cs typeface="+mn-cs"/>
              </a:rPr>
              <a:t>consisteixen en assessorament per part d'estudiants de cursos superiors a nous estudiants que puguin necessitar ajuda a l'inici dels seus estudis. </a:t>
            </a:r>
            <a:r>
              <a:rPr lang="ca-ES" noProof="0" dirty="0" smtClean="0"/>
              <a:t/>
            </a:r>
            <a:br>
              <a:rPr lang="ca-ES" noProof="0" dirty="0" smtClean="0"/>
            </a:br>
            <a:endParaRPr lang="ca-ES" noProof="0" dirty="0" smtClean="0"/>
          </a:p>
          <a:p>
            <a:r>
              <a:rPr lang="ca-ES" sz="1200" b="0" i="0" kern="1200" noProof="0" dirty="0" smtClean="0">
                <a:solidFill>
                  <a:schemeClr val="tx1"/>
                </a:solidFill>
                <a:effectLst/>
                <a:latin typeface="+mn-lt"/>
                <a:ea typeface="+mn-ea"/>
                <a:cs typeface="+mn-cs"/>
              </a:rPr>
              <a:t>Les </a:t>
            </a:r>
            <a:r>
              <a:rPr lang="ca-ES" sz="1200" b="1" i="0" kern="1200" noProof="0" dirty="0" smtClean="0">
                <a:solidFill>
                  <a:schemeClr val="tx1"/>
                </a:solidFill>
                <a:effectLst/>
                <a:latin typeface="+mn-lt"/>
                <a:ea typeface="+mn-ea"/>
                <a:cs typeface="+mn-cs"/>
              </a:rPr>
              <a:t>tutories</a:t>
            </a:r>
            <a:r>
              <a:rPr lang="ca-ES" sz="1200" b="0" i="0" kern="1200" noProof="0" dirty="0" smtClean="0">
                <a:solidFill>
                  <a:schemeClr val="tx1"/>
                </a:solidFill>
                <a:effectLst/>
                <a:latin typeface="+mn-lt"/>
                <a:ea typeface="+mn-ea"/>
                <a:cs typeface="+mn-cs"/>
              </a:rPr>
              <a:t> i el </a:t>
            </a:r>
            <a:r>
              <a:rPr lang="ca-ES" sz="1200" b="1" i="0" kern="1200" noProof="0" dirty="0" smtClean="0">
                <a:solidFill>
                  <a:schemeClr val="tx1"/>
                </a:solidFill>
                <a:effectLst/>
                <a:latin typeface="+mn-lt"/>
                <a:ea typeface="+mn-ea"/>
                <a:cs typeface="+mn-cs"/>
              </a:rPr>
              <a:t>pla d'acció </a:t>
            </a:r>
            <a:r>
              <a:rPr lang="ca-ES" sz="1200" b="1" i="0" kern="1200" noProof="0" dirty="0" err="1" smtClean="0">
                <a:solidFill>
                  <a:schemeClr val="tx1"/>
                </a:solidFill>
                <a:effectLst/>
                <a:latin typeface="+mn-lt"/>
                <a:ea typeface="+mn-ea"/>
                <a:cs typeface="+mn-cs"/>
              </a:rPr>
              <a:t>tutorial</a:t>
            </a:r>
            <a:r>
              <a:rPr lang="ca-ES" sz="1200" b="0" i="0" kern="1200" noProof="0" dirty="0" smtClean="0">
                <a:solidFill>
                  <a:schemeClr val="tx1"/>
                </a:solidFill>
                <a:effectLst/>
                <a:latin typeface="+mn-lt"/>
                <a:ea typeface="+mn-ea"/>
                <a:cs typeface="+mn-cs"/>
              </a:rPr>
              <a:t> és un servei d'atenció als estudiants de grau, a través del qual el professorat dels centres i escoles proporcionen elements de formació, informació i orientació de forma personalitzada.</a:t>
            </a:r>
          </a:p>
          <a:p>
            <a:endParaRPr lang="ca-ES" sz="1200" b="0" i="0" kern="1200" noProof="0" dirty="0" smtClean="0">
              <a:solidFill>
                <a:schemeClr val="tx1"/>
              </a:solidFill>
              <a:effectLst/>
              <a:latin typeface="+mn-lt"/>
              <a:ea typeface="+mn-ea"/>
              <a:cs typeface="+mn-cs"/>
            </a:endParaRPr>
          </a:p>
          <a:p>
            <a:endParaRPr lang="ca-ES" noProof="0"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23</a:t>
            </a:fld>
            <a:endParaRPr lang="es-ES"/>
          </a:p>
        </p:txBody>
      </p:sp>
    </p:spTree>
    <p:extLst>
      <p:ext uri="{BB962C8B-B14F-4D97-AF65-F5344CB8AC3E}">
        <p14:creationId xmlns:p14="http://schemas.microsoft.com/office/powerpoint/2010/main" val="3199665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ca-ES" dirty="0" smtClean="0"/>
              <a:t>Per aquells que necessiten </a:t>
            </a:r>
            <a:r>
              <a:rPr lang="ca-ES" b="1" dirty="0" smtClean="0"/>
              <a:t>allotjament</a:t>
            </a:r>
            <a:r>
              <a:rPr lang="ca-ES" dirty="0" smtClean="0"/>
              <a:t> mentre estudien a la UPC hi ha diferents opcions.</a:t>
            </a:r>
          </a:p>
          <a:p>
            <a:pPr eaLnBrk="1" hangingPunct="1">
              <a:spcBef>
                <a:spcPct val="0"/>
              </a:spcBef>
            </a:pPr>
            <a:r>
              <a:rPr lang="ca-ES" dirty="0" smtClean="0"/>
              <a:t>Pel que fa referència a les residències, la  UPC té convenis amb residències a Barcelona, Terrassa i Castelldefels,</a:t>
            </a:r>
            <a:r>
              <a:rPr lang="ca-ES" baseline="0" dirty="0" smtClean="0"/>
              <a:t> amb més </a:t>
            </a:r>
            <a:r>
              <a:rPr lang="ca-ES" dirty="0" smtClean="0"/>
              <a:t>1.000</a:t>
            </a:r>
            <a:r>
              <a:rPr lang="ca-ES" baseline="0" dirty="0" smtClean="0"/>
              <a:t> places d’allotjament en total. </a:t>
            </a:r>
          </a:p>
          <a:p>
            <a:pPr eaLnBrk="1" hangingPunct="1">
              <a:spcBef>
                <a:spcPct val="0"/>
              </a:spcBef>
            </a:pPr>
            <a:endParaRPr lang="ca-ES" baseline="0" dirty="0" smtClean="0"/>
          </a:p>
          <a:p>
            <a:pPr eaLnBrk="1" hangingPunct="1">
              <a:spcBef>
                <a:spcPct val="0"/>
              </a:spcBef>
            </a:pPr>
            <a:r>
              <a:rPr lang="ca-ES" baseline="0" dirty="0" smtClean="0"/>
              <a:t>En el cas de Sant Cugat hi ha conveni amb la residència gestionada per </a:t>
            </a:r>
            <a:r>
              <a:rPr lang="ca-ES" baseline="0" dirty="0" err="1" smtClean="0"/>
              <a:t>Unihabit</a:t>
            </a:r>
            <a:r>
              <a:rPr lang="ca-ES" baseline="0" dirty="0" smtClean="0"/>
              <a:t>, a Vilanova i la Geltrú amb la residència Vila Nova i a Manresa amb </a:t>
            </a:r>
            <a:r>
              <a:rPr lang="ca-ES" baseline="0" dirty="0" err="1" smtClean="0"/>
              <a:t>Visoren</a:t>
            </a:r>
            <a:r>
              <a:rPr lang="ca-ES" baseline="0" dirty="0" smtClean="0"/>
              <a:t>.</a:t>
            </a:r>
          </a:p>
          <a:p>
            <a:pPr eaLnBrk="1" hangingPunct="1">
              <a:spcBef>
                <a:spcPct val="0"/>
              </a:spcBef>
            </a:pPr>
            <a:r>
              <a:rPr lang="ca-ES" baseline="0" dirty="0" smtClean="0"/>
              <a:t/>
            </a:r>
            <a:br>
              <a:rPr lang="ca-ES" baseline="0" dirty="0" smtClean="0"/>
            </a:br>
            <a:r>
              <a:rPr lang="ca-ES" baseline="0" dirty="0" smtClean="0"/>
              <a:t>A més amb el servei Resa </a:t>
            </a:r>
            <a:r>
              <a:rPr lang="ca-ES" baseline="0" dirty="0" err="1" smtClean="0"/>
              <a:t>Housing</a:t>
            </a:r>
            <a:r>
              <a:rPr lang="ca-ES" baseline="0" dirty="0" smtClean="0"/>
              <a:t> es poden cercar habitacions en pisos compartits.</a:t>
            </a:r>
            <a:br>
              <a:rPr lang="ca-ES" baseline="0" dirty="0" smtClean="0"/>
            </a:br>
            <a:endParaRPr lang="ca-ES" baseline="0" dirty="0" smtClean="0"/>
          </a:p>
          <a:p>
            <a:pPr eaLnBrk="1" hangingPunct="1">
              <a:spcBef>
                <a:spcPct val="0"/>
              </a:spcBef>
            </a:pPr>
            <a:r>
              <a:rPr lang="es-ES" baseline="0" dirty="0" smtClean="0"/>
              <a:t/>
            </a:r>
            <a:br>
              <a:rPr lang="es-ES" baseline="0" dirty="0" smtClean="0"/>
            </a:br>
            <a:endParaRPr lang="es-ES" b="1"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24</a:t>
            </a:fld>
            <a:endParaRPr lang="es-ES"/>
          </a:p>
        </p:txBody>
      </p:sp>
    </p:spTree>
    <p:extLst>
      <p:ext uri="{BB962C8B-B14F-4D97-AF65-F5344CB8AC3E}">
        <p14:creationId xmlns:p14="http://schemas.microsoft.com/office/powerpoint/2010/main" val="1975830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dirty="0" smtClean="0"/>
          </a:p>
          <a:p>
            <a:r>
              <a:rPr lang="ca-ES" b="1" dirty="0" smtClean="0"/>
              <a:t>Per aquest curs 19-20 el 12 de febrer i el 25 d’abril hi haurà </a:t>
            </a:r>
            <a:r>
              <a:rPr lang="ca-ES" b="1" baseline="0" dirty="0" smtClean="0"/>
              <a:t>de jornades de portes obertes conjunta</a:t>
            </a:r>
            <a:r>
              <a:rPr lang="ca-ES" baseline="0" dirty="0" smtClean="0"/>
              <a:t>. Però després les escoles i facultats n’organitzen d’específiques.</a:t>
            </a:r>
          </a:p>
          <a:p>
            <a:endParaRPr lang="ca-ES" baseline="0" dirty="0" smtClean="0"/>
          </a:p>
          <a:p>
            <a:r>
              <a:rPr lang="ca-ES" baseline="0" dirty="0" smtClean="0"/>
              <a:t>El </a:t>
            </a:r>
            <a:r>
              <a:rPr lang="ca-ES" b="1" baseline="0" dirty="0" smtClean="0"/>
              <a:t>Premi UPC per a treballs de recerca i projectes de CFGS</a:t>
            </a:r>
            <a:r>
              <a:rPr lang="ca-ES" baseline="0" dirty="0" smtClean="0"/>
              <a:t> permet aconseguir la beca gratuïta del 1r curs a la UPC. Els treballs que es presentin han d’haver treballat algun aspecte vinculat a la sostenibilitat en el seu desenvolupament, ja sigui medi ambiental, econòmica o social.</a:t>
            </a:r>
          </a:p>
          <a:p>
            <a:endParaRPr lang="ca-ES" baseline="0" dirty="0" smtClean="0"/>
          </a:p>
          <a:p>
            <a:r>
              <a:rPr lang="ca-ES" baseline="0" dirty="0" smtClean="0"/>
              <a:t>Assistim a </a:t>
            </a:r>
            <a:r>
              <a:rPr lang="ca-ES" b="1" baseline="0" dirty="0" smtClean="0"/>
              <a:t>jornades i fires</a:t>
            </a:r>
            <a:r>
              <a:rPr lang="ca-ES" baseline="0" dirty="0" smtClean="0"/>
              <a:t> organitzades arreu de Catalunya. Una de les més importants és el </a:t>
            </a:r>
            <a:r>
              <a:rPr lang="ca-ES" b="1" baseline="0" dirty="0" smtClean="0"/>
              <a:t>Saló de l’Ensenyament</a:t>
            </a:r>
            <a:r>
              <a:rPr lang="ca-ES" baseline="0" dirty="0" smtClean="0"/>
              <a:t>, que aquest curs tindrà lloc </a:t>
            </a:r>
            <a:r>
              <a:rPr lang="ca-ES" b="1" baseline="0" dirty="0" smtClean="0"/>
              <a:t>del 18 al 22 de març</a:t>
            </a:r>
            <a:r>
              <a:rPr lang="ca-ES" baseline="0" dirty="0" smtClean="0"/>
              <a:t>.</a:t>
            </a:r>
          </a:p>
          <a:p>
            <a:endParaRPr lang="ca-ES" baseline="0" dirty="0" smtClean="0"/>
          </a:p>
          <a:p>
            <a:r>
              <a:rPr lang="ca-ES" baseline="0" dirty="0" smtClean="0"/>
              <a:t>Les escoles i facultats organitzen </a:t>
            </a:r>
            <a:r>
              <a:rPr lang="ca-ES" b="1" baseline="0" dirty="0" smtClean="0"/>
              <a:t>tallers</a:t>
            </a:r>
            <a:r>
              <a:rPr lang="ca-ES" baseline="0" dirty="0" smtClean="0"/>
              <a:t> que s’adrecen majoritàriament a grups/classe, però hi ha alguns centres que permeten la inscripció individual.</a:t>
            </a:r>
          </a:p>
          <a:p>
            <a:endParaRPr lang="ca-ES" baseline="0" dirty="0" smtClean="0"/>
          </a:p>
          <a:p>
            <a:r>
              <a:rPr lang="ca-ES" baseline="0" dirty="0" smtClean="0"/>
              <a:t>A les </a:t>
            </a:r>
            <a:r>
              <a:rPr lang="ca-ES" b="1" baseline="0" dirty="0" smtClean="0"/>
              <a:t>conferències de divulgació científica</a:t>
            </a:r>
            <a:r>
              <a:rPr lang="ca-ES" baseline="0" dirty="0" smtClean="0"/>
              <a:t>, els nostres investigadors s’apropen als centres per explicar temes diversos vinculats als àmbits d’estudis i la recerca a la UPC.</a:t>
            </a:r>
          </a:p>
          <a:p>
            <a:endParaRPr lang="ca-ES" baseline="0" dirty="0" smtClean="0"/>
          </a:p>
          <a:p>
            <a:r>
              <a:rPr lang="ca-ES" baseline="0" dirty="0" smtClean="0"/>
              <a:t>I a l’estiu, podeu participar als </a:t>
            </a:r>
            <a:r>
              <a:rPr lang="ca-ES" b="1" baseline="0" dirty="0" smtClean="0"/>
              <a:t>tallers i campus d’estiu </a:t>
            </a:r>
            <a:r>
              <a:rPr lang="ca-ES" baseline="0" dirty="0" smtClean="0"/>
              <a:t>que s’organitzen </a:t>
            </a:r>
            <a:r>
              <a:rPr lang="ca-ES" b="1" baseline="0" dirty="0" smtClean="0"/>
              <a:t>el mes de juliol</a:t>
            </a:r>
            <a:r>
              <a:rPr lang="ca-ES" baseline="0" dirty="0" smtClean="0"/>
              <a:t>.</a:t>
            </a:r>
            <a:endParaRPr lang="ca-ES" dirty="0"/>
          </a:p>
        </p:txBody>
      </p:sp>
      <p:sp>
        <p:nvSpPr>
          <p:cNvPr id="4" name="3 Marcador de número de diapositiva"/>
          <p:cNvSpPr>
            <a:spLocks noGrp="1"/>
          </p:cNvSpPr>
          <p:nvPr>
            <p:ph type="sldNum" sz="quarter" idx="10"/>
          </p:nvPr>
        </p:nvSpPr>
        <p:spPr/>
        <p:txBody>
          <a:bodyPr/>
          <a:lstStyle/>
          <a:p>
            <a:fld id="{B58891DE-E709-419B-BE25-3F86F3F943D9}" type="slidenum">
              <a:rPr lang="es-ES" smtClean="0"/>
              <a:t>25</a:t>
            </a:fld>
            <a:endParaRPr lang="es-ES"/>
          </a:p>
        </p:txBody>
      </p:sp>
    </p:spTree>
    <p:extLst>
      <p:ext uri="{BB962C8B-B14F-4D97-AF65-F5344CB8AC3E}">
        <p14:creationId xmlns:p14="http://schemas.microsoft.com/office/powerpoint/2010/main" val="2901669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a:p>
        </p:txBody>
      </p:sp>
      <p:sp>
        <p:nvSpPr>
          <p:cNvPr id="4" name="3 Marcador de número de diapositiva"/>
          <p:cNvSpPr>
            <a:spLocks noGrp="1"/>
          </p:cNvSpPr>
          <p:nvPr>
            <p:ph type="sldNum" sz="quarter" idx="10"/>
          </p:nvPr>
        </p:nvSpPr>
        <p:spPr/>
        <p:txBody>
          <a:bodyPr/>
          <a:lstStyle/>
          <a:p>
            <a:fld id="{B58891DE-E709-419B-BE25-3F86F3F943D9}" type="slidenum">
              <a:rPr lang="es-ES" smtClean="0"/>
              <a:t>26</a:t>
            </a:fld>
            <a:endParaRPr lang="es-ES"/>
          </a:p>
        </p:txBody>
      </p:sp>
    </p:spTree>
    <p:extLst>
      <p:ext uri="{BB962C8B-B14F-4D97-AF65-F5344CB8AC3E}">
        <p14:creationId xmlns:p14="http://schemas.microsoft.com/office/powerpoint/2010/main" val="734673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a:p>
        </p:txBody>
      </p:sp>
      <p:sp>
        <p:nvSpPr>
          <p:cNvPr id="4" name="3 Marcador de número de diapositiva"/>
          <p:cNvSpPr>
            <a:spLocks noGrp="1"/>
          </p:cNvSpPr>
          <p:nvPr>
            <p:ph type="sldNum" sz="quarter" idx="10"/>
          </p:nvPr>
        </p:nvSpPr>
        <p:spPr/>
        <p:txBody>
          <a:bodyPr/>
          <a:lstStyle/>
          <a:p>
            <a:fld id="{B58891DE-E709-419B-BE25-3F86F3F943D9}" type="slidenum">
              <a:rPr lang="es-ES" smtClean="0"/>
              <a:t>27</a:t>
            </a:fld>
            <a:endParaRPr lang="es-ES"/>
          </a:p>
        </p:txBody>
      </p:sp>
    </p:spTree>
    <p:extLst>
      <p:ext uri="{BB962C8B-B14F-4D97-AF65-F5344CB8AC3E}">
        <p14:creationId xmlns:p14="http://schemas.microsoft.com/office/powerpoint/2010/main" val="35912997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a:p>
        </p:txBody>
      </p:sp>
      <p:sp>
        <p:nvSpPr>
          <p:cNvPr id="4" name="3 Marcador de número de diapositiva"/>
          <p:cNvSpPr>
            <a:spLocks noGrp="1"/>
          </p:cNvSpPr>
          <p:nvPr>
            <p:ph type="sldNum" sz="quarter" idx="10"/>
          </p:nvPr>
        </p:nvSpPr>
        <p:spPr/>
        <p:txBody>
          <a:bodyPr/>
          <a:lstStyle/>
          <a:p>
            <a:fld id="{B58891DE-E709-419B-BE25-3F86F3F943D9}" type="slidenum">
              <a:rPr lang="es-ES" smtClean="0"/>
              <a:t>28</a:t>
            </a:fld>
            <a:endParaRPr lang="es-ES"/>
          </a:p>
        </p:txBody>
      </p:sp>
    </p:spTree>
    <p:extLst>
      <p:ext uri="{BB962C8B-B14F-4D97-AF65-F5344CB8AC3E}">
        <p14:creationId xmlns:p14="http://schemas.microsoft.com/office/powerpoint/2010/main" val="298065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ca-ES" sz="1100" dirty="0"/>
              <a:t/>
            </a:r>
            <a:br>
              <a:rPr lang="ca-ES" sz="1100" dirty="0"/>
            </a:br>
            <a:r>
              <a:rPr lang="ca-ES" sz="1100" dirty="0" smtClean="0"/>
              <a:t>Als nostres centres docents </a:t>
            </a:r>
            <a:r>
              <a:rPr lang="fr-FR" sz="1100" dirty="0" smtClean="0"/>
              <a:t>i </a:t>
            </a:r>
            <a:r>
              <a:rPr lang="ca-ES" sz="1100" dirty="0" smtClean="0"/>
              <a:t>instal·lacions</a:t>
            </a:r>
            <a:r>
              <a:rPr lang="fr-FR" sz="1100" dirty="0" smtClean="0"/>
              <a:t> </a:t>
            </a:r>
            <a:r>
              <a:rPr lang="ca-ES" sz="1100" dirty="0" smtClean="0"/>
              <a:t>es realitza </a:t>
            </a:r>
            <a:r>
              <a:rPr lang="es-ES" sz="1100" dirty="0" smtClean="0"/>
              <a:t>una </a:t>
            </a:r>
            <a:r>
              <a:rPr lang="ca-ES" sz="1100" dirty="0" smtClean="0"/>
              <a:t>activitat intensa tan de docència com de recerca. Bona part dels professors també es dediquen</a:t>
            </a:r>
            <a:r>
              <a:rPr lang="ca-ES" sz="1100" baseline="0" dirty="0" smtClean="0"/>
              <a:t> a investigar.</a:t>
            </a:r>
            <a:br>
              <a:rPr lang="ca-ES" sz="1100" baseline="0" dirty="0" smtClean="0"/>
            </a:br>
            <a:r>
              <a:rPr lang="ca-ES" sz="1100" dirty="0" smtClean="0"/>
              <a:t/>
            </a:r>
            <a:br>
              <a:rPr lang="ca-ES" sz="1100" dirty="0" smtClean="0"/>
            </a:br>
            <a:r>
              <a:rPr lang="ca-ES" sz="1100" dirty="0" smtClean="0"/>
              <a:t>Transferim tecnologia i coneixement a les empreses i a la societat. Això és important perquè el nostre objectiu és que la recerca no es quedi dins els laboratoris, sinó que sigui útil a la societat.</a:t>
            </a:r>
            <a:br>
              <a:rPr lang="ca-ES" sz="1100" dirty="0" smtClean="0"/>
            </a:br>
            <a:r>
              <a:rPr lang="ca-ES" sz="1100" dirty="0" smtClean="0"/>
              <a:t>Obtenim uns resultats altament reconeguts. Basem la formació que impartim en el rigor, la innovació, la interdisciplinarietat i la internacionalització.</a:t>
            </a:r>
            <a:br>
              <a:rPr lang="ca-ES" sz="1100" dirty="0" smtClean="0"/>
            </a:br>
            <a:r>
              <a:rPr lang="ca-ES" sz="1100" dirty="0" smtClean="0"/>
              <a:t/>
            </a:r>
            <a:br>
              <a:rPr lang="ca-ES" sz="1100" dirty="0" smtClean="0"/>
            </a:br>
            <a:r>
              <a:rPr lang="ca-ES" sz="1100" dirty="0" smtClean="0"/>
              <a:t>Alguns projectes de recerca són:</a:t>
            </a:r>
          </a:p>
          <a:p>
            <a:pPr eaLnBrk="1" hangingPunct="1">
              <a:spcBef>
                <a:spcPct val="0"/>
              </a:spcBef>
            </a:pPr>
            <a:endParaRPr lang="ca-ES" sz="1100" dirty="0" smtClean="0"/>
          </a:p>
          <a:p>
            <a:pPr eaLnBrk="1" hangingPunct="1">
              <a:spcBef>
                <a:spcPct val="0"/>
              </a:spcBef>
            </a:pPr>
            <a:r>
              <a:rPr lang="ca-ES" sz="1100" dirty="0" smtClean="0"/>
              <a:t>-El Centre</a:t>
            </a:r>
            <a:r>
              <a:rPr lang="ca-ES" sz="1100" baseline="0" dirty="0" smtClean="0"/>
              <a:t> de Recerca Aplicada en  </a:t>
            </a:r>
            <a:r>
              <a:rPr lang="ca-ES" sz="1100" baseline="0" dirty="0" err="1" smtClean="0"/>
              <a:t>Hidrometereologia</a:t>
            </a:r>
            <a:r>
              <a:rPr lang="ca-ES" sz="1100" baseline="0" dirty="0" smtClean="0"/>
              <a:t> coordina el projecte ANYWHERE, que desenvolupa una plataforma multirisc que permeti anticipar-se als riscos derivats de fenòmens meteorològics i climàtics extrems abans que passi. Això és possible perquè aquesta plataforma uneix en un únic sistemes la informació que es rep a diferents serveis de control (estacions meteorològiques, trucades al 112, i altres cossos d’atenció ciutadana).</a:t>
            </a:r>
            <a:br>
              <a:rPr lang="ca-ES" sz="1100" baseline="0" dirty="0" smtClean="0"/>
            </a:br>
            <a:r>
              <a:rPr lang="ca-ES" sz="1100" baseline="0" dirty="0" smtClean="0"/>
              <a:t>Aquesta plataforma també permetrà la millorar la gestió de la resposta davant emergències a tot Europa i coordinar els equips d’emergència segons les necessitats.</a:t>
            </a:r>
          </a:p>
          <a:p>
            <a:pPr eaLnBrk="1" hangingPunct="1">
              <a:spcBef>
                <a:spcPct val="0"/>
              </a:spcBef>
            </a:pPr>
            <a:endParaRPr lang="ca-ES" sz="1100" baseline="0" dirty="0" smtClean="0"/>
          </a:p>
          <a:p>
            <a:pPr eaLnBrk="1" hangingPunct="1">
              <a:spcBef>
                <a:spcPct val="0"/>
              </a:spcBef>
            </a:pPr>
            <a:r>
              <a:rPr lang="ca-ES" sz="1100" baseline="0" dirty="0" smtClean="0"/>
              <a:t>-El Grup de Recerca en </a:t>
            </a:r>
            <a:r>
              <a:rPr lang="ca-ES" sz="1100" baseline="0" dirty="0" err="1" smtClean="0"/>
              <a:t>Micro</a:t>
            </a:r>
            <a:r>
              <a:rPr lang="ca-ES" sz="1100" baseline="0" dirty="0" smtClean="0"/>
              <a:t> i </a:t>
            </a:r>
            <a:r>
              <a:rPr lang="ca-ES" sz="1100" baseline="0" dirty="0" err="1" smtClean="0"/>
              <a:t>Nanotecnologia</a:t>
            </a:r>
            <a:r>
              <a:rPr lang="ca-ES" sz="1100" baseline="0" dirty="0" smtClean="0"/>
              <a:t> ha dissenyat un sensor de vent que ha estat utilitzats al </a:t>
            </a:r>
            <a:r>
              <a:rPr lang="ca-ES" sz="1100" i="1" baseline="0" dirty="0" err="1" smtClean="0"/>
              <a:t>rover</a:t>
            </a:r>
            <a:r>
              <a:rPr lang="ca-ES" sz="1100" i="1" baseline="0" dirty="0" smtClean="0"/>
              <a:t>,</a:t>
            </a:r>
            <a:r>
              <a:rPr lang="ca-ES" sz="1100" i="0" baseline="0" dirty="0" smtClean="0"/>
              <a:t> el vehicle que s’ha enviat a Mart a la missió Mars 2020 per explorar el planeta vermell.</a:t>
            </a:r>
          </a:p>
          <a:p>
            <a:pPr eaLnBrk="1" hangingPunct="1">
              <a:spcBef>
                <a:spcPct val="0"/>
              </a:spcBef>
            </a:pPr>
            <a:endParaRPr lang="ca-ES" sz="1100" i="0" baseline="0" dirty="0" smtClean="0"/>
          </a:p>
          <a:p>
            <a:pPr eaLnBrk="1" hangingPunct="1">
              <a:spcBef>
                <a:spcPct val="0"/>
              </a:spcBef>
            </a:pPr>
            <a:r>
              <a:rPr lang="ca-ES" sz="1100" i="0" baseline="0" dirty="0" smtClean="0"/>
              <a:t>-</a:t>
            </a:r>
            <a:r>
              <a:rPr lang="ca-ES" sz="1200" b="0" i="0" kern="1200" noProof="0" dirty="0" smtClean="0">
                <a:solidFill>
                  <a:schemeClr val="tx1"/>
                </a:solidFill>
                <a:effectLst/>
                <a:latin typeface="+mn-lt"/>
                <a:ea typeface="+mn-ea"/>
                <a:cs typeface="+mn-cs"/>
              </a:rPr>
              <a:t>Investigadors de l'Institut de Ciències Fotòniques (ICFO) han desenvolupat una nova classe de dispositius portàtils basats en </a:t>
            </a:r>
            <a:r>
              <a:rPr lang="ca-ES" sz="1200" b="0" i="0" kern="1200" noProof="0" dirty="0" err="1" smtClean="0">
                <a:solidFill>
                  <a:schemeClr val="tx1"/>
                </a:solidFill>
                <a:effectLst/>
                <a:latin typeface="+mn-lt"/>
                <a:ea typeface="+mn-ea"/>
                <a:cs typeface="+mn-cs"/>
              </a:rPr>
              <a:t>grafè</a:t>
            </a:r>
            <a:r>
              <a:rPr lang="ca-ES" sz="1200" b="0" i="0" kern="1200" noProof="0" dirty="0" smtClean="0">
                <a:solidFill>
                  <a:schemeClr val="tx1"/>
                </a:solidFill>
                <a:effectLst/>
                <a:latin typeface="+mn-lt"/>
                <a:ea typeface="+mn-ea"/>
                <a:cs typeface="+mn-cs"/>
              </a:rPr>
              <a:t> –flexibles, transparents i de baixa potència– que poden monitorar múltiples signes vitals, com ara la freqüència cardíaca, la freqüència respiratòria, l’oxigenació del pols sanguini i l'exposició a la radiació UV.</a:t>
            </a:r>
          </a:p>
          <a:p>
            <a:pPr eaLnBrk="1" hangingPunct="1">
              <a:spcBef>
                <a:spcPct val="0"/>
              </a:spcBef>
            </a:pPr>
            <a:endParaRPr lang="ca-ES" sz="1200" b="0" i="0" kern="1200" baseline="0" dirty="0" smtClean="0">
              <a:solidFill>
                <a:schemeClr val="tx1"/>
              </a:solidFill>
              <a:effectLst/>
              <a:latin typeface="+mn-lt"/>
              <a:ea typeface="+mn-ea"/>
              <a:cs typeface="+mn-cs"/>
            </a:endParaRPr>
          </a:p>
          <a:p>
            <a:pPr eaLnBrk="1" hangingPunct="1">
              <a:spcBef>
                <a:spcPct val="0"/>
              </a:spcBef>
            </a:pPr>
            <a:r>
              <a:rPr lang="ca-ES" sz="1100" i="0" baseline="0" dirty="0" smtClean="0"/>
              <a:t>-</a:t>
            </a:r>
            <a:r>
              <a:rPr lang="ca-ES" sz="1200" b="0" i="0" kern="1200" noProof="0" dirty="0" smtClean="0">
                <a:solidFill>
                  <a:schemeClr val="tx1"/>
                </a:solidFill>
                <a:effectLst/>
                <a:latin typeface="+mn-lt"/>
                <a:ea typeface="+mn-ea"/>
                <a:cs typeface="+mn-cs"/>
              </a:rPr>
              <a:t>L’expedició </a:t>
            </a:r>
            <a:r>
              <a:rPr lang="ca-ES" sz="1200" b="0" i="0" kern="1200" noProof="0" dirty="0" err="1" smtClean="0">
                <a:solidFill>
                  <a:schemeClr val="tx1"/>
                </a:solidFill>
                <a:effectLst/>
                <a:latin typeface="+mn-lt"/>
                <a:ea typeface="+mn-ea"/>
                <a:cs typeface="+mn-cs"/>
              </a:rPr>
              <a:t>The</a:t>
            </a:r>
            <a:r>
              <a:rPr lang="ca-ES" sz="1200" b="0" i="0" kern="1200" noProof="0" dirty="0" smtClean="0">
                <a:solidFill>
                  <a:schemeClr val="tx1"/>
                </a:solidFill>
                <a:effectLst/>
                <a:latin typeface="+mn-lt"/>
                <a:ea typeface="+mn-ea"/>
                <a:cs typeface="+mn-cs"/>
              </a:rPr>
              <a:t> </a:t>
            </a:r>
            <a:r>
              <a:rPr lang="ca-ES" sz="1200" b="0" i="0" kern="1200" noProof="0" dirty="0" err="1" smtClean="0">
                <a:solidFill>
                  <a:schemeClr val="tx1"/>
                </a:solidFill>
                <a:effectLst/>
                <a:latin typeface="+mn-lt"/>
                <a:ea typeface="+mn-ea"/>
                <a:cs typeface="+mn-cs"/>
              </a:rPr>
              <a:t>Ocean</a:t>
            </a:r>
            <a:r>
              <a:rPr lang="ca-ES" sz="1200" b="0" i="0" kern="1200" noProof="0" dirty="0" smtClean="0">
                <a:solidFill>
                  <a:schemeClr val="tx1"/>
                </a:solidFill>
                <a:effectLst/>
                <a:latin typeface="+mn-lt"/>
                <a:ea typeface="+mn-ea"/>
                <a:cs typeface="+mn-cs"/>
              </a:rPr>
              <a:t> </a:t>
            </a:r>
            <a:r>
              <a:rPr lang="ca-ES" sz="1200" b="0" i="0" kern="1200" noProof="0" dirty="0" err="1" smtClean="0">
                <a:solidFill>
                  <a:schemeClr val="tx1"/>
                </a:solidFill>
                <a:effectLst/>
                <a:latin typeface="+mn-lt"/>
                <a:ea typeface="+mn-ea"/>
                <a:cs typeface="+mn-cs"/>
              </a:rPr>
              <a:t>Mapping</a:t>
            </a:r>
            <a:r>
              <a:rPr lang="ca-ES" sz="1200" b="0" i="0" kern="1200" noProof="0" dirty="0" smtClean="0">
                <a:solidFill>
                  <a:schemeClr val="tx1"/>
                </a:solidFill>
                <a:effectLst/>
                <a:latin typeface="+mn-lt"/>
                <a:ea typeface="+mn-ea"/>
                <a:cs typeface="+mn-cs"/>
              </a:rPr>
              <a:t> </a:t>
            </a:r>
            <a:r>
              <a:rPr lang="ca-ES" sz="1200" b="0" i="0" kern="1200" noProof="0" dirty="0" err="1" smtClean="0">
                <a:solidFill>
                  <a:schemeClr val="tx1"/>
                </a:solidFill>
                <a:effectLst/>
                <a:latin typeface="+mn-lt"/>
                <a:ea typeface="+mn-ea"/>
                <a:cs typeface="+mn-cs"/>
              </a:rPr>
              <a:t>Expedition</a:t>
            </a:r>
            <a:r>
              <a:rPr lang="ca-ES" sz="1200" b="0" i="0" kern="1200" baseline="0" noProof="0" dirty="0" smtClean="0">
                <a:solidFill>
                  <a:schemeClr val="tx1"/>
                </a:solidFill>
                <a:effectLst/>
                <a:latin typeface="+mn-lt"/>
                <a:ea typeface="+mn-ea"/>
                <a:cs typeface="+mn-cs"/>
              </a:rPr>
              <a:t> </a:t>
            </a:r>
            <a:r>
              <a:rPr lang="ca-ES" sz="1200" b="0" i="0" kern="1200" noProof="0" dirty="0" smtClean="0">
                <a:solidFill>
                  <a:schemeClr val="tx1"/>
                </a:solidFill>
                <a:effectLst/>
                <a:latin typeface="+mn-lt"/>
                <a:ea typeface="+mn-ea"/>
                <a:cs typeface="+mn-cs"/>
              </a:rPr>
              <a:t>ha elaborat un mapa acústic, en el marc del programa '20.000 sons sota el mar', per informar sobre els nivells de soroll subaquàtic dels oceans, i per sensibilitzar la població mundial sobre el problema creixent de la contaminació acústica marina. La recerca la dirigeix l’investigador de la UPC Michel André, del Laboratori d’Aplicacions Bioacústiques (LAB)</a:t>
            </a:r>
            <a:r>
              <a:rPr lang="es-ES" sz="1200" b="0" i="0" kern="1200" dirty="0" smtClean="0">
                <a:solidFill>
                  <a:schemeClr val="tx1"/>
                </a:solidFill>
                <a:effectLst/>
                <a:latin typeface="+mn-lt"/>
                <a:ea typeface="+mn-ea"/>
                <a:cs typeface="+mn-cs"/>
              </a:rPr>
              <a:t>.</a:t>
            </a:r>
          </a:p>
          <a:p>
            <a:pPr eaLnBrk="1" hangingPunct="1">
              <a:spcBef>
                <a:spcPct val="0"/>
              </a:spcBef>
            </a:pPr>
            <a:endParaRPr lang="ca-ES" sz="1200" b="0" i="0" kern="1200" baseline="0" dirty="0" smtClean="0">
              <a:solidFill>
                <a:schemeClr val="tx1"/>
              </a:solidFill>
              <a:effectLst/>
              <a:latin typeface="+mn-lt"/>
              <a:ea typeface="+mn-ea"/>
              <a:cs typeface="+mn-cs"/>
            </a:endParaRPr>
          </a:p>
          <a:p>
            <a:pPr eaLnBrk="1" hangingPunct="1">
              <a:spcBef>
                <a:spcPct val="0"/>
              </a:spcBef>
            </a:pPr>
            <a:r>
              <a:rPr lang="ca-ES" sz="1200" b="0" i="0" kern="1200" baseline="0" dirty="0" smtClean="0">
                <a:solidFill>
                  <a:schemeClr val="tx1"/>
                </a:solidFill>
                <a:effectLst/>
                <a:latin typeface="+mn-lt"/>
                <a:ea typeface="+mn-ea"/>
                <a:cs typeface="+mn-cs"/>
              </a:rPr>
              <a:t>-</a:t>
            </a:r>
            <a:r>
              <a:rPr lang="ca-ES" sz="1200" b="0" i="0" kern="1200" noProof="0" dirty="0" smtClean="0">
                <a:solidFill>
                  <a:schemeClr val="tx1"/>
                </a:solidFill>
                <a:effectLst/>
                <a:latin typeface="+mn-lt"/>
                <a:ea typeface="+mn-ea"/>
                <a:cs typeface="+mn-cs"/>
              </a:rPr>
              <a:t>Investigadors de la UPC, en col·laboració amb l’Associació Diversitat Funcional d’Osona (ADFO), han desenvolupat dues aplicacions multimèdia destinades a la rehabilitació motriu i cognitiva de persones amb diversitat funcional, principalment pacients que han sofert un ictus.</a:t>
            </a:r>
          </a:p>
          <a:p>
            <a:pPr eaLnBrk="1" hangingPunct="1">
              <a:spcBef>
                <a:spcPct val="0"/>
              </a:spcBef>
            </a:pPr>
            <a:endParaRPr lang="ca-ES" sz="1200" b="0" i="0" kern="1200" baseline="0" noProof="0" dirty="0" smtClean="0">
              <a:solidFill>
                <a:schemeClr val="tx1"/>
              </a:solidFill>
              <a:effectLst/>
              <a:latin typeface="+mn-lt"/>
              <a:ea typeface="+mn-ea"/>
              <a:cs typeface="+mn-cs"/>
            </a:endParaRPr>
          </a:p>
          <a:p>
            <a:pPr eaLnBrk="1" hangingPunct="1">
              <a:spcBef>
                <a:spcPct val="0"/>
              </a:spcBef>
            </a:pPr>
            <a:r>
              <a:rPr lang="ca-ES" sz="1200" b="0" i="0" kern="1200" baseline="0" noProof="0" dirty="0" smtClean="0">
                <a:solidFill>
                  <a:schemeClr val="tx1"/>
                </a:solidFill>
                <a:effectLst/>
                <a:latin typeface="+mn-lt"/>
                <a:ea typeface="+mn-ea"/>
                <a:cs typeface="+mn-cs"/>
              </a:rPr>
              <a:t>-</a:t>
            </a:r>
            <a:r>
              <a:rPr lang="ca-ES" sz="1200" b="0" i="0" kern="1200" noProof="0" dirty="0" smtClean="0">
                <a:solidFill>
                  <a:schemeClr val="tx1"/>
                </a:solidFill>
                <a:effectLst/>
                <a:latin typeface="+mn-lt"/>
                <a:ea typeface="+mn-ea"/>
                <a:cs typeface="+mn-cs"/>
              </a:rPr>
              <a:t>Un grup d'investigadors i investigadores</a:t>
            </a:r>
            <a:r>
              <a:rPr lang="es-ES" sz="1200" b="0" i="0" kern="1200" dirty="0" smtClean="0">
                <a:solidFill>
                  <a:schemeClr val="tx1"/>
                </a:solidFill>
                <a:effectLst/>
                <a:latin typeface="+mn-lt"/>
                <a:ea typeface="+mn-ea"/>
                <a:cs typeface="+mn-cs"/>
              </a:rPr>
              <a:t> </a:t>
            </a:r>
            <a:r>
              <a:rPr lang="es-ES" sz="1200" b="0" i="0" kern="1200" dirty="0" err="1" smtClean="0">
                <a:solidFill>
                  <a:schemeClr val="tx1"/>
                </a:solidFill>
                <a:effectLst/>
                <a:latin typeface="+mn-lt"/>
                <a:ea typeface="+mn-ea"/>
                <a:cs typeface="+mn-cs"/>
              </a:rPr>
              <a:t>l'</a:t>
            </a:r>
            <a:r>
              <a:rPr lang="es-ES" sz="1200" b="0" i="0" kern="1200" dirty="0" err="1" smtClean="0">
                <a:solidFill>
                  <a:schemeClr val="tx1"/>
                </a:solidFill>
                <a:effectLst/>
                <a:latin typeface="+mn-lt"/>
                <a:ea typeface="+mn-ea"/>
                <a:cs typeface="+mn-cs"/>
                <a:hlinkClick r:id="rId3"/>
              </a:rPr>
              <a:t>Institut</a:t>
            </a:r>
            <a:r>
              <a:rPr lang="es-ES" sz="1200" b="0" i="0" kern="1200" dirty="0" smtClean="0">
                <a:solidFill>
                  <a:schemeClr val="tx1"/>
                </a:solidFill>
                <a:effectLst/>
                <a:latin typeface="+mn-lt"/>
                <a:ea typeface="+mn-ea"/>
                <a:cs typeface="+mn-cs"/>
                <a:hlinkClick r:id="rId3"/>
              </a:rPr>
              <a:t> de </a:t>
            </a:r>
            <a:r>
              <a:rPr lang="es-ES" sz="1200" b="0" i="0" kern="1200" dirty="0" err="1" smtClean="0">
                <a:solidFill>
                  <a:schemeClr val="tx1"/>
                </a:solidFill>
                <a:effectLst/>
                <a:latin typeface="+mn-lt"/>
                <a:ea typeface="+mn-ea"/>
                <a:cs typeface="+mn-cs"/>
                <a:hlinkClick r:id="rId3"/>
              </a:rPr>
              <a:t>Bioenginyeria</a:t>
            </a:r>
            <a:r>
              <a:rPr lang="es-ES" sz="1200" b="0" i="0" kern="1200" dirty="0" smtClean="0">
                <a:solidFill>
                  <a:schemeClr val="tx1"/>
                </a:solidFill>
                <a:effectLst/>
                <a:latin typeface="+mn-lt"/>
                <a:ea typeface="+mn-ea"/>
                <a:cs typeface="+mn-cs"/>
                <a:hlinkClick r:id="rId3"/>
              </a:rPr>
              <a:t> de Catalunya (IBEC)</a:t>
            </a:r>
            <a:r>
              <a:rPr lang="es-ES" sz="1200" b="0" i="0" kern="1200" dirty="0" smtClean="0">
                <a:solidFill>
                  <a:schemeClr val="tx1"/>
                </a:solidFill>
                <a:effectLst/>
                <a:latin typeface="+mn-lt"/>
                <a:ea typeface="+mn-ea"/>
                <a:cs typeface="+mn-cs"/>
              </a:rPr>
              <a:t>, </a:t>
            </a:r>
            <a:r>
              <a:rPr lang="ca-ES" sz="1200" b="0" i="0" kern="1200" noProof="0" dirty="0" smtClean="0">
                <a:solidFill>
                  <a:schemeClr val="tx1"/>
                </a:solidFill>
                <a:effectLst/>
                <a:latin typeface="+mn-lt"/>
                <a:ea typeface="+mn-ea"/>
                <a:cs typeface="+mn-cs"/>
              </a:rPr>
              <a:t>vinculat</a:t>
            </a:r>
            <a:r>
              <a:rPr lang="ca-ES" sz="1200" b="0" i="0" kern="1200" baseline="0" noProof="0" dirty="0" smtClean="0">
                <a:solidFill>
                  <a:schemeClr val="tx1"/>
                </a:solidFill>
                <a:effectLst/>
                <a:latin typeface="+mn-lt"/>
                <a:ea typeface="+mn-ea"/>
                <a:cs typeface="+mn-cs"/>
              </a:rPr>
              <a:t> a la  UPC,</a:t>
            </a:r>
            <a:r>
              <a:rPr lang="es-ES" sz="1200" b="0" i="0" kern="1200" dirty="0" smtClean="0">
                <a:solidFill>
                  <a:schemeClr val="tx1"/>
                </a:solidFill>
                <a:effectLst/>
                <a:latin typeface="+mn-lt"/>
                <a:ea typeface="+mn-ea"/>
                <a:cs typeface="+mn-cs"/>
              </a:rPr>
              <a:t> i del</a:t>
            </a:r>
            <a:r>
              <a:rPr lang="es-ES" sz="1200" b="0" i="0" kern="1200" dirty="0" smtClean="0">
                <a:solidFill>
                  <a:schemeClr val="tx1"/>
                </a:solidFill>
                <a:effectLst/>
                <a:latin typeface="+mn-lt"/>
                <a:ea typeface="+mn-ea"/>
                <a:cs typeface="+mn-cs"/>
                <a:hlinkClick r:id="rId4"/>
              </a:rPr>
              <a:t> Centre de Medicina Regenerativa de Barcelona (CMR[B])</a:t>
            </a:r>
            <a:r>
              <a:rPr lang="es-ES" sz="1200" b="0" i="0" kern="1200" dirty="0" smtClean="0">
                <a:solidFill>
                  <a:schemeClr val="tx1"/>
                </a:solidFill>
                <a:effectLst/>
                <a:latin typeface="+mn-lt"/>
                <a:ea typeface="+mn-ea"/>
                <a:cs typeface="+mn-cs"/>
              </a:rPr>
              <a:t> </a:t>
            </a:r>
            <a:r>
              <a:rPr lang="ca-ES" sz="1200" b="0" i="0" kern="1200" noProof="0" dirty="0" smtClean="0">
                <a:solidFill>
                  <a:schemeClr val="tx1"/>
                </a:solidFill>
                <a:effectLst/>
                <a:latin typeface="+mn-lt"/>
                <a:ea typeface="+mn-ea"/>
                <a:cs typeface="+mn-cs"/>
              </a:rPr>
              <a:t>han desenvolupat un nou sistema de bioenginyeria, anomenat </a:t>
            </a:r>
            <a:r>
              <a:rPr lang="ca-ES" sz="1200" b="1" i="0" kern="1200" noProof="0" dirty="0" err="1" smtClean="0">
                <a:solidFill>
                  <a:schemeClr val="tx1"/>
                </a:solidFill>
                <a:effectLst/>
                <a:latin typeface="+mn-lt"/>
                <a:ea typeface="+mn-ea"/>
                <a:cs typeface="+mn-cs"/>
              </a:rPr>
              <a:t>CardioSlice</a:t>
            </a:r>
            <a:r>
              <a:rPr lang="ca-ES" sz="1200" b="0" i="0" kern="1200" noProof="0" dirty="0" smtClean="0">
                <a:solidFill>
                  <a:schemeClr val="tx1"/>
                </a:solidFill>
                <a:effectLst/>
                <a:latin typeface="+mn-lt"/>
                <a:ea typeface="+mn-ea"/>
                <a:cs typeface="+mn-cs"/>
              </a:rPr>
              <a:t>, capaç de produir al laboratori teixit que simula el comportament del cor humà. Entre les seves aplicacions, el teixit cardíac artificial podria utilitzar-se per </a:t>
            </a:r>
            <a:r>
              <a:rPr lang="ca-ES" sz="1200" b="0" i="0" kern="1200" noProof="0" dirty="0" err="1" smtClean="0">
                <a:solidFill>
                  <a:schemeClr val="tx1"/>
                </a:solidFill>
                <a:effectLst/>
                <a:latin typeface="+mn-lt"/>
                <a:ea typeface="+mn-ea"/>
                <a:cs typeface="+mn-cs"/>
              </a:rPr>
              <a:t>preavaluar</a:t>
            </a:r>
            <a:r>
              <a:rPr lang="ca-ES" sz="1200" b="0" i="0" kern="1200" noProof="0" dirty="0" smtClean="0">
                <a:solidFill>
                  <a:schemeClr val="tx1"/>
                </a:solidFill>
                <a:effectLst/>
                <a:latin typeface="+mn-lt"/>
                <a:ea typeface="+mn-ea"/>
                <a:cs typeface="+mn-cs"/>
              </a:rPr>
              <a:t> la toxicitat de medicaments en el cor sense necessitat de fer servir models animals. </a:t>
            </a:r>
          </a:p>
          <a:p>
            <a:pPr eaLnBrk="1" hangingPunct="1">
              <a:spcBef>
                <a:spcPct val="0"/>
              </a:spcBef>
            </a:pPr>
            <a:endParaRPr lang="ca-ES" sz="1200" b="0" i="0" kern="1200" baseline="0" noProof="0" dirty="0" smtClean="0">
              <a:solidFill>
                <a:schemeClr val="tx1"/>
              </a:solidFill>
              <a:effectLst/>
              <a:latin typeface="+mn-lt"/>
              <a:ea typeface="+mn-ea"/>
              <a:cs typeface="+mn-cs"/>
            </a:endParaRPr>
          </a:p>
          <a:p>
            <a:pPr eaLnBrk="1" hangingPunct="1">
              <a:spcBef>
                <a:spcPct val="0"/>
              </a:spcBef>
            </a:pPr>
            <a:r>
              <a:rPr lang="ca-ES" sz="1200" b="0" i="0" kern="1200" baseline="0" noProof="0" dirty="0" smtClean="0">
                <a:solidFill>
                  <a:schemeClr val="tx1"/>
                </a:solidFill>
                <a:effectLst/>
                <a:latin typeface="+mn-lt"/>
                <a:ea typeface="+mn-ea"/>
                <a:cs typeface="+mn-cs"/>
              </a:rPr>
              <a:t>-</a:t>
            </a:r>
            <a:r>
              <a:rPr lang="ca-ES" sz="1200" b="0" i="0" kern="1200" noProof="0" dirty="0" smtClean="0">
                <a:solidFill>
                  <a:schemeClr val="tx1"/>
                </a:solidFill>
                <a:effectLst/>
                <a:latin typeface="+mn-lt"/>
                <a:ea typeface="+mn-ea"/>
                <a:cs typeface="+mn-cs"/>
              </a:rPr>
              <a:t>Investigadors de la UPC juntament amb investigadors de la URV, han trobat una segona vida a la goma de les rodes en desús:</a:t>
            </a:r>
            <a:r>
              <a:rPr lang="ca-ES" sz="1200" b="0" i="0" kern="1200" baseline="0" noProof="0" dirty="0" smtClean="0">
                <a:solidFill>
                  <a:schemeClr val="tx1"/>
                </a:solidFill>
                <a:effectLst/>
                <a:latin typeface="+mn-lt"/>
                <a:ea typeface="+mn-ea"/>
                <a:cs typeface="+mn-cs"/>
              </a:rPr>
              <a:t> </a:t>
            </a:r>
            <a:r>
              <a:rPr lang="ca-ES" sz="1200" b="0" i="0" kern="1200" noProof="0" dirty="0" smtClean="0">
                <a:solidFill>
                  <a:schemeClr val="tx1"/>
                </a:solidFill>
                <a:effectLst/>
                <a:latin typeface="+mn-lt"/>
                <a:ea typeface="+mn-ea"/>
                <a:cs typeface="+mn-cs"/>
              </a:rPr>
              <a:t>mitjançant un procés senzill i combinant-la amb un polímer, es pot reconvertir en material aïllant per al calçat.</a:t>
            </a:r>
            <a:r>
              <a:rPr lang="ca-ES" sz="1200" b="0" i="0" kern="1200" baseline="0" noProof="0" dirty="0" smtClean="0">
                <a:solidFill>
                  <a:schemeClr val="tx1"/>
                </a:solidFill>
                <a:effectLst/>
                <a:latin typeface="+mn-lt"/>
                <a:ea typeface="+mn-ea"/>
                <a:cs typeface="+mn-cs"/>
              </a:rPr>
              <a:t> </a:t>
            </a:r>
            <a:r>
              <a:rPr lang="ca-ES" sz="1200" b="0" i="0" kern="1200" noProof="0" dirty="0" smtClean="0">
                <a:solidFill>
                  <a:schemeClr val="tx1"/>
                </a:solidFill>
                <a:effectLst/>
                <a:latin typeface="+mn-lt"/>
                <a:ea typeface="+mn-ea"/>
                <a:cs typeface="+mn-cs"/>
              </a:rPr>
              <a:t>El nou material podria suposar un estalvi de 20 milions d’euros l’any en matèria prima per al sector del calçat i una reducció de 40.000 tones d’emissions de CO2</a:t>
            </a:r>
            <a:r>
              <a:rPr lang="es-ES" sz="1200" b="0" i="0" kern="1200" dirty="0" smtClean="0">
                <a:solidFill>
                  <a:schemeClr val="tx1"/>
                </a:solidFill>
                <a:effectLst/>
                <a:latin typeface="+mn-lt"/>
                <a:ea typeface="+mn-ea"/>
                <a:cs typeface="+mn-cs"/>
              </a:rPr>
              <a:t>.</a:t>
            </a:r>
            <a:endParaRPr lang="ca-ES" sz="1200" b="0" i="0" kern="1200" baseline="0" noProof="0" dirty="0" smtClean="0">
              <a:solidFill>
                <a:schemeClr val="tx1"/>
              </a:solidFill>
              <a:effectLst/>
              <a:latin typeface="+mn-lt"/>
              <a:ea typeface="+mn-ea"/>
              <a:cs typeface="+mn-cs"/>
            </a:endParaRPr>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4</a:t>
            </a:fld>
            <a:endParaRPr lang="es-ES"/>
          </a:p>
        </p:txBody>
      </p:sp>
    </p:spTree>
    <p:extLst>
      <p:ext uri="{BB962C8B-B14F-4D97-AF65-F5344CB8AC3E}">
        <p14:creationId xmlns:p14="http://schemas.microsoft.com/office/powerpoint/2010/main" val="420683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ca-ES" sz="1200" b="0" i="0" u="none" strike="noStrike" kern="1200" baseline="0" noProof="0" dirty="0" smtClean="0">
                <a:solidFill>
                  <a:schemeClr val="tx1"/>
                </a:solidFill>
                <a:latin typeface="+mn-lt"/>
                <a:ea typeface="+mn-ea"/>
                <a:cs typeface="+mn-cs"/>
              </a:rPr>
              <a:t>La tasca realitzada pels nostres investigadors i investigadores, tant a nivell de recerca, com docència i les publicacions dels seus treballs fa que la UPC sigui una universitat molt ben posicionada en els principals rànquings internacionals. </a:t>
            </a:r>
          </a:p>
          <a:p>
            <a:r>
              <a:rPr lang="ca-ES" sz="1200" b="0" i="0" u="none" strike="noStrike" kern="1200" baseline="0" noProof="0" dirty="0" smtClean="0">
                <a:solidFill>
                  <a:schemeClr val="tx1"/>
                </a:solidFill>
                <a:latin typeface="+mn-lt"/>
                <a:ea typeface="+mn-ea"/>
                <a:cs typeface="+mn-cs"/>
              </a:rPr>
              <a:t/>
            </a:r>
            <a:br>
              <a:rPr lang="ca-ES" sz="1200" b="0" i="0" u="none" strike="noStrike" kern="1200" baseline="0" noProof="0" dirty="0" smtClean="0">
                <a:solidFill>
                  <a:schemeClr val="tx1"/>
                </a:solidFill>
                <a:latin typeface="+mn-lt"/>
                <a:ea typeface="+mn-ea"/>
                <a:cs typeface="+mn-cs"/>
              </a:rPr>
            </a:br>
            <a:r>
              <a:rPr lang="ca-ES" sz="1200" b="0" i="0" u="none" strike="noStrike" kern="1200" baseline="0" noProof="0" dirty="0" smtClean="0">
                <a:solidFill>
                  <a:schemeClr val="tx1"/>
                </a:solidFill>
                <a:latin typeface="+mn-lt"/>
                <a:ea typeface="+mn-ea"/>
                <a:cs typeface="+mn-cs"/>
              </a:rPr>
              <a:t>Forma part del grup de les 150 millors universitats joves del món, és a dir, aquelles que tenen menys de 50 anys (</a:t>
            </a:r>
            <a:r>
              <a:rPr lang="ca-ES" sz="1200" b="0" i="0" u="none" strike="noStrike" kern="1200" baseline="0" noProof="0" dirty="0" err="1" smtClean="0">
                <a:solidFill>
                  <a:schemeClr val="tx1"/>
                </a:solidFill>
                <a:latin typeface="+mn-lt"/>
                <a:ea typeface="+mn-ea"/>
                <a:cs typeface="+mn-cs"/>
              </a:rPr>
              <a:t>Times</a:t>
            </a:r>
            <a:r>
              <a:rPr lang="ca-ES" sz="1200" b="0" i="0" u="none" strike="noStrike" kern="1200" baseline="0" noProof="0" dirty="0" smtClean="0">
                <a:solidFill>
                  <a:schemeClr val="tx1"/>
                </a:solidFill>
                <a:latin typeface="+mn-lt"/>
                <a:ea typeface="+mn-ea"/>
                <a:cs typeface="+mn-cs"/>
              </a:rPr>
              <a:t> </a:t>
            </a:r>
            <a:r>
              <a:rPr lang="ca-ES" sz="1200" b="0" i="0" u="none" strike="noStrike" kern="1200" baseline="0" noProof="0" dirty="0" err="1" smtClean="0">
                <a:solidFill>
                  <a:schemeClr val="tx1"/>
                </a:solidFill>
                <a:latin typeface="+mn-lt"/>
                <a:ea typeface="+mn-ea"/>
                <a:cs typeface="+mn-cs"/>
              </a:rPr>
              <a:t>Higher</a:t>
            </a:r>
            <a:r>
              <a:rPr lang="ca-ES" sz="1200" b="0" i="0" u="none" strike="noStrike" kern="1200" baseline="0" noProof="0" dirty="0" smtClean="0">
                <a:solidFill>
                  <a:schemeClr val="tx1"/>
                </a:solidFill>
                <a:latin typeface="+mn-lt"/>
                <a:ea typeface="+mn-ea"/>
                <a:cs typeface="+mn-cs"/>
              </a:rPr>
              <a:t> </a:t>
            </a:r>
            <a:r>
              <a:rPr lang="ca-ES" sz="1200" b="0" i="0" u="none" strike="noStrike" kern="1200" baseline="0" noProof="0" dirty="0" err="1" smtClean="0">
                <a:solidFill>
                  <a:schemeClr val="tx1"/>
                </a:solidFill>
                <a:latin typeface="+mn-lt"/>
                <a:ea typeface="+mn-ea"/>
                <a:cs typeface="+mn-cs"/>
              </a:rPr>
              <a:t>Education</a:t>
            </a:r>
            <a:r>
              <a:rPr lang="ca-ES" sz="1200" b="0" i="0" u="none" strike="noStrike" kern="1200" baseline="0" noProof="0" dirty="0" smtClean="0">
                <a:solidFill>
                  <a:schemeClr val="tx1"/>
                </a:solidFill>
                <a:latin typeface="+mn-lt"/>
                <a:ea typeface="+mn-ea"/>
                <a:cs typeface="+mn-cs"/>
              </a:rPr>
              <a:t> Young University </a:t>
            </a:r>
            <a:r>
              <a:rPr lang="ca-ES" sz="1200" b="0" i="0" u="none" strike="noStrike" kern="1200" baseline="0" noProof="0" dirty="0" err="1" smtClean="0">
                <a:solidFill>
                  <a:schemeClr val="tx1"/>
                </a:solidFill>
                <a:latin typeface="+mn-lt"/>
                <a:ea typeface="+mn-ea"/>
                <a:cs typeface="+mn-cs"/>
              </a:rPr>
              <a:t>Rankings</a:t>
            </a:r>
            <a:r>
              <a:rPr lang="ca-ES" sz="1200" b="0" i="0" u="none" strike="noStrike" kern="1200" baseline="0" noProof="0" dirty="0" smtClean="0">
                <a:solidFill>
                  <a:schemeClr val="tx1"/>
                </a:solidFill>
                <a:latin typeface="+mn-lt"/>
                <a:ea typeface="+mn-ea"/>
                <a:cs typeface="+mn-cs"/>
              </a:rPr>
              <a:t>). </a:t>
            </a:r>
          </a:p>
          <a:p>
            <a:r>
              <a:rPr lang="ca-ES" sz="1200" b="0" i="0" u="none" strike="noStrike" kern="1200" baseline="0" noProof="0" dirty="0" smtClean="0">
                <a:solidFill>
                  <a:schemeClr val="tx1"/>
                </a:solidFill>
                <a:latin typeface="+mn-lt"/>
                <a:ea typeface="+mn-ea"/>
                <a:cs typeface="+mn-cs"/>
              </a:rPr>
              <a:t/>
            </a:r>
            <a:br>
              <a:rPr lang="ca-ES" sz="1200" b="0" i="0" u="none" strike="noStrike" kern="1200" baseline="0" noProof="0" dirty="0" smtClean="0">
                <a:solidFill>
                  <a:schemeClr val="tx1"/>
                </a:solidFill>
                <a:latin typeface="+mn-lt"/>
                <a:ea typeface="+mn-ea"/>
                <a:cs typeface="+mn-cs"/>
              </a:rPr>
            </a:br>
            <a:r>
              <a:rPr lang="ca-ES" sz="1200" b="0" i="0" u="none" strike="noStrike" kern="1200" baseline="0" noProof="0" dirty="0" smtClean="0">
                <a:solidFill>
                  <a:schemeClr val="tx1"/>
                </a:solidFill>
                <a:latin typeface="+mn-lt"/>
                <a:ea typeface="+mn-ea"/>
                <a:cs typeface="+mn-cs"/>
              </a:rPr>
              <a:t>Destaca, especialment, en la classificació d’aquells rànquings que valoren temàticament àmbits específics del coneixement, com ara el Shanghai </a:t>
            </a:r>
            <a:r>
              <a:rPr lang="ca-ES" sz="1200" b="0" i="0" u="none" strike="noStrike" kern="1200" baseline="0" noProof="0" dirty="0" err="1" smtClean="0">
                <a:solidFill>
                  <a:schemeClr val="tx1"/>
                </a:solidFill>
                <a:latin typeface="+mn-lt"/>
                <a:ea typeface="+mn-ea"/>
                <a:cs typeface="+mn-cs"/>
              </a:rPr>
              <a:t>Ranking’s</a:t>
            </a:r>
            <a:r>
              <a:rPr lang="ca-ES" sz="1200" b="0" i="0" u="none" strike="noStrike" kern="1200" baseline="0" noProof="0" dirty="0" smtClean="0">
                <a:solidFill>
                  <a:schemeClr val="tx1"/>
                </a:solidFill>
                <a:latin typeface="+mn-lt"/>
                <a:ea typeface="+mn-ea"/>
                <a:cs typeface="+mn-cs"/>
              </a:rPr>
              <a:t> Global </a:t>
            </a:r>
            <a:r>
              <a:rPr lang="ca-ES" sz="1200" b="0" i="0" u="none" strike="noStrike" kern="1200" baseline="0" noProof="0" dirty="0" err="1" smtClean="0">
                <a:solidFill>
                  <a:schemeClr val="tx1"/>
                </a:solidFill>
                <a:latin typeface="+mn-lt"/>
                <a:ea typeface="+mn-ea"/>
                <a:cs typeface="+mn-cs"/>
              </a:rPr>
              <a:t>Ranking</a:t>
            </a:r>
            <a:r>
              <a:rPr lang="ca-ES" sz="1200" b="0" i="0" u="none" strike="noStrike" kern="1200" baseline="0" noProof="0" dirty="0" smtClean="0">
                <a:solidFill>
                  <a:schemeClr val="tx1"/>
                </a:solidFill>
                <a:latin typeface="+mn-lt"/>
                <a:ea typeface="+mn-ea"/>
                <a:cs typeface="+mn-cs"/>
              </a:rPr>
              <a:t> of </a:t>
            </a:r>
            <a:r>
              <a:rPr lang="ca-ES" sz="1200" b="0" i="0" u="none" strike="noStrike" kern="1200" baseline="0" noProof="0" dirty="0" err="1" smtClean="0">
                <a:solidFill>
                  <a:schemeClr val="tx1"/>
                </a:solidFill>
                <a:latin typeface="+mn-lt"/>
                <a:ea typeface="+mn-ea"/>
                <a:cs typeface="+mn-cs"/>
              </a:rPr>
              <a:t>Academic</a:t>
            </a:r>
            <a:r>
              <a:rPr lang="ca-ES" sz="1200" b="0" i="0" u="none" strike="noStrike" kern="1200" baseline="0" noProof="0" dirty="0" smtClean="0">
                <a:solidFill>
                  <a:schemeClr val="tx1"/>
                </a:solidFill>
                <a:latin typeface="+mn-lt"/>
                <a:ea typeface="+mn-ea"/>
                <a:cs typeface="+mn-cs"/>
              </a:rPr>
              <a:t> </a:t>
            </a:r>
            <a:r>
              <a:rPr lang="ca-ES" sz="1200" b="0" i="0" u="none" strike="noStrike" kern="1200" baseline="0" noProof="0" dirty="0" err="1" smtClean="0">
                <a:solidFill>
                  <a:schemeClr val="tx1"/>
                </a:solidFill>
                <a:latin typeface="+mn-lt"/>
                <a:ea typeface="+mn-ea"/>
                <a:cs typeface="+mn-cs"/>
              </a:rPr>
              <a:t>Subjects</a:t>
            </a:r>
            <a:r>
              <a:rPr lang="ca-ES" sz="1200" b="0" i="0" u="none" strike="noStrike" kern="1200" baseline="0" noProof="0" dirty="0" smtClean="0">
                <a:solidFill>
                  <a:schemeClr val="tx1"/>
                </a:solidFill>
                <a:latin typeface="+mn-lt"/>
                <a:ea typeface="+mn-ea"/>
                <a:cs typeface="+mn-cs"/>
              </a:rPr>
              <a:t> o el QS </a:t>
            </a:r>
            <a:r>
              <a:rPr lang="ca-ES" sz="1200" b="0" i="0" u="none" strike="noStrike" kern="1200" baseline="0" noProof="0" dirty="0" err="1" smtClean="0">
                <a:solidFill>
                  <a:schemeClr val="tx1"/>
                </a:solidFill>
                <a:latin typeface="+mn-lt"/>
                <a:ea typeface="+mn-ea"/>
                <a:cs typeface="+mn-cs"/>
              </a:rPr>
              <a:t>World</a:t>
            </a:r>
            <a:r>
              <a:rPr lang="ca-ES" sz="1200" b="0" i="0" u="none" strike="noStrike" kern="1200" baseline="0" noProof="0" dirty="0" smtClean="0">
                <a:solidFill>
                  <a:schemeClr val="tx1"/>
                </a:solidFill>
                <a:latin typeface="+mn-lt"/>
                <a:ea typeface="+mn-ea"/>
                <a:cs typeface="+mn-cs"/>
              </a:rPr>
              <a:t> University </a:t>
            </a:r>
            <a:r>
              <a:rPr lang="ca-ES" sz="1200" b="0" i="0" u="none" strike="noStrike" kern="1200" baseline="0" noProof="0" dirty="0" err="1" smtClean="0">
                <a:solidFill>
                  <a:schemeClr val="tx1"/>
                </a:solidFill>
                <a:latin typeface="+mn-lt"/>
                <a:ea typeface="+mn-ea"/>
                <a:cs typeface="+mn-cs"/>
              </a:rPr>
              <a:t>Rankings</a:t>
            </a:r>
            <a:r>
              <a:rPr lang="ca-ES" sz="1200" b="0" i="0" u="none" strike="noStrike" kern="1200" baseline="0" noProof="0" dirty="0" smtClean="0">
                <a:solidFill>
                  <a:schemeClr val="tx1"/>
                </a:solidFill>
                <a:latin typeface="+mn-lt"/>
                <a:ea typeface="+mn-ea"/>
                <a:cs typeface="+mn-cs"/>
              </a:rPr>
              <a:t> </a:t>
            </a:r>
            <a:r>
              <a:rPr lang="ca-ES" sz="1200" b="0" i="0" u="none" strike="noStrike" kern="1200" baseline="0" noProof="0" dirty="0" err="1" smtClean="0">
                <a:solidFill>
                  <a:schemeClr val="tx1"/>
                </a:solidFill>
                <a:latin typeface="+mn-lt"/>
                <a:ea typeface="+mn-ea"/>
                <a:cs typeface="+mn-cs"/>
              </a:rPr>
              <a:t>by</a:t>
            </a:r>
            <a:r>
              <a:rPr lang="ca-ES" sz="1200" b="0" i="0" u="none" strike="noStrike" kern="1200" baseline="0" noProof="0" dirty="0" smtClean="0">
                <a:solidFill>
                  <a:schemeClr val="tx1"/>
                </a:solidFill>
                <a:latin typeface="+mn-lt"/>
                <a:ea typeface="+mn-ea"/>
                <a:cs typeface="+mn-cs"/>
              </a:rPr>
              <a:t> </a:t>
            </a:r>
            <a:r>
              <a:rPr lang="ca-ES" sz="1200" b="0" i="0" u="none" strike="noStrike" kern="1200" baseline="0" noProof="0" dirty="0" err="1" smtClean="0">
                <a:solidFill>
                  <a:schemeClr val="tx1"/>
                </a:solidFill>
                <a:latin typeface="+mn-lt"/>
                <a:ea typeface="+mn-ea"/>
                <a:cs typeface="+mn-cs"/>
              </a:rPr>
              <a:t>Subject</a:t>
            </a:r>
            <a:r>
              <a:rPr lang="ca-ES" sz="1200" b="0" i="0" u="none" strike="noStrike" kern="1200" baseline="0" noProof="0" dirty="0" smtClean="0">
                <a:solidFill>
                  <a:schemeClr val="tx1"/>
                </a:solidFill>
                <a:latin typeface="+mn-lt"/>
                <a:ea typeface="+mn-ea"/>
                <a:cs typeface="+mn-cs"/>
              </a:rPr>
              <a:t>.</a:t>
            </a:r>
            <a:endParaRPr lang="ca-ES" noProof="0" dirty="0"/>
          </a:p>
        </p:txBody>
      </p:sp>
      <p:sp>
        <p:nvSpPr>
          <p:cNvPr id="4" name="3 Marcador de número de diapositiva"/>
          <p:cNvSpPr>
            <a:spLocks noGrp="1"/>
          </p:cNvSpPr>
          <p:nvPr>
            <p:ph type="sldNum" sz="quarter" idx="10"/>
          </p:nvPr>
        </p:nvSpPr>
        <p:spPr/>
        <p:txBody>
          <a:bodyPr/>
          <a:lstStyle/>
          <a:p>
            <a:fld id="{B58891DE-E709-419B-BE25-3F86F3F943D9}" type="slidenum">
              <a:rPr lang="es-ES" smtClean="0"/>
              <a:t>5</a:t>
            </a:fld>
            <a:endParaRPr lang="es-ES"/>
          </a:p>
        </p:txBody>
      </p:sp>
    </p:spTree>
    <p:extLst>
      <p:ext uri="{BB962C8B-B14F-4D97-AF65-F5344CB8AC3E}">
        <p14:creationId xmlns:p14="http://schemas.microsoft.com/office/powerpoint/2010/main" val="404482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dirty="0"/>
          </a:p>
        </p:txBody>
      </p:sp>
      <p:sp>
        <p:nvSpPr>
          <p:cNvPr id="4" name="3 Marcador de número de diapositiva"/>
          <p:cNvSpPr>
            <a:spLocks noGrp="1"/>
          </p:cNvSpPr>
          <p:nvPr>
            <p:ph type="sldNum" sz="quarter" idx="10"/>
          </p:nvPr>
        </p:nvSpPr>
        <p:spPr/>
        <p:txBody>
          <a:bodyPr/>
          <a:lstStyle/>
          <a:p>
            <a:fld id="{B58891DE-E709-419B-BE25-3F86F3F943D9}" type="slidenum">
              <a:rPr lang="es-ES" smtClean="0"/>
              <a:t>6</a:t>
            </a:fld>
            <a:endParaRPr lang="es-ES"/>
          </a:p>
        </p:txBody>
      </p:sp>
    </p:spTree>
    <p:extLst>
      <p:ext uri="{BB962C8B-B14F-4D97-AF65-F5344CB8AC3E}">
        <p14:creationId xmlns:p14="http://schemas.microsoft.com/office/powerpoint/2010/main" val="1777210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defTabSz="954181" fontAlgn="base">
              <a:spcBef>
                <a:spcPct val="0"/>
              </a:spcBef>
              <a:spcAft>
                <a:spcPct val="0"/>
              </a:spcAft>
              <a:defRPr/>
            </a:pPr>
            <a:r>
              <a:rPr lang="ca-ES" dirty="0" smtClean="0"/>
              <a:t>La Universitat Politècnica de Catalunya té presència a les comarques de l'Anoia, el Bages, el Baix Llobregat, el Barcelonès, el Garraf</a:t>
            </a:r>
            <a:r>
              <a:rPr lang="ca-ES" baseline="0" dirty="0" smtClean="0"/>
              <a:t> </a:t>
            </a:r>
            <a:r>
              <a:rPr lang="ca-ES" dirty="0" smtClean="0"/>
              <a:t>i el Vallès Occidental amb escoles i instal·lacions a: Barcelona, Castelldefels, Manresa, Sant Adrià</a:t>
            </a:r>
            <a:r>
              <a:rPr lang="ca-ES" baseline="0" dirty="0" smtClean="0"/>
              <a:t> del Besòs, </a:t>
            </a:r>
            <a:r>
              <a:rPr lang="ca-ES" dirty="0" smtClean="0"/>
              <a:t>Sant Cugat del Vallès, Terrassa i Vilanova i la Geltrú.</a:t>
            </a:r>
          </a:p>
          <a:p>
            <a:pPr eaLnBrk="1" hangingPunct="1">
              <a:spcBef>
                <a:spcPct val="0"/>
              </a:spcBef>
            </a:pPr>
            <a:r>
              <a:rPr lang="ca-ES" dirty="0" smtClean="0"/>
              <a:t/>
            </a:r>
            <a:br>
              <a:rPr lang="ca-ES" dirty="0" smtClean="0"/>
            </a:br>
            <a:r>
              <a:rPr lang="ca-ES" dirty="0" smtClean="0"/>
              <a:t>Tenim escoles i facultats al servei de l'aprenentatge, la recerca i el coneixement. </a:t>
            </a:r>
            <a:br>
              <a:rPr lang="ca-ES" dirty="0" smtClean="0"/>
            </a:br>
            <a:r>
              <a:rPr lang="ca-ES" b="1" dirty="0" smtClean="0"/>
              <a:t>17 són centres propis, i 1 centre adscrit.</a:t>
            </a:r>
            <a:r>
              <a:rPr lang="ca-ES" b="1" baseline="0" dirty="0" smtClean="0"/>
              <a:t> Hi ha també</a:t>
            </a:r>
            <a:r>
              <a:rPr lang="ca-ES" b="1" dirty="0" smtClean="0"/>
              <a:t> 2 escoles universitàries de titularitat privada que tenen els estudis reconeguts per la UPC</a:t>
            </a:r>
            <a:r>
              <a:rPr lang="ca-ES" dirty="0" smtClean="0"/>
              <a:t>. </a:t>
            </a:r>
          </a:p>
          <a:p>
            <a:pPr eaLnBrk="1" hangingPunct="1">
              <a:spcBef>
                <a:spcPct val="0"/>
              </a:spcBef>
            </a:pPr>
            <a:endParaRPr lang="ca-ES" dirty="0" smtClean="0"/>
          </a:p>
          <a:p>
            <a:pPr defTabSz="954181" fontAlgn="base">
              <a:spcBef>
                <a:spcPct val="0"/>
              </a:spcBef>
              <a:spcAft>
                <a:spcPct val="0"/>
              </a:spcAft>
              <a:defRPr/>
            </a:pPr>
            <a:r>
              <a:rPr lang="ca-ES" noProof="0" dirty="0" smtClean="0"/>
              <a:t>Distribució de centres per</a:t>
            </a:r>
            <a:r>
              <a:rPr lang="ca-ES" baseline="0" noProof="0" dirty="0" smtClean="0"/>
              <a:t> localitats:</a:t>
            </a:r>
          </a:p>
          <a:p>
            <a:pPr defTabSz="954181" fontAlgn="base">
              <a:spcBef>
                <a:spcPct val="0"/>
              </a:spcBef>
              <a:spcAft>
                <a:spcPct val="0"/>
              </a:spcAft>
              <a:defRPr/>
            </a:pPr>
            <a:endParaRPr lang="ca-ES" baseline="0" noProof="0" dirty="0" smtClean="0"/>
          </a:p>
          <a:p>
            <a:pPr defTabSz="954181" fontAlgn="base">
              <a:spcBef>
                <a:spcPct val="0"/>
              </a:spcBef>
              <a:spcAft>
                <a:spcPct val="0"/>
              </a:spcAft>
              <a:defRPr/>
            </a:pPr>
            <a:r>
              <a:rPr lang="ca-ES" b="1" baseline="0" noProof="0" dirty="0" smtClean="0"/>
              <a:t>Barcelona:</a:t>
            </a:r>
            <a:endParaRPr lang="ca-ES" b="0" baseline="0" noProof="0" dirty="0" smtClean="0"/>
          </a:p>
          <a:p>
            <a:pPr defTabSz="954181" fontAlgn="base">
              <a:spcBef>
                <a:spcPct val="0"/>
              </a:spcBef>
              <a:spcAft>
                <a:spcPct val="0"/>
              </a:spcAft>
              <a:defRPr/>
            </a:pPr>
            <a:r>
              <a:rPr lang="ca-ES" b="0" u="sng" baseline="0" noProof="0" dirty="0" smtClean="0"/>
              <a:t>Campus Diagonal Nord: </a:t>
            </a:r>
            <a:r>
              <a:rPr lang="ca-ES" b="0" baseline="0" noProof="0" dirty="0" smtClean="0"/>
              <a:t/>
            </a:r>
            <a:br>
              <a:rPr lang="ca-ES" b="0" baseline="0" noProof="0" dirty="0" smtClean="0"/>
            </a:br>
            <a:r>
              <a:rPr lang="ca-ES" noProof="0" dirty="0" smtClean="0">
                <a:hlinkClick r:id="rId3"/>
              </a:rPr>
              <a:t>Escola Tècnica Superior d'Enginyeria de Telecomunicació (ETSETB)</a:t>
            </a:r>
            <a:r>
              <a:rPr lang="ca-ES" noProof="0" dirty="0" smtClean="0"/>
              <a:t>:</a:t>
            </a:r>
            <a:r>
              <a:rPr lang="ca-ES" baseline="0" noProof="0" dirty="0" smtClean="0"/>
              <a:t> Estudis de l’àmbit de Telecomunicació, Enginyeria Física</a:t>
            </a:r>
            <a:r>
              <a:rPr lang="ca-ES" noProof="0" dirty="0" smtClean="0"/>
              <a:t/>
            </a:r>
            <a:br>
              <a:rPr lang="ca-ES" noProof="0" dirty="0" smtClean="0"/>
            </a:br>
            <a:r>
              <a:rPr lang="ca-ES" noProof="0" dirty="0" smtClean="0">
                <a:hlinkClick r:id="rId4"/>
              </a:rPr>
              <a:t>Facultat d'Informàtica (FIB)</a:t>
            </a:r>
            <a:r>
              <a:rPr lang="ca-ES" noProof="0" dirty="0" smtClean="0"/>
              <a:t>  : Enginyeria Informàtica i Ciència i Enginyeria de Dades (conjuntament</a:t>
            </a:r>
            <a:r>
              <a:rPr lang="ca-ES" baseline="0" noProof="0" dirty="0" smtClean="0"/>
              <a:t> amb ETSETB i FME)</a:t>
            </a:r>
            <a:r>
              <a:rPr lang="ca-ES" noProof="0" dirty="0" smtClean="0"/>
              <a:t/>
            </a:r>
            <a:br>
              <a:rPr lang="ca-ES" noProof="0" dirty="0" smtClean="0"/>
            </a:br>
            <a:r>
              <a:rPr lang="ca-ES" noProof="0" dirty="0" smtClean="0">
                <a:hlinkClick r:id="rId5"/>
              </a:rPr>
              <a:t>Escola Tècnica Superior d'Enginyeria de Camins, Canals i Ports (ETSECCPB)</a:t>
            </a:r>
            <a:r>
              <a:rPr lang="ca-ES" noProof="0" dirty="0" smtClean="0"/>
              <a:t> : Estudis de l’àmbit d’Enginyeria Civil</a:t>
            </a:r>
          </a:p>
          <a:p>
            <a:pPr defTabSz="954181" fontAlgn="base">
              <a:spcBef>
                <a:spcPct val="0"/>
              </a:spcBef>
              <a:spcAft>
                <a:spcPct val="0"/>
              </a:spcAft>
              <a:defRPr/>
            </a:pPr>
            <a:r>
              <a:rPr lang="es-ES" b="1" noProof="0" dirty="0" smtClean="0"/>
              <a:t/>
            </a:r>
            <a:br>
              <a:rPr lang="es-ES" b="1" noProof="0" dirty="0" smtClean="0"/>
            </a:br>
            <a:r>
              <a:rPr lang="ca-ES" b="0" u="sng" baseline="0" noProof="0" dirty="0" smtClean="0"/>
              <a:t>Campus Diagonal Sud: </a:t>
            </a:r>
            <a:r>
              <a:rPr lang="ca-ES" b="0" baseline="0" noProof="0" dirty="0" smtClean="0"/>
              <a:t/>
            </a:r>
            <a:br>
              <a:rPr lang="ca-ES" b="0" baseline="0" noProof="0" dirty="0" smtClean="0"/>
            </a:br>
            <a:r>
              <a:rPr lang="ca-ES" dirty="0" smtClean="0">
                <a:hlinkClick r:id="rId6"/>
              </a:rPr>
              <a:t>Escola Tècnica Superior d'Arquitectura (ETSAB)</a:t>
            </a:r>
            <a:r>
              <a:rPr lang="ca-ES" dirty="0" smtClean="0"/>
              <a:t>: És una de les escoles d’Estudis d’Arquitectura de la UPC</a:t>
            </a:r>
            <a:br>
              <a:rPr lang="ca-ES" dirty="0" smtClean="0"/>
            </a:br>
            <a:r>
              <a:rPr lang="ca-ES" dirty="0" smtClean="0">
                <a:hlinkClick r:id="rId7"/>
              </a:rPr>
              <a:t>Escola Politècnica Superior d'Edificació (EPSEB)</a:t>
            </a:r>
            <a:r>
              <a:rPr lang="ca-ES" dirty="0" smtClean="0"/>
              <a:t>: Grau</a:t>
            </a:r>
            <a:r>
              <a:rPr lang="ca-ES" baseline="0" dirty="0" smtClean="0"/>
              <a:t> d’Arquitectura Tècnica i </a:t>
            </a:r>
            <a:r>
              <a:rPr lang="ca-ES" baseline="0" dirty="0" smtClean="0">
                <a:solidFill>
                  <a:srgbClr val="FFFF00"/>
                </a:solidFill>
              </a:rPr>
              <a:t>Enginyeria Geomàtica i </a:t>
            </a:r>
            <a:r>
              <a:rPr lang="ca-ES" baseline="0" dirty="0" err="1" smtClean="0">
                <a:solidFill>
                  <a:srgbClr val="FFFF00"/>
                </a:solidFill>
              </a:rPr>
              <a:t>Geoinformació</a:t>
            </a:r>
            <a:r>
              <a:rPr lang="ca-ES" dirty="0" smtClean="0"/>
              <a:t/>
            </a:r>
            <a:br>
              <a:rPr lang="ca-ES" dirty="0" smtClean="0"/>
            </a:br>
            <a:r>
              <a:rPr lang="ca-ES" dirty="0" smtClean="0">
                <a:hlinkClick r:id="rId8"/>
              </a:rPr>
              <a:t>Escola Tècnica Superior d'Enginyeria Industrial (ETSEIB)</a:t>
            </a:r>
            <a:r>
              <a:rPr lang="ca-ES" dirty="0" smtClean="0"/>
              <a:t>: Enginyeria en Tecnologies Industrial i el</a:t>
            </a:r>
            <a:r>
              <a:rPr lang="ca-ES" baseline="0" dirty="0" smtClean="0"/>
              <a:t> grau en anglès en Tecnologies Industrial i Anàlisi Econòmic (amb la UPF).</a:t>
            </a:r>
            <a:r>
              <a:rPr lang="ca-ES" dirty="0" smtClean="0"/>
              <a:t/>
            </a:r>
            <a:br>
              <a:rPr lang="ca-ES" dirty="0" smtClean="0"/>
            </a:br>
            <a:r>
              <a:rPr lang="ca-ES" dirty="0" smtClean="0">
                <a:hlinkClick r:id="rId9"/>
              </a:rPr>
              <a:t>Facultat de Matemàtiques i Estadística (FME)</a:t>
            </a:r>
            <a:r>
              <a:rPr lang="ca-ES" dirty="0" smtClean="0"/>
              <a:t>: Grau en Matemàtiques, en Estadística i doble grau </a:t>
            </a:r>
            <a:r>
              <a:rPr lang="ca-ES" dirty="0" err="1" smtClean="0"/>
              <a:t>Economia+Estadística</a:t>
            </a:r>
            <a:r>
              <a:rPr lang="ca-ES" dirty="0" smtClean="0"/>
              <a:t> (amb la UB)</a:t>
            </a:r>
          </a:p>
          <a:p>
            <a:pPr defTabSz="954181" fontAlgn="base">
              <a:spcBef>
                <a:spcPct val="0"/>
              </a:spcBef>
              <a:spcAft>
                <a:spcPct val="0"/>
              </a:spcAft>
              <a:defRPr/>
            </a:pPr>
            <a:r>
              <a:rPr lang="ca-ES" b="0" noProof="0" dirty="0" smtClean="0"/>
              <a:t>A</a:t>
            </a:r>
            <a:r>
              <a:rPr lang="ca-ES" b="0" baseline="0" noProof="0" dirty="0" smtClean="0"/>
              <a:t> l’edifici de la Facultats de Matemàtiques i Estadística també es troba la seu del </a:t>
            </a:r>
            <a:r>
              <a:rPr lang="ca-ES" b="0" u="sng" baseline="0" noProof="0" dirty="0" smtClean="0">
                <a:solidFill>
                  <a:srgbClr val="1818F8"/>
                </a:solidFill>
              </a:rPr>
              <a:t>Centre de Formació Interdisciplinària Superior</a:t>
            </a:r>
          </a:p>
          <a:p>
            <a:pPr defTabSz="954181" fontAlgn="base">
              <a:spcBef>
                <a:spcPct val="0"/>
              </a:spcBef>
              <a:spcAft>
                <a:spcPct val="0"/>
              </a:spcAft>
              <a:defRPr/>
            </a:pPr>
            <a:endParaRPr lang="ca-ES" dirty="0" smtClean="0"/>
          </a:p>
          <a:p>
            <a:pPr defTabSz="954181" fontAlgn="base">
              <a:spcBef>
                <a:spcPct val="0"/>
              </a:spcBef>
              <a:spcAft>
                <a:spcPct val="0"/>
              </a:spcAft>
              <a:defRPr/>
            </a:pPr>
            <a:r>
              <a:rPr lang="ca-ES" dirty="0" smtClean="0"/>
              <a:t>A la zona del Port de Barcelona</a:t>
            </a:r>
            <a:r>
              <a:rPr lang="ca-ES" baseline="0" dirty="0" smtClean="0"/>
              <a:t> es troba la </a:t>
            </a:r>
            <a:r>
              <a:rPr lang="ca-ES" dirty="0" smtClean="0">
                <a:hlinkClick r:id="rId10"/>
              </a:rPr>
              <a:t>Facultat de Nàutica</a:t>
            </a:r>
            <a:endParaRPr lang="ca-ES" dirty="0" smtClean="0"/>
          </a:p>
          <a:p>
            <a:pPr defTabSz="954181" fontAlgn="base">
              <a:spcBef>
                <a:spcPct val="0"/>
              </a:spcBef>
              <a:spcAft>
                <a:spcPct val="0"/>
              </a:spcAft>
              <a:defRPr/>
            </a:pPr>
            <a:endParaRPr lang="ca-ES" b="0" baseline="0" noProof="0" dirty="0" smtClean="0"/>
          </a:p>
          <a:p>
            <a:pPr defTabSz="954181" fontAlgn="base">
              <a:spcBef>
                <a:spcPct val="0"/>
              </a:spcBef>
              <a:spcAft>
                <a:spcPct val="0"/>
              </a:spcAft>
              <a:defRPr/>
            </a:pPr>
            <a:r>
              <a:rPr lang="ca-ES" b="0" baseline="0" noProof="0" dirty="0" smtClean="0"/>
              <a:t>També a Barcelona es troba un dels centres de titularitat privada, que imparteix estudis de l’àmbit d’administració i empreses, l’EAE.</a:t>
            </a:r>
          </a:p>
          <a:p>
            <a:pPr defTabSz="954181" fontAlgn="base">
              <a:spcBef>
                <a:spcPct val="0"/>
              </a:spcBef>
              <a:spcAft>
                <a:spcPct val="0"/>
              </a:spcAft>
              <a:defRPr/>
            </a:pPr>
            <a:endParaRPr lang="ca-ES" b="0" baseline="0" noProof="0" dirty="0" smtClean="0"/>
          </a:p>
          <a:p>
            <a:pPr defTabSz="954181" fontAlgn="base">
              <a:spcBef>
                <a:spcPct val="0"/>
              </a:spcBef>
              <a:spcAft>
                <a:spcPct val="0"/>
              </a:spcAft>
              <a:defRPr/>
            </a:pPr>
            <a:endParaRPr lang="ca-ES" b="1" u="none" baseline="0" noProof="0" dirty="0" smtClean="0"/>
          </a:p>
          <a:p>
            <a:pPr defTabSz="954181" fontAlgn="base">
              <a:spcBef>
                <a:spcPct val="0"/>
              </a:spcBef>
              <a:spcAft>
                <a:spcPct val="0"/>
              </a:spcAft>
              <a:defRPr/>
            </a:pPr>
            <a:r>
              <a:rPr lang="ca-ES" b="1" u="none" baseline="0" noProof="0" dirty="0" smtClean="0"/>
              <a:t>Sant Adrià del </a:t>
            </a:r>
            <a:r>
              <a:rPr lang="ca-ES" b="1" u="none" baseline="0" noProof="0" dirty="0" err="1" smtClean="0"/>
              <a:t>Bèsòs</a:t>
            </a:r>
            <a:r>
              <a:rPr lang="ca-ES" b="1" u="none" baseline="0" noProof="0" dirty="0" smtClean="0"/>
              <a:t>:</a:t>
            </a:r>
          </a:p>
          <a:p>
            <a:pPr defTabSz="954181" fontAlgn="base">
              <a:spcBef>
                <a:spcPct val="0"/>
              </a:spcBef>
              <a:spcAft>
                <a:spcPct val="0"/>
              </a:spcAft>
              <a:defRPr/>
            </a:pPr>
            <a:r>
              <a:rPr lang="ca-ES" b="0" u="sng" baseline="0" noProof="0" dirty="0" smtClean="0"/>
              <a:t>Campus Diagonal-Besòs</a:t>
            </a:r>
            <a:r>
              <a:rPr lang="ca-ES" b="0" baseline="0" noProof="0" dirty="0" smtClean="0"/>
              <a:t>: </a:t>
            </a:r>
            <a:r>
              <a:rPr lang="es-ES" dirty="0" err="1" smtClean="0">
                <a:hlinkClick r:id="rId11"/>
              </a:rPr>
              <a:t>Escola</a:t>
            </a:r>
            <a:r>
              <a:rPr lang="es-ES" dirty="0" smtClean="0">
                <a:hlinkClick r:id="rId11"/>
              </a:rPr>
              <a:t> </a:t>
            </a:r>
            <a:r>
              <a:rPr lang="es-ES" dirty="0" err="1" smtClean="0">
                <a:hlinkClick r:id="rId11"/>
              </a:rPr>
              <a:t>d'Enginyeria</a:t>
            </a:r>
            <a:r>
              <a:rPr lang="es-ES" dirty="0" smtClean="0">
                <a:hlinkClick r:id="rId11"/>
              </a:rPr>
              <a:t> de Barcelona </a:t>
            </a:r>
            <a:r>
              <a:rPr lang="es-ES" dirty="0" err="1" smtClean="0">
                <a:hlinkClick r:id="rId11"/>
              </a:rPr>
              <a:t>Est</a:t>
            </a:r>
            <a:r>
              <a:rPr lang="es-ES" dirty="0" smtClean="0">
                <a:hlinkClick r:id="rId11"/>
              </a:rPr>
              <a:t> (EEBE)</a:t>
            </a:r>
            <a:r>
              <a:rPr lang="es-ES" dirty="0" smtClean="0"/>
              <a:t>,</a:t>
            </a:r>
            <a:r>
              <a:rPr lang="es-ES" baseline="0" dirty="0" smtClean="0"/>
              <a:t> </a:t>
            </a:r>
            <a:r>
              <a:rPr lang="ca-ES" baseline="0" noProof="0" dirty="0" smtClean="0"/>
              <a:t>amb estudis de l’àmbit d’enginyeria industrial, química i materials</a:t>
            </a:r>
            <a:r>
              <a:rPr lang="es-ES" baseline="0" noProof="0" dirty="0" smtClean="0"/>
              <a:t>, es </a:t>
            </a:r>
            <a:r>
              <a:rPr lang="ca-ES" baseline="0" noProof="0" dirty="0" smtClean="0"/>
              <a:t>troba </a:t>
            </a:r>
            <a:r>
              <a:rPr lang="ca-ES" dirty="0" smtClean="0"/>
              <a:t>a la zona del Fòrum.</a:t>
            </a:r>
          </a:p>
          <a:p>
            <a:pPr defTabSz="954181" fontAlgn="base">
              <a:spcBef>
                <a:spcPct val="0"/>
              </a:spcBef>
              <a:spcAft>
                <a:spcPct val="0"/>
              </a:spcAft>
              <a:defRPr/>
            </a:pPr>
            <a:endParaRPr lang="ca-ES" b="0" baseline="0" noProof="0" dirty="0" smtClean="0"/>
          </a:p>
          <a:p>
            <a:pPr defTabSz="954181" fontAlgn="base">
              <a:spcBef>
                <a:spcPct val="0"/>
              </a:spcBef>
              <a:spcAft>
                <a:spcPct val="0"/>
              </a:spcAft>
              <a:defRPr/>
            </a:pPr>
            <a:endParaRPr lang="ca-ES" b="0" baseline="0" noProof="0" dirty="0" smtClean="0"/>
          </a:p>
          <a:p>
            <a:pPr defTabSz="954181" fontAlgn="base">
              <a:spcBef>
                <a:spcPct val="0"/>
              </a:spcBef>
              <a:spcAft>
                <a:spcPct val="0"/>
              </a:spcAft>
              <a:defRPr/>
            </a:pPr>
            <a:r>
              <a:rPr lang="ca-ES" b="1" baseline="0" noProof="0" dirty="0" smtClean="0"/>
              <a:t>Castelldefels:</a:t>
            </a:r>
            <a:endParaRPr lang="ca-ES" b="0" baseline="0" noProof="0" dirty="0" smtClean="0"/>
          </a:p>
          <a:p>
            <a:pPr defTabSz="954181" fontAlgn="base">
              <a:spcBef>
                <a:spcPct val="0"/>
              </a:spcBef>
              <a:spcAft>
                <a:spcPct val="0"/>
              </a:spcAft>
              <a:defRPr/>
            </a:pPr>
            <a:r>
              <a:rPr lang="ca-ES" noProof="0" dirty="0" smtClean="0">
                <a:hlinkClick r:id="rId12"/>
              </a:rPr>
              <a:t>Escola d'Enginyeria de Telecomunicació i Aeroespacial de Castelldefels</a:t>
            </a:r>
            <a:r>
              <a:rPr lang="ca-ES" noProof="0" dirty="0" smtClean="0"/>
              <a:t>, amb estudis de l’àmbit</a:t>
            </a:r>
            <a:r>
              <a:rPr lang="ca-ES" baseline="0" noProof="0" dirty="0" smtClean="0"/>
              <a:t> aeroespacial i telecomunicació</a:t>
            </a:r>
            <a:r>
              <a:rPr lang="ca-ES" noProof="0" dirty="0" smtClean="0"/>
              <a:t/>
            </a:r>
            <a:br>
              <a:rPr lang="ca-ES" noProof="0" dirty="0" smtClean="0"/>
            </a:br>
            <a:r>
              <a:rPr lang="ca-ES" noProof="0" dirty="0" smtClean="0">
                <a:hlinkClick r:id="rId13"/>
              </a:rPr>
              <a:t>Escola Superior d'Agricultura de Barcelona</a:t>
            </a:r>
            <a:r>
              <a:rPr lang="ca-ES" noProof="0" dirty="0" smtClean="0"/>
              <a:t>, amb estudis d’enginyeries</a:t>
            </a:r>
            <a:r>
              <a:rPr lang="ca-ES" baseline="0" noProof="0" dirty="0" smtClean="0"/>
              <a:t> </a:t>
            </a:r>
            <a:r>
              <a:rPr lang="ca-ES" noProof="0" dirty="0" smtClean="0"/>
              <a:t>agrícoles i </a:t>
            </a:r>
            <a:r>
              <a:rPr lang="ca-ES" noProof="0" dirty="0" err="1" smtClean="0"/>
              <a:t>biosistemes</a:t>
            </a:r>
            <a:r>
              <a:rPr lang="ca-ES" noProof="0" dirty="0" smtClean="0"/>
              <a:t> </a:t>
            </a:r>
          </a:p>
          <a:p>
            <a:pPr defTabSz="954181" fontAlgn="base">
              <a:spcBef>
                <a:spcPct val="0"/>
              </a:spcBef>
              <a:spcAft>
                <a:spcPct val="0"/>
              </a:spcAft>
              <a:defRPr/>
            </a:pPr>
            <a:endParaRPr lang="es-ES" b="1" baseline="0" noProof="0" dirty="0" smtClean="0"/>
          </a:p>
          <a:p>
            <a:pPr defTabSz="954181" fontAlgn="base">
              <a:spcBef>
                <a:spcPct val="0"/>
              </a:spcBef>
              <a:spcAft>
                <a:spcPct val="0"/>
              </a:spcAft>
              <a:defRPr/>
            </a:pPr>
            <a:r>
              <a:rPr lang="es-ES" b="1" baseline="0" noProof="0" dirty="0" smtClean="0"/>
              <a:t>Manresa:</a:t>
            </a:r>
          </a:p>
          <a:p>
            <a:pPr defTabSz="954181" fontAlgn="base">
              <a:spcBef>
                <a:spcPct val="0"/>
              </a:spcBef>
              <a:spcAft>
                <a:spcPct val="0"/>
              </a:spcAft>
              <a:defRPr/>
            </a:pPr>
            <a:r>
              <a:rPr lang="ca-ES" noProof="0" dirty="0" smtClean="0">
                <a:hlinkClick r:id="rId14"/>
              </a:rPr>
              <a:t>Escola Politècnica Superior d'Enginyeria de Manresa</a:t>
            </a:r>
            <a:r>
              <a:rPr lang="es-ES" dirty="0" smtClean="0"/>
              <a:t>. </a:t>
            </a:r>
            <a:r>
              <a:rPr lang="ca-ES" noProof="0" dirty="0" smtClean="0"/>
              <a:t>És l'única escola a Catalunya que imparteix estudis d'enginyeria minera i completa l'oferta amb estudis tècnics de telecomunicació i d'enginyeria industrial,</a:t>
            </a:r>
            <a:r>
              <a:rPr lang="ca-ES" baseline="0" noProof="0" dirty="0" smtClean="0"/>
              <a:t> com ara</a:t>
            </a:r>
            <a:r>
              <a:rPr lang="ca-ES" noProof="0" dirty="0" smtClean="0"/>
              <a:t> </a:t>
            </a:r>
            <a:r>
              <a:rPr lang="ca-ES" baseline="0" noProof="0" dirty="0" smtClean="0"/>
              <a:t>el Grau en Enginyeria d’Automoció.</a:t>
            </a:r>
            <a:endParaRPr lang="ca-ES" noProof="0" dirty="0" smtClean="0"/>
          </a:p>
          <a:p>
            <a:pPr defTabSz="954181" fontAlgn="base">
              <a:spcBef>
                <a:spcPct val="0"/>
              </a:spcBef>
              <a:spcAft>
                <a:spcPct val="0"/>
              </a:spcAft>
              <a:defRPr/>
            </a:pPr>
            <a:endParaRPr lang="ca-ES" b="1" baseline="0" noProof="0" dirty="0" smtClean="0"/>
          </a:p>
          <a:p>
            <a:pPr defTabSz="954181" fontAlgn="base">
              <a:spcBef>
                <a:spcPct val="0"/>
              </a:spcBef>
              <a:spcAft>
                <a:spcPct val="0"/>
              </a:spcAft>
              <a:defRPr/>
            </a:pPr>
            <a:r>
              <a:rPr lang="ca-ES" b="1" baseline="0" noProof="0" dirty="0" smtClean="0"/>
              <a:t>Sant Cugat del Vallès:</a:t>
            </a:r>
          </a:p>
          <a:p>
            <a:pPr defTabSz="954181" fontAlgn="base">
              <a:spcBef>
                <a:spcPct val="0"/>
              </a:spcBef>
              <a:spcAft>
                <a:spcPct val="0"/>
              </a:spcAft>
              <a:defRPr/>
            </a:pPr>
            <a:r>
              <a:rPr lang="ca-ES" noProof="0" dirty="0" smtClean="0">
                <a:hlinkClick r:id="rId15"/>
              </a:rPr>
              <a:t>Escola Tècnica Superior d'Arquitectura </a:t>
            </a:r>
            <a:r>
              <a:rPr lang="es-ES" dirty="0" smtClean="0">
                <a:hlinkClick r:id="rId15"/>
              </a:rPr>
              <a:t>del </a:t>
            </a:r>
            <a:r>
              <a:rPr lang="ca-ES" noProof="0" dirty="0" smtClean="0">
                <a:hlinkClick r:id="rId15"/>
              </a:rPr>
              <a:t>Vallès</a:t>
            </a:r>
            <a:r>
              <a:rPr lang="ca-ES" noProof="0" dirty="0" smtClean="0"/>
              <a:t>. És l’altra escola de la UPC que ofereix els Estudis</a:t>
            </a:r>
            <a:r>
              <a:rPr lang="ca-ES" baseline="0" noProof="0" dirty="0" smtClean="0"/>
              <a:t> d’Arquitectura.</a:t>
            </a:r>
            <a:endParaRPr lang="ca-ES" noProof="0" dirty="0" smtClean="0"/>
          </a:p>
          <a:p>
            <a:pPr defTabSz="954181" fontAlgn="base">
              <a:spcBef>
                <a:spcPct val="0"/>
              </a:spcBef>
              <a:spcAft>
                <a:spcPct val="0"/>
              </a:spcAft>
              <a:defRPr/>
            </a:pPr>
            <a:endParaRPr lang="ca-ES" b="1" baseline="0" noProof="0" dirty="0" smtClean="0"/>
          </a:p>
          <a:p>
            <a:pPr defTabSz="954181" fontAlgn="base">
              <a:spcBef>
                <a:spcPct val="0"/>
              </a:spcBef>
              <a:spcAft>
                <a:spcPct val="0"/>
              </a:spcAft>
              <a:defRPr/>
            </a:pPr>
            <a:r>
              <a:rPr lang="ca-ES" b="1" baseline="0" noProof="0" dirty="0" smtClean="0"/>
              <a:t>Terrassa:</a:t>
            </a:r>
          </a:p>
          <a:p>
            <a:pPr defTabSz="954181" fontAlgn="base">
              <a:spcBef>
                <a:spcPct val="0"/>
              </a:spcBef>
              <a:spcAft>
                <a:spcPct val="0"/>
              </a:spcAft>
              <a:defRPr/>
            </a:pPr>
            <a:r>
              <a:rPr lang="es-ES" dirty="0" err="1" smtClean="0">
                <a:hlinkClick r:id="rId16"/>
              </a:rPr>
              <a:t>Escola</a:t>
            </a:r>
            <a:r>
              <a:rPr lang="es-ES" dirty="0" smtClean="0">
                <a:hlinkClick r:id="rId16"/>
              </a:rPr>
              <a:t> Superior </a:t>
            </a:r>
            <a:r>
              <a:rPr lang="es-ES" dirty="0" err="1" smtClean="0">
                <a:hlinkClick r:id="rId16"/>
              </a:rPr>
              <a:t>d’Enginyeries</a:t>
            </a:r>
            <a:r>
              <a:rPr lang="es-ES" dirty="0" smtClean="0">
                <a:hlinkClick r:id="rId16"/>
              </a:rPr>
              <a:t> Industrial, Aeroespacial i Audiovisual de Terrassa (ESEIAAT)</a:t>
            </a:r>
            <a:r>
              <a:rPr lang="es-ES" dirty="0" smtClean="0"/>
              <a:t>, </a:t>
            </a:r>
            <a:r>
              <a:rPr lang="ca-ES" noProof="0" dirty="0" smtClean="0"/>
              <a:t>on</a:t>
            </a:r>
            <a:r>
              <a:rPr lang="ca-ES" baseline="0" noProof="0" dirty="0" smtClean="0"/>
              <a:t> s’imparteixen estudis de l’àmbit d’enginyeria industrial i aeroespacial i també de telecomunicació.</a:t>
            </a:r>
            <a:r>
              <a:rPr lang="es-ES" dirty="0" smtClean="0"/>
              <a:t/>
            </a:r>
            <a:br>
              <a:rPr lang="es-ES" dirty="0" smtClean="0"/>
            </a:br>
            <a:r>
              <a:rPr lang="ca-ES" noProof="0" dirty="0" smtClean="0">
                <a:hlinkClick r:id="rId17"/>
              </a:rPr>
              <a:t>Facultat d'Òptica i Optometria de Terrassa</a:t>
            </a:r>
            <a:r>
              <a:rPr lang="ca-ES" noProof="0" dirty="0" smtClean="0"/>
              <a:t>, també únics a Catalunya.</a:t>
            </a:r>
            <a:br>
              <a:rPr lang="ca-ES" noProof="0" dirty="0" smtClean="0"/>
            </a:br>
            <a:r>
              <a:rPr lang="ca-ES" noProof="0" dirty="0" smtClean="0">
                <a:hlinkClick r:id="rId18"/>
              </a:rPr>
              <a:t>Centre de la Imatge i la Tecnologia Multimèdia</a:t>
            </a:r>
            <a:r>
              <a:rPr lang="ca-ES" noProof="0" dirty="0" smtClean="0"/>
              <a:t>,</a:t>
            </a:r>
            <a:r>
              <a:rPr lang="ca-ES" baseline="0" noProof="0" dirty="0" smtClean="0"/>
              <a:t> que és un dels centres adscrits de la UPC i imparteix estudis de multimèdia i disseny digital i el grau en desenvolupament de videojocs, que a la seu de Terrassa es fa en català i castellà i a la seu a Barcelona íntegrament en anglès.</a:t>
            </a:r>
          </a:p>
          <a:p>
            <a:pPr defTabSz="954181" fontAlgn="base">
              <a:spcBef>
                <a:spcPct val="0"/>
              </a:spcBef>
              <a:spcAft>
                <a:spcPct val="0"/>
              </a:spcAft>
              <a:defRPr/>
            </a:pPr>
            <a:endParaRPr lang="es-ES" baseline="0" dirty="0" smtClean="0"/>
          </a:p>
          <a:p>
            <a:pPr defTabSz="954181" fontAlgn="base">
              <a:spcBef>
                <a:spcPct val="0"/>
              </a:spcBef>
              <a:spcAft>
                <a:spcPct val="0"/>
              </a:spcAft>
              <a:defRPr/>
            </a:pPr>
            <a:r>
              <a:rPr lang="ca-ES" b="1" baseline="0" noProof="0" dirty="0" smtClean="0"/>
              <a:t>Vilanova i la Geltrú:</a:t>
            </a:r>
            <a:r>
              <a:rPr lang="es-ES" b="0" baseline="0" dirty="0" smtClean="0"/>
              <a:t/>
            </a:r>
            <a:br>
              <a:rPr lang="es-ES" b="0" baseline="0" dirty="0" smtClean="0"/>
            </a:br>
            <a:r>
              <a:rPr lang="it-IT" dirty="0" smtClean="0">
                <a:hlinkClick r:id="rId19"/>
              </a:rPr>
              <a:t>Escola Politècnica Superior d'Enginyeria de Vilanova i la Geltrú</a:t>
            </a:r>
            <a:r>
              <a:rPr lang="it-IT" dirty="0" smtClean="0"/>
              <a:t>,</a:t>
            </a:r>
            <a:r>
              <a:rPr lang="it-IT" baseline="0" dirty="0" smtClean="0"/>
              <a:t> que imparteix estudis de l’àmbit d’enginyeria industrial i informàtica.</a:t>
            </a:r>
            <a:endParaRPr lang="es-ES" b="1" dirty="0" smtClean="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7</a:t>
            </a:fld>
            <a:endParaRPr lang="es-ES"/>
          </a:p>
        </p:txBody>
      </p:sp>
    </p:spTree>
    <p:extLst>
      <p:ext uri="{BB962C8B-B14F-4D97-AF65-F5344CB8AC3E}">
        <p14:creationId xmlns:p14="http://schemas.microsoft.com/office/powerpoint/2010/main" val="104128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8</a:t>
            </a:fld>
            <a:endParaRPr lang="es-ES"/>
          </a:p>
        </p:txBody>
      </p:sp>
    </p:spTree>
    <p:extLst>
      <p:ext uri="{BB962C8B-B14F-4D97-AF65-F5344CB8AC3E}">
        <p14:creationId xmlns:p14="http://schemas.microsoft.com/office/powerpoint/2010/main" val="214981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smtClean="0"/>
              <a:t>A la nostra web podreu trobar tota la informació específica de cadascú dels graus que s’imparteixen</a:t>
            </a:r>
            <a:r>
              <a:rPr lang="ca-ES" baseline="0" dirty="0" smtClean="0"/>
              <a:t> a la UPC.</a:t>
            </a:r>
          </a:p>
          <a:p>
            <a:r>
              <a:rPr lang="ca-ES" baseline="0" dirty="0" smtClean="0"/>
              <a:t>Cada grau s’encabeix en un dels àmbits d’estudi de la nostra universitat.</a:t>
            </a:r>
          </a:p>
          <a:p>
            <a:r>
              <a:rPr lang="ca-ES" baseline="0" dirty="0" smtClean="0"/>
              <a:t>A la fitxa dels grau trobareu informació com ara:</a:t>
            </a:r>
          </a:p>
          <a:p>
            <a:r>
              <a:rPr lang="ca-ES" baseline="0" dirty="0" smtClean="0"/>
              <a:t>-En què consisteix</a:t>
            </a:r>
          </a:p>
          <a:p>
            <a:r>
              <a:rPr lang="ca-ES" baseline="0" dirty="0" smtClean="0"/>
              <a:t>-Sortides professionals</a:t>
            </a:r>
          </a:p>
          <a:p>
            <a:r>
              <a:rPr lang="ca-ES" baseline="0" dirty="0" smtClean="0"/>
              <a:t>-Pla d’estudis, amb possibilitat d’accedir a la guia docent de cada assignatura, on s’explica metodologia, quins coneixements s'adquireixen, quin professorat la imparteix, etc.</a:t>
            </a:r>
            <a:endParaRPr lang="ca-ES"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9</a:t>
            </a:fld>
            <a:endParaRPr lang="es-ES"/>
          </a:p>
        </p:txBody>
      </p:sp>
    </p:spTree>
    <p:extLst>
      <p:ext uri="{BB962C8B-B14F-4D97-AF65-F5344CB8AC3E}">
        <p14:creationId xmlns:p14="http://schemas.microsoft.com/office/powerpoint/2010/main" val="397422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endParaRPr lang="ca-ES" sz="1100" dirty="0"/>
          </a:p>
          <a:p>
            <a:pPr eaLnBrk="1" hangingPunct="1">
              <a:spcBef>
                <a:spcPct val="0"/>
              </a:spcBef>
            </a:pPr>
            <a:endParaRPr lang="ca-ES" b="1" dirty="0" smtClean="0">
              <a:solidFill>
                <a:schemeClr val="tx1"/>
              </a:solidFill>
            </a:endParaRPr>
          </a:p>
          <a:p>
            <a:pPr eaLnBrk="1" hangingPunct="1">
              <a:spcBef>
                <a:spcPct val="0"/>
              </a:spcBef>
            </a:pPr>
            <a:endParaRPr lang="ca-ES" dirty="0" smtClean="0">
              <a:solidFill>
                <a:schemeClr val="tx1"/>
              </a:solidFill>
            </a:endParaRPr>
          </a:p>
          <a:p>
            <a:pPr eaLnBrk="1" hangingPunct="1">
              <a:spcBef>
                <a:spcPct val="0"/>
              </a:spcBef>
            </a:pPr>
            <a:endParaRPr lang="ca-ES" dirty="0" smtClean="0"/>
          </a:p>
          <a:p>
            <a:endParaRPr lang="ca-ES" dirty="0"/>
          </a:p>
        </p:txBody>
      </p:sp>
      <p:sp>
        <p:nvSpPr>
          <p:cNvPr id="4" name="Contenidor de número de diapositiva 3"/>
          <p:cNvSpPr>
            <a:spLocks noGrp="1"/>
          </p:cNvSpPr>
          <p:nvPr>
            <p:ph type="sldNum" sz="quarter" idx="10"/>
          </p:nvPr>
        </p:nvSpPr>
        <p:spPr/>
        <p:txBody>
          <a:bodyPr/>
          <a:lstStyle/>
          <a:p>
            <a:fld id="{B58891DE-E709-419B-BE25-3F86F3F943D9}" type="slidenum">
              <a:rPr lang="es-ES" smtClean="0"/>
              <a:t>10</a:t>
            </a:fld>
            <a:endParaRPr lang="es-ES"/>
          </a:p>
        </p:txBody>
      </p:sp>
    </p:spTree>
    <p:extLst>
      <p:ext uri="{BB962C8B-B14F-4D97-AF65-F5344CB8AC3E}">
        <p14:creationId xmlns:p14="http://schemas.microsoft.com/office/powerpoint/2010/main" val="2379043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ol">
    <p:spTree>
      <p:nvGrpSpPr>
        <p:cNvPr id="1" name=""/>
        <p:cNvGrpSpPr/>
        <p:nvPr/>
      </p:nvGrpSpPr>
      <p:grpSpPr>
        <a:xfrm>
          <a:off x="0" y="0"/>
          <a:ext cx="0" cy="0"/>
          <a:chOff x="0" y="0"/>
          <a:chExt cx="0" cy="0"/>
        </a:xfrm>
      </p:grpSpPr>
      <p:sp>
        <p:nvSpPr>
          <p:cNvPr id="2" name="Títol 1"/>
          <p:cNvSpPr>
            <a:spLocks noGrp="1"/>
          </p:cNvSpPr>
          <p:nvPr>
            <p:ph type="ctrTitle"/>
          </p:nvPr>
        </p:nvSpPr>
        <p:spPr>
          <a:xfrm>
            <a:off x="685800" y="2130425"/>
            <a:ext cx="7772400" cy="1470025"/>
          </a:xfrm>
          <a:prstGeom prst="rect">
            <a:avLst/>
          </a:prstGeom>
        </p:spPr>
        <p:txBody>
          <a:bodyPr/>
          <a:lstStyle/>
          <a:p>
            <a:r>
              <a:rPr lang="ca-ES" smtClean="0"/>
              <a:t>Feu clic aquí per editar l'estil</a:t>
            </a:r>
            <a:endParaRPr lang="es-ES"/>
          </a:p>
        </p:txBody>
      </p:sp>
      <p:sp>
        <p:nvSpPr>
          <p:cNvPr id="3" name="Subtíto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a-ES" smtClean="0"/>
              <a:t>Feu clic aquí per editar l'estil de subtítols del patró.</a:t>
            </a:r>
            <a:endParaRPr lang="es-ES"/>
          </a:p>
        </p:txBody>
      </p:sp>
      <p:sp>
        <p:nvSpPr>
          <p:cNvPr id="4" name="Contenidor de data 3"/>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5" name="Contenidor de peu de pà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Contenidor de número de diapositiva 5"/>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19508712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ítol 1"/>
          <p:cNvSpPr>
            <a:spLocks noGrp="1"/>
          </p:cNvSpPr>
          <p:nvPr>
            <p:ph type="title"/>
          </p:nvPr>
        </p:nvSpPr>
        <p:spPr>
          <a:xfrm>
            <a:off x="457200" y="274638"/>
            <a:ext cx="8229600" cy="1143000"/>
          </a:xfrm>
          <a:prstGeom prst="rect">
            <a:avLst/>
          </a:prstGeom>
        </p:spPr>
        <p:txBody>
          <a:bodyPr/>
          <a:lstStyle/>
          <a:p>
            <a:r>
              <a:rPr lang="ca-ES" smtClean="0"/>
              <a:t>Feu clic aquí per editar l'estil</a:t>
            </a:r>
            <a:endParaRPr lang="es-ES"/>
          </a:p>
        </p:txBody>
      </p:sp>
      <p:sp>
        <p:nvSpPr>
          <p:cNvPr id="3" name="Contenidor de text vertical 2"/>
          <p:cNvSpPr>
            <a:spLocks noGrp="1"/>
          </p:cNvSpPr>
          <p:nvPr>
            <p:ph type="body" orient="vert" idx="1"/>
          </p:nvPr>
        </p:nvSpPr>
        <p:spPr>
          <a:xfrm>
            <a:off x="457200" y="1600200"/>
            <a:ext cx="8229600" cy="4525963"/>
          </a:xfrm>
          <a:prstGeom prst="rect">
            <a:avLst/>
          </a:prstGeom>
        </p:spPr>
        <p:txBody>
          <a:bodyPr vert="eaVert"/>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
        <p:nvSpPr>
          <p:cNvPr id="4" name="Contenidor de data 3"/>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5" name="Contenidor de peu de pà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Contenidor de número de diapositiva 5"/>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272422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ol vertical i text">
    <p:spTree>
      <p:nvGrpSpPr>
        <p:cNvPr id="1" name=""/>
        <p:cNvGrpSpPr/>
        <p:nvPr/>
      </p:nvGrpSpPr>
      <p:grpSpPr>
        <a:xfrm>
          <a:off x="0" y="0"/>
          <a:ext cx="0" cy="0"/>
          <a:chOff x="0" y="0"/>
          <a:chExt cx="0" cy="0"/>
        </a:xfrm>
      </p:grpSpPr>
      <p:sp>
        <p:nvSpPr>
          <p:cNvPr id="2" name="Títol vertical 1"/>
          <p:cNvSpPr>
            <a:spLocks noGrp="1"/>
          </p:cNvSpPr>
          <p:nvPr>
            <p:ph type="title" orient="vert"/>
          </p:nvPr>
        </p:nvSpPr>
        <p:spPr>
          <a:xfrm>
            <a:off x="6629400" y="274638"/>
            <a:ext cx="2057400" cy="5851525"/>
          </a:xfrm>
          <a:prstGeom prst="rect">
            <a:avLst/>
          </a:prstGeom>
        </p:spPr>
        <p:txBody>
          <a:bodyPr vert="eaVert"/>
          <a:lstStyle/>
          <a:p>
            <a:r>
              <a:rPr lang="ca-ES" smtClean="0"/>
              <a:t>Feu clic aquí per editar l'estil</a:t>
            </a:r>
            <a:endParaRPr lang="es-ES"/>
          </a:p>
        </p:txBody>
      </p:sp>
      <p:sp>
        <p:nvSpPr>
          <p:cNvPr id="3" name="Contenidor de text vertical 2"/>
          <p:cNvSpPr>
            <a:spLocks noGrp="1"/>
          </p:cNvSpPr>
          <p:nvPr>
            <p:ph type="body" orient="vert" idx="1"/>
          </p:nvPr>
        </p:nvSpPr>
        <p:spPr>
          <a:xfrm>
            <a:off x="457200" y="274638"/>
            <a:ext cx="6019800" cy="5851525"/>
          </a:xfrm>
          <a:prstGeom prst="rect">
            <a:avLst/>
          </a:prstGeom>
        </p:spPr>
        <p:txBody>
          <a:bodyPr vert="eaVert"/>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
        <p:nvSpPr>
          <p:cNvPr id="4" name="Contenidor de data 3"/>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5" name="Contenidor de peu de pà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Contenidor de número de diapositiva 5"/>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383827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ca-ES" smtClean="0"/>
              <a:t>Feu clic aquí per editar l'estil</a:t>
            </a:r>
            <a:endParaRPr lang="ca-E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a-ES" smtClean="0"/>
              <a:t>Feu clic aquí per editar l'estil de subtítols del patró</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2185382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ca-ES" smtClean="0"/>
              <a:t>Feu clic aquí per editar l'estil</a:t>
            </a:r>
            <a:endParaRPr lang="ca-E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ca-ES" smtClean="0"/>
              <a:t>Editeu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253231912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a-ES" smtClean="0"/>
              <a:t>Feu clic aquí per editar l'estil</a:t>
            </a:r>
            <a:endParaRPr lang="ca-E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smtClean="0"/>
              <a:t>Editeu els estils de text del patró</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795307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ca-ES" smtClean="0"/>
              <a:t>Feu clic aquí per editar l'estil</a:t>
            </a:r>
            <a:endParaRPr lang="ca-E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smtClean="0"/>
              <a:t>Editeu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smtClean="0"/>
              <a:t>Editeu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157098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ca-ES" smtClean="0"/>
              <a:t>Feu clic aquí per editar l'estil</a:t>
            </a:r>
            <a:endParaRPr lang="ca-E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smtClean="0"/>
              <a:t>Editeu els estils de text del patró</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smtClean="0"/>
              <a:t>Editeu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smtClean="0"/>
              <a:t>Editeu els estils de text del patró</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smtClean="0"/>
              <a:t>Editeu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1084157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ca-ES" smtClean="0"/>
              <a:t>Feu clic aquí per editar l'estil</a:t>
            </a:r>
            <a:endParaRPr lang="ca-ES"/>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13081364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1999629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ca-ES" smtClean="0"/>
              <a:t>Feu clic aquí per editar l'estil</a:t>
            </a:r>
            <a:endParaRPr lang="ca-E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smtClean="0"/>
              <a:t>Editeu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smtClean="0"/>
              <a:t>Editeu els estils de text del patró</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2168309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ítol 1"/>
          <p:cNvSpPr>
            <a:spLocks noGrp="1"/>
          </p:cNvSpPr>
          <p:nvPr>
            <p:ph type="title"/>
          </p:nvPr>
        </p:nvSpPr>
        <p:spPr>
          <a:xfrm>
            <a:off x="457200" y="274638"/>
            <a:ext cx="8229600" cy="1143000"/>
          </a:xfrm>
          <a:prstGeom prst="rect">
            <a:avLst/>
          </a:prstGeom>
        </p:spPr>
        <p:txBody>
          <a:bodyPr/>
          <a:lstStyle/>
          <a:p>
            <a:r>
              <a:rPr lang="ca-ES" smtClean="0"/>
              <a:t>Feu clic aquí per editar l'estil</a:t>
            </a:r>
            <a:endParaRPr lang="es-ES"/>
          </a:p>
        </p:txBody>
      </p:sp>
      <p:sp>
        <p:nvSpPr>
          <p:cNvPr id="3" name="Contenidor de contingut 2"/>
          <p:cNvSpPr>
            <a:spLocks noGrp="1"/>
          </p:cNvSpPr>
          <p:nvPr>
            <p:ph idx="1"/>
          </p:nvPr>
        </p:nvSpPr>
        <p:spPr>
          <a:xfrm>
            <a:off x="457200" y="1600200"/>
            <a:ext cx="8229600" cy="4525963"/>
          </a:xfrm>
          <a:prstGeom prst="rect">
            <a:avLst/>
          </a:prstGeom>
        </p:spPr>
        <p:txBody>
          <a:body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
        <p:nvSpPr>
          <p:cNvPr id="4" name="Contenidor de data 3"/>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5" name="Contenidor de peu de pà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Contenidor de número de diapositiva 5"/>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5116012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ca-ES" smtClean="0"/>
              <a:t>Feu clic aquí per editar l'estil</a:t>
            </a:r>
            <a:endParaRPr lang="ca-E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a-ES" smtClean="0"/>
              <a:t>Feu clic a la icona per afegir una imatge</a:t>
            </a:r>
            <a:endParaRPr lang="ca-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smtClean="0"/>
              <a:t>Editeu els estils de text del patró</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2634985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ca-ES" smtClean="0"/>
              <a:t>Feu clic aquí per editar l'estil</a:t>
            </a:r>
            <a:endParaRPr lang="ca-E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ca-ES" smtClean="0"/>
              <a:t>Editeu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395218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ca-ES" smtClean="0"/>
              <a:t>Feu clic aquí per editar l'estil</a:t>
            </a:r>
            <a:endParaRPr lang="ca-E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ca-ES" smtClean="0"/>
              <a:t>Editeu els estils de text del patró</a:t>
            </a:r>
          </a:p>
          <a:p>
            <a:pPr lvl="1"/>
            <a:r>
              <a:rPr lang="ca-ES" smtClean="0"/>
              <a:t>Segon nivell</a:t>
            </a:r>
          </a:p>
          <a:p>
            <a:pPr lvl="2"/>
            <a:r>
              <a:rPr lang="ca-ES" smtClean="0"/>
              <a:t>Tercer nivell</a:t>
            </a:r>
          </a:p>
          <a:p>
            <a:pPr lvl="3"/>
            <a:r>
              <a:rPr lang="ca-ES" smtClean="0"/>
              <a:t>Quart nivell</a:t>
            </a:r>
          </a:p>
          <a:p>
            <a:pPr lvl="4"/>
            <a:r>
              <a:rPr lang="ca-ES" smtClean="0"/>
              <a:t>Cinquè nivell</a:t>
            </a:r>
            <a:endParaRPr lang="ca-ES"/>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784A8CEA-5C51-4823-BC50-2B49F0714C14}" type="datetimeFigureOut">
              <a:rPr lang="ca-ES" smtClean="0"/>
              <a:t>16/12/2019</a:t>
            </a:fld>
            <a:endParaRPr lang="ca-E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ca-ES"/>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09CEC127-2C6A-44B0-93A6-D8F70CDFD6D2}" type="slidenum">
              <a:rPr lang="ca-ES" smtClean="0"/>
              <a:t>‹#›</a:t>
            </a:fld>
            <a:endParaRPr lang="ca-ES"/>
          </a:p>
        </p:txBody>
      </p:sp>
    </p:spTree>
    <p:extLst>
      <p:ext uri="{BB962C8B-B14F-4D97-AF65-F5344CB8AC3E}">
        <p14:creationId xmlns:p14="http://schemas.microsoft.com/office/powerpoint/2010/main" val="627591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pçalera de la secció">
    <p:spTree>
      <p:nvGrpSpPr>
        <p:cNvPr id="1" name=""/>
        <p:cNvGrpSpPr/>
        <p:nvPr/>
      </p:nvGrpSpPr>
      <p:grpSpPr>
        <a:xfrm>
          <a:off x="0" y="0"/>
          <a:ext cx="0" cy="0"/>
          <a:chOff x="0" y="0"/>
          <a:chExt cx="0" cy="0"/>
        </a:xfrm>
      </p:grpSpPr>
      <p:sp>
        <p:nvSpPr>
          <p:cNvPr id="2" name="Títo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ca-ES" smtClean="0"/>
              <a:t>Feu clic aquí per editar l'estil</a:t>
            </a:r>
            <a:endParaRPr lang="es-ES"/>
          </a:p>
        </p:txBody>
      </p:sp>
      <p:sp>
        <p:nvSpPr>
          <p:cNvPr id="3" name="Contenidor de tex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smtClean="0"/>
              <a:t>Feu clic aquí per editar estils</a:t>
            </a:r>
          </a:p>
        </p:txBody>
      </p:sp>
      <p:sp>
        <p:nvSpPr>
          <p:cNvPr id="4" name="Contenidor de data 3"/>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5" name="Contenidor de peu de pà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Contenidor de número de diapositiva 5"/>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345636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2" name="Títol 1"/>
          <p:cNvSpPr>
            <a:spLocks noGrp="1"/>
          </p:cNvSpPr>
          <p:nvPr>
            <p:ph type="title"/>
          </p:nvPr>
        </p:nvSpPr>
        <p:spPr>
          <a:xfrm>
            <a:off x="457200" y="274638"/>
            <a:ext cx="8229600" cy="1143000"/>
          </a:xfrm>
          <a:prstGeom prst="rect">
            <a:avLst/>
          </a:prstGeom>
        </p:spPr>
        <p:txBody>
          <a:bodyPr/>
          <a:lstStyle/>
          <a:p>
            <a:r>
              <a:rPr lang="ca-ES" smtClean="0"/>
              <a:t>Feu clic aquí per editar l'estil</a:t>
            </a:r>
            <a:endParaRPr lang="es-ES"/>
          </a:p>
        </p:txBody>
      </p:sp>
      <p:sp>
        <p:nvSpPr>
          <p:cNvPr id="3" name="Contenidor de contingut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
        <p:nvSpPr>
          <p:cNvPr id="4" name="Contenidor de contingut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
        <p:nvSpPr>
          <p:cNvPr id="5" name="Contenidor de data 4"/>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6" name="Contenidor de peu de pà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Contenidor de número de diapositiva 6"/>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257990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2" name="Títol 1"/>
          <p:cNvSpPr>
            <a:spLocks noGrp="1"/>
          </p:cNvSpPr>
          <p:nvPr>
            <p:ph type="title"/>
          </p:nvPr>
        </p:nvSpPr>
        <p:spPr>
          <a:xfrm>
            <a:off x="457200" y="274638"/>
            <a:ext cx="8229600" cy="1143000"/>
          </a:xfrm>
          <a:prstGeom prst="rect">
            <a:avLst/>
          </a:prstGeom>
        </p:spPr>
        <p:txBody>
          <a:bodyPr/>
          <a:lstStyle>
            <a:lvl1pPr>
              <a:defRPr/>
            </a:lvl1pPr>
          </a:lstStyle>
          <a:p>
            <a:r>
              <a:rPr lang="ca-ES" smtClean="0"/>
              <a:t>Feu clic aquí per editar l'estil</a:t>
            </a:r>
            <a:endParaRPr lang="es-ES"/>
          </a:p>
        </p:txBody>
      </p:sp>
      <p:sp>
        <p:nvSpPr>
          <p:cNvPr id="3" name="Contenidor de tex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smtClean="0"/>
              <a:t>Feu clic aquí per editar estils</a:t>
            </a:r>
          </a:p>
        </p:txBody>
      </p:sp>
      <p:sp>
        <p:nvSpPr>
          <p:cNvPr id="4" name="Contenidor de contingut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
        <p:nvSpPr>
          <p:cNvPr id="5" name="Contenidor de tex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smtClean="0"/>
              <a:t>Feu clic aquí per editar estils</a:t>
            </a:r>
          </a:p>
        </p:txBody>
      </p:sp>
      <p:sp>
        <p:nvSpPr>
          <p:cNvPr id="6" name="Contenidor de contingut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
        <p:nvSpPr>
          <p:cNvPr id="7" name="Contenidor de data 6"/>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8" name="Contenidor de peu de pà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Contenidor de número de diapositiva 8"/>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1181092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ítol 1"/>
          <p:cNvSpPr>
            <a:spLocks noGrp="1"/>
          </p:cNvSpPr>
          <p:nvPr>
            <p:ph type="title"/>
          </p:nvPr>
        </p:nvSpPr>
        <p:spPr>
          <a:xfrm>
            <a:off x="457200" y="274638"/>
            <a:ext cx="8229600" cy="1143000"/>
          </a:xfrm>
          <a:prstGeom prst="rect">
            <a:avLst/>
          </a:prstGeom>
        </p:spPr>
        <p:txBody>
          <a:bodyPr/>
          <a:lstStyle/>
          <a:p>
            <a:r>
              <a:rPr lang="ca-ES" smtClean="0"/>
              <a:t>Feu clic aquí per editar l'estil</a:t>
            </a:r>
            <a:endParaRPr lang="es-ES"/>
          </a:p>
        </p:txBody>
      </p:sp>
      <p:sp>
        <p:nvSpPr>
          <p:cNvPr id="3" name="Contenidor de data 2"/>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4" name="Contenidor de peu de pà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Contenidor de número de diapositiva 4"/>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240651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
    <p:spTree>
      <p:nvGrpSpPr>
        <p:cNvPr id="1" name=""/>
        <p:cNvGrpSpPr/>
        <p:nvPr/>
      </p:nvGrpSpPr>
      <p:grpSpPr>
        <a:xfrm>
          <a:off x="0" y="0"/>
          <a:ext cx="0" cy="0"/>
          <a:chOff x="0" y="0"/>
          <a:chExt cx="0" cy="0"/>
        </a:xfrm>
      </p:grpSpPr>
      <p:sp>
        <p:nvSpPr>
          <p:cNvPr id="2" name="Contenidor de data 1"/>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3" name="Contenidor de peu de pà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Contenidor de número de diapositiva 3"/>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97656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ingut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457200" y="273050"/>
            <a:ext cx="3008313" cy="1162050"/>
          </a:xfrm>
          <a:prstGeom prst="rect">
            <a:avLst/>
          </a:prstGeom>
        </p:spPr>
        <p:txBody>
          <a:bodyPr anchor="b"/>
          <a:lstStyle>
            <a:lvl1pPr algn="l">
              <a:defRPr sz="2000" b="1"/>
            </a:lvl1pPr>
          </a:lstStyle>
          <a:p>
            <a:r>
              <a:rPr lang="ca-ES" smtClean="0"/>
              <a:t>Feu clic aquí per editar l'estil</a:t>
            </a:r>
            <a:endParaRPr lang="es-ES"/>
          </a:p>
        </p:txBody>
      </p:sp>
      <p:sp>
        <p:nvSpPr>
          <p:cNvPr id="3" name="Contenidor de contingut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a-ES" smtClean="0"/>
              <a:t>Feu clic aquí per editar estils</a:t>
            </a:r>
          </a:p>
          <a:p>
            <a:pPr lvl="1"/>
            <a:r>
              <a:rPr lang="ca-ES" smtClean="0"/>
              <a:t>Segon nivell</a:t>
            </a:r>
          </a:p>
          <a:p>
            <a:pPr lvl="2"/>
            <a:r>
              <a:rPr lang="ca-ES" smtClean="0"/>
              <a:t>Tercer nivell</a:t>
            </a:r>
          </a:p>
          <a:p>
            <a:pPr lvl="3"/>
            <a:r>
              <a:rPr lang="ca-ES" smtClean="0"/>
              <a:t>Quart nivell</a:t>
            </a:r>
          </a:p>
          <a:p>
            <a:pPr lvl="4"/>
            <a:r>
              <a:rPr lang="ca-ES" smtClean="0"/>
              <a:t>Cinquè nivell</a:t>
            </a:r>
            <a:endParaRPr lang="es-ES"/>
          </a:p>
        </p:txBody>
      </p:sp>
      <p:sp>
        <p:nvSpPr>
          <p:cNvPr id="4" name="Contenidor de tex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smtClean="0"/>
              <a:t>Feu clic aquí per editar estils</a:t>
            </a:r>
          </a:p>
        </p:txBody>
      </p:sp>
      <p:sp>
        <p:nvSpPr>
          <p:cNvPr id="5" name="Contenidor de data 4"/>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6" name="Contenidor de peu de pà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Contenidor de número de diapositiva 6"/>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4048697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tge amb llegenda">
    <p:spTree>
      <p:nvGrpSpPr>
        <p:cNvPr id="1" name=""/>
        <p:cNvGrpSpPr/>
        <p:nvPr/>
      </p:nvGrpSpPr>
      <p:grpSpPr>
        <a:xfrm>
          <a:off x="0" y="0"/>
          <a:ext cx="0" cy="0"/>
          <a:chOff x="0" y="0"/>
          <a:chExt cx="0" cy="0"/>
        </a:xfrm>
      </p:grpSpPr>
      <p:sp>
        <p:nvSpPr>
          <p:cNvPr id="2" name="Títo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ca-ES" smtClean="0"/>
              <a:t>Feu clic aquí per editar l'estil</a:t>
            </a:r>
            <a:endParaRPr lang="es-ES"/>
          </a:p>
        </p:txBody>
      </p:sp>
      <p:sp>
        <p:nvSpPr>
          <p:cNvPr id="3" name="Contenidor d'imat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Contenidor de tex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smtClean="0"/>
              <a:t>Feu clic aquí per editar estils</a:t>
            </a:r>
          </a:p>
        </p:txBody>
      </p:sp>
      <p:sp>
        <p:nvSpPr>
          <p:cNvPr id="5" name="Contenidor de data 4"/>
          <p:cNvSpPr>
            <a:spLocks noGrp="1"/>
          </p:cNvSpPr>
          <p:nvPr>
            <p:ph type="dt" sz="half" idx="10"/>
          </p:nvPr>
        </p:nvSpPr>
        <p:spPr>
          <a:xfrm>
            <a:off x="457200" y="6356350"/>
            <a:ext cx="2133600" cy="365125"/>
          </a:xfrm>
          <a:prstGeom prst="rect">
            <a:avLst/>
          </a:prstGeom>
        </p:spPr>
        <p:txBody>
          <a:bodyPr/>
          <a:lstStyle/>
          <a:p>
            <a:fld id="{5C88F68A-2820-4BC3-9773-6F8016DCD017}" type="datetimeFigureOut">
              <a:rPr lang="es-ES" smtClean="0"/>
              <a:t>16/12/2019</a:t>
            </a:fld>
            <a:endParaRPr lang="es-ES"/>
          </a:p>
        </p:txBody>
      </p:sp>
      <p:sp>
        <p:nvSpPr>
          <p:cNvPr id="6" name="Contenidor de peu de pà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Contenidor de número de diapositiva 6"/>
          <p:cNvSpPr>
            <a:spLocks noGrp="1"/>
          </p:cNvSpPr>
          <p:nvPr>
            <p:ph type="sldNum" sz="quarter" idx="12"/>
          </p:nvPr>
        </p:nvSpPr>
        <p:spPr>
          <a:xfrm>
            <a:off x="6553200" y="6356350"/>
            <a:ext cx="2133600" cy="365125"/>
          </a:xfrm>
          <a:prstGeom prst="rect">
            <a:avLst/>
          </a:prstGeom>
        </p:spPr>
        <p:txBody>
          <a:bodyPr/>
          <a:lstStyle/>
          <a:p>
            <a:fld id="{18DD3494-3F91-42A3-BAB0-C87EBCAE59D2}" type="slidenum">
              <a:rPr lang="es-ES" smtClean="0"/>
              <a:t>‹#›</a:t>
            </a:fld>
            <a:endParaRPr lang="es-ES"/>
          </a:p>
        </p:txBody>
      </p:sp>
    </p:spTree>
    <p:extLst>
      <p:ext uri="{BB962C8B-B14F-4D97-AF65-F5344CB8AC3E}">
        <p14:creationId xmlns:p14="http://schemas.microsoft.com/office/powerpoint/2010/main" val="1601261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7766" y="6237312"/>
            <a:ext cx="9161766" cy="620688"/>
          </a:xfrm>
          <a:prstGeom prst="rect">
            <a:avLst/>
          </a:prstGeom>
          <a:gradFill flip="none" rotWithShape="1">
            <a:gsLst>
              <a:gs pos="0">
                <a:srgbClr val="0070C0"/>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8" name="Picture 3" descr="G:\SC\SCI\SCI-Oficina Disseny-Identitat\MARCA CORPORATIVA\Marca_UPC_institucional_arxius\UPC blanc fons transp\UPC blanc fons transp.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27487" y="6383798"/>
            <a:ext cx="1492719" cy="32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479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tg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122" y="30989"/>
            <a:ext cx="654445" cy="654445"/>
          </a:xfrm>
          <a:prstGeom prst="rect">
            <a:avLst/>
          </a:prstGeom>
        </p:spPr>
      </p:pic>
    </p:spTree>
    <p:extLst>
      <p:ext uri="{BB962C8B-B14F-4D97-AF65-F5344CB8AC3E}">
        <p14:creationId xmlns:p14="http://schemas.microsoft.com/office/powerpoint/2010/main" val="306586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edicioweb.produccio.upc.edu/ca/graus/index/view#collapse-images-collapse-47" TargetMode="External"/><Relationship Id="rId7" Type="http://schemas.openxmlformats.org/officeDocument/2006/relationships/hyperlink" Target="https://edicioweb.produccio.upc.edu/ca/graus/index/view#collapse-images-collapse-44" TargetMode="External"/><Relationship Id="rId12"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hyperlink" Target="https://edicioweb.produccio.upc.edu/ca/graus/index/view#collapse-images-collapse-62" TargetMode="External"/><Relationship Id="rId5" Type="http://schemas.openxmlformats.org/officeDocument/2006/relationships/hyperlink" Target="https://edicioweb.produccio.upc.edu/ca/graus/index/view#collapse-images-collapse-52" TargetMode="External"/><Relationship Id="rId10" Type="http://schemas.openxmlformats.org/officeDocument/2006/relationships/image" Target="../media/image24.jpeg"/><Relationship Id="rId4" Type="http://schemas.openxmlformats.org/officeDocument/2006/relationships/image" Target="../media/image21.jpeg"/><Relationship Id="rId9" Type="http://schemas.openxmlformats.org/officeDocument/2006/relationships/hyperlink" Target="https://edicioweb.produccio.upc.edu/ca/graus/index/view#collapse-images-collapse-63"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6.tif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hyperlink" Target="https://edicioweb.produccio.upc.edu/ca/graus/index/view#collapse-images-collapse-45" TargetMode="External"/><Relationship Id="rId3" Type="http://schemas.openxmlformats.org/officeDocument/2006/relationships/hyperlink" Target="https://edicioweb.produccio.upc.edu/ca/graus/index/view#collapse-images-collapse-41" TargetMode="External"/><Relationship Id="rId7" Type="http://schemas.openxmlformats.org/officeDocument/2006/relationships/hyperlink" Target="https://edicioweb.produccio.upc.edu/ca/graus/index/view#collapse-images-collapse-54" TargetMode="External"/><Relationship Id="rId12"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hyperlink" Target="https://edicioweb.produccio.upc.edu/ca/graus/index/view#collapse-images-collapse-40" TargetMode="External"/><Relationship Id="rId5" Type="http://schemas.openxmlformats.org/officeDocument/2006/relationships/hyperlink" Target="https://edicioweb.produccio.upc.edu/ca/graus/index/view#collapse-images-collapse-43" TargetMode="External"/><Relationship Id="rId10" Type="http://schemas.openxmlformats.org/officeDocument/2006/relationships/image" Target="../media/image18.jpeg"/><Relationship Id="rId4" Type="http://schemas.openxmlformats.org/officeDocument/2006/relationships/image" Target="../media/image15.jpeg"/><Relationship Id="rId9" Type="http://schemas.openxmlformats.org/officeDocument/2006/relationships/hyperlink" Target="https://edicioweb.produccio.upc.edu/ca/graus/index/view#collapse-images-collapse-61" TargetMode="External"/><Relationship Id="rId1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SC\SCI\SCI-Oficina Disseny-Identitat\MARCA CORPORATIVA\Marca_UPC_institucional_arxius\UPC blanc fons transp\UPC blanc fons trans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5571100"/>
            <a:ext cx="2985438" cy="65543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7766" y="0"/>
            <a:ext cx="9161766" cy="6858000"/>
          </a:xfrm>
          <a:prstGeom prst="rect">
            <a:avLst/>
          </a:prstGeom>
          <a:gradFill flip="none" rotWithShape="1">
            <a:gsLst>
              <a:gs pos="0">
                <a:srgbClr val="0070C0"/>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9" name="Picture 3" descr="G:\SC\SCI\SCI-Oficina Disseny-Identitat\MARCA CORPORATIVA\Marca_UPC_institucional_arxius\UPC blanc fons transp\UPC blanc fons trans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5477" y="3084490"/>
            <a:ext cx="3875277" cy="85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24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QuadreDeText 20"/>
          <p:cNvSpPr txBox="1"/>
          <p:nvPr/>
        </p:nvSpPr>
        <p:spPr>
          <a:xfrm>
            <a:off x="1475656" y="1177030"/>
            <a:ext cx="6817680" cy="1015663"/>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Enginyeria de </a:t>
            </a:r>
            <a:r>
              <a:rPr lang="ca-ES" sz="3000" b="1" dirty="0" err="1" smtClean="0">
                <a:solidFill>
                  <a:schemeClr val="tx1">
                    <a:lumMod val="65000"/>
                    <a:lumOff val="35000"/>
                  </a:schemeClr>
                </a:solidFill>
                <a:latin typeface="Arial" panose="020B0604020202020204" pitchFamily="34" charset="0"/>
                <a:cs typeface="Arial" panose="020B0604020202020204" pitchFamily="34" charset="0"/>
              </a:rPr>
              <a:t>Biosistemes</a:t>
            </a:r>
            <a:r>
              <a:rPr lang="ca-ES" sz="3000" b="1" dirty="0" smtClean="0">
                <a:solidFill>
                  <a:schemeClr val="tx1">
                    <a:lumMod val="65000"/>
                    <a:lumOff val="35000"/>
                  </a:schemeClr>
                </a:solidFill>
                <a:latin typeface="Arial" panose="020B0604020202020204" pitchFamily="34" charset="0"/>
                <a:cs typeface="Arial" panose="020B0604020202020204" pitchFamily="34" charset="0"/>
              </a:rPr>
              <a:t> </a:t>
            </a:r>
            <a:br>
              <a:rPr lang="ca-ES" sz="3000" b="1" dirty="0" smtClean="0">
                <a:solidFill>
                  <a:schemeClr val="tx1">
                    <a:lumMod val="65000"/>
                    <a:lumOff val="35000"/>
                  </a:schemeClr>
                </a:solidFill>
                <a:latin typeface="Arial" panose="020B0604020202020204" pitchFamily="34" charset="0"/>
                <a:cs typeface="Arial" panose="020B0604020202020204" pitchFamily="34" charset="0"/>
              </a:rPr>
            </a:br>
            <a:r>
              <a:rPr lang="ca-ES" sz="3000" b="1" dirty="0" smtClean="0">
                <a:solidFill>
                  <a:schemeClr val="tx1">
                    <a:lumMod val="65000"/>
                    <a:lumOff val="35000"/>
                  </a:schemeClr>
                </a:solidFill>
                <a:latin typeface="Arial" panose="020B0604020202020204" pitchFamily="34" charset="0"/>
                <a:cs typeface="Arial" panose="020B0604020202020204" pitchFamily="34" charset="0"/>
              </a:rPr>
              <a:t>i Agroalimentària</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QuadreDeText 21"/>
          <p:cNvSpPr txBox="1"/>
          <p:nvPr/>
        </p:nvSpPr>
        <p:spPr>
          <a:xfrm>
            <a:off x="1475656" y="2298938"/>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Enginyeria de la Telecomunicació</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QuadreDeText 22"/>
          <p:cNvSpPr txBox="1"/>
          <p:nvPr/>
        </p:nvSpPr>
        <p:spPr>
          <a:xfrm>
            <a:off x="1475656" y="3235042"/>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Enginyeria Industrial</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QuadreDeText 25"/>
          <p:cNvSpPr txBox="1"/>
          <p:nvPr/>
        </p:nvSpPr>
        <p:spPr>
          <a:xfrm>
            <a:off x="1475656" y="4171146"/>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Enginyeria Informàtica</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QuadreDeText 26"/>
          <p:cNvSpPr txBox="1"/>
          <p:nvPr/>
        </p:nvSpPr>
        <p:spPr>
          <a:xfrm>
            <a:off x="1475656" y="5107250"/>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Enginyeria Naval, Marina i Nàutica</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9" name="Picture 10" descr="https://www.upc.edu/gestioestudis/files/fotos_ambits_v5/47_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00" r="38000"/>
          <a:stretch/>
        </p:blipFill>
        <p:spPr bwMode="auto">
          <a:xfrm>
            <a:off x="698425" y="1337904"/>
            <a:ext cx="581742" cy="58174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0" name="Picture 11" descr="https://www.upc.edu/gestioestudis/files/fotos_ambits_v5/52_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425" y="2273304"/>
            <a:ext cx="581742" cy="58174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1" name="Picture 12" descr="https://www.upc.edu/gestioestudis/files/fotos_ambits_v5/44_1.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425" y="3208704"/>
            <a:ext cx="581742" cy="58174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2" name="Picture 13" descr="https://www.upc.edu/gestioestudis/files/fotos_ambits_v5/63_1.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425" y="4144105"/>
            <a:ext cx="581742" cy="58174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3" name="Picture 14" descr="https://www.upc.edu/gestioestudis/files/fotos_ambits_v5/62_1.gif">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425" y="5079506"/>
            <a:ext cx="581742" cy="58174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7" name="Rectangle de cantonada única rodona 14"/>
          <p:cNvSpPr/>
          <p:nvPr/>
        </p:nvSpPr>
        <p:spPr>
          <a:xfrm flipV="1">
            <a:off x="-8358" y="0"/>
            <a:ext cx="6308550" cy="620713"/>
          </a:xfrm>
          <a:prstGeom prst="round1Rect">
            <a:avLst>
              <a:gd name="adj" fmla="val 0"/>
            </a:avLst>
          </a:pr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1 Título"/>
          <p:cNvSpPr txBox="1">
            <a:spLocks/>
          </p:cNvSpPr>
          <p:nvPr/>
        </p:nvSpPr>
        <p:spPr>
          <a:xfrm>
            <a:off x="461694" y="0"/>
            <a:ext cx="5842795" cy="60334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bg1"/>
                </a:solidFill>
                <a:latin typeface="Arial "/>
              </a:rPr>
              <a:t>Àmbits dels estudis de grau</a:t>
            </a:r>
            <a:endParaRPr lang="ca-ES" sz="3300" b="1" dirty="0">
              <a:solidFill>
                <a:schemeClr val="bg1"/>
              </a:solidFill>
              <a:latin typeface="Arial "/>
            </a:endParaRPr>
          </a:p>
        </p:txBody>
      </p:sp>
    </p:spTree>
    <p:extLst>
      <p:ext uri="{BB962C8B-B14F-4D97-AF65-F5344CB8AC3E}">
        <p14:creationId xmlns:p14="http://schemas.microsoft.com/office/powerpoint/2010/main" val="102961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àgon 5"/>
          <p:cNvSpPr/>
          <p:nvPr/>
        </p:nvSpPr>
        <p:spPr>
          <a:xfrm>
            <a:off x="1199101" y="1412776"/>
            <a:ext cx="3588923" cy="1584176"/>
          </a:xfrm>
          <a:prstGeom prst="homePlate">
            <a:avLst/>
          </a:prstGeom>
          <a:solidFill>
            <a:srgbClr val="00B0F0"/>
          </a:solidFill>
          <a:ln>
            <a:noFill/>
          </a:ln>
          <a:effectLst>
            <a:outerShdw blurRad="50800" dist="38100" dir="2700000" sx="101000" sy="101000" algn="tl" rotWithShape="0">
              <a:schemeClr val="tx1">
                <a:lumMod val="85000"/>
                <a:lumOff val="15000"/>
                <a:alpha val="40000"/>
              </a:scheme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7313"/>
            <a:r>
              <a:rPr lang="es-ES" b="1" dirty="0" smtClean="0">
                <a:solidFill>
                  <a:schemeClr val="bg1"/>
                </a:solidFill>
                <a:latin typeface="Arial" panose="020B0604020202020204" pitchFamily="34" charset="0"/>
                <a:cs typeface="Arial" panose="020B0604020202020204" pitchFamily="34" charset="0"/>
              </a:rPr>
              <a:t>GRAU UNIVERSITARI </a:t>
            </a:r>
            <a:r>
              <a:rPr lang="es-ES" b="1" dirty="0">
                <a:solidFill>
                  <a:schemeClr val="bg1"/>
                </a:solidFill>
                <a:latin typeface="Arial" panose="020B0604020202020204" pitchFamily="34" charset="0"/>
                <a:cs typeface="Arial" panose="020B0604020202020204" pitchFamily="34" charset="0"/>
              </a:rPr>
              <a:t/>
            </a:r>
            <a:br>
              <a:rPr lang="es-ES" b="1" dirty="0">
                <a:solidFill>
                  <a:schemeClr val="bg1"/>
                </a:solidFill>
                <a:latin typeface="Arial" panose="020B0604020202020204" pitchFamily="34" charset="0"/>
                <a:cs typeface="Arial" panose="020B0604020202020204" pitchFamily="34" charset="0"/>
              </a:rPr>
            </a:br>
            <a:r>
              <a:rPr lang="es-ES" b="1" dirty="0" smtClean="0">
                <a:solidFill>
                  <a:schemeClr val="bg1"/>
                </a:solidFill>
                <a:latin typeface="Arial" panose="020B0604020202020204" pitchFamily="34" charset="0"/>
                <a:cs typeface="Arial" panose="020B0604020202020204" pitchFamily="34" charset="0"/>
              </a:rPr>
              <a:t>3 o 4 cursos</a:t>
            </a:r>
            <a:r>
              <a:rPr lang="es-ES" b="1" dirty="0">
                <a:solidFill>
                  <a:schemeClr val="bg1"/>
                </a:solidFill>
                <a:latin typeface="Arial" panose="020B0604020202020204" pitchFamily="34" charset="0"/>
                <a:cs typeface="Arial" panose="020B0604020202020204" pitchFamily="34" charset="0"/>
              </a:rPr>
              <a:t/>
            </a:r>
            <a:br>
              <a:rPr lang="es-ES" b="1" dirty="0">
                <a:solidFill>
                  <a:schemeClr val="bg1"/>
                </a:solidFill>
                <a:latin typeface="Arial" panose="020B0604020202020204" pitchFamily="34" charset="0"/>
                <a:cs typeface="Arial" panose="020B0604020202020204" pitchFamily="34" charset="0"/>
              </a:rPr>
            </a:br>
            <a:r>
              <a:rPr lang="es-ES" b="1" dirty="0" smtClean="0">
                <a:solidFill>
                  <a:schemeClr val="bg1"/>
                </a:solidFill>
                <a:latin typeface="Arial" panose="020B0604020202020204" pitchFamily="34" charset="0"/>
                <a:cs typeface="Arial" panose="020B0604020202020204" pitchFamily="34" charset="0"/>
              </a:rPr>
              <a:t>(</a:t>
            </a:r>
            <a:r>
              <a:rPr lang="ca-ES" b="1" dirty="0">
                <a:solidFill>
                  <a:schemeClr val="bg1"/>
                </a:solidFill>
                <a:latin typeface="Arial" panose="020B0604020202020204" pitchFamily="34" charset="0"/>
                <a:cs typeface="Arial" panose="020B0604020202020204" pitchFamily="34" charset="0"/>
              </a:rPr>
              <a:t>e</a:t>
            </a:r>
            <a:r>
              <a:rPr lang="ca-ES" b="1" dirty="0" smtClean="0">
                <a:solidFill>
                  <a:schemeClr val="bg1"/>
                </a:solidFill>
                <a:latin typeface="Arial" panose="020B0604020202020204" pitchFamily="34" charset="0"/>
                <a:cs typeface="Arial" panose="020B0604020202020204" pitchFamily="34" charset="0"/>
              </a:rPr>
              <a:t>studis d’Arquitectura, </a:t>
            </a:r>
            <a:r>
              <a:rPr lang="es-ES" b="1" dirty="0" smtClean="0">
                <a:solidFill>
                  <a:schemeClr val="bg1"/>
                </a:solidFill>
                <a:latin typeface="Arial" panose="020B0604020202020204" pitchFamily="34" charset="0"/>
                <a:cs typeface="Arial" panose="020B0604020202020204" pitchFamily="34" charset="0"/>
              </a:rPr>
              <a:t/>
            </a:r>
            <a:br>
              <a:rPr lang="es-ES" b="1" dirty="0" smtClean="0">
                <a:solidFill>
                  <a:schemeClr val="bg1"/>
                </a:solidFill>
                <a:latin typeface="Arial" panose="020B0604020202020204" pitchFamily="34" charset="0"/>
                <a:cs typeface="Arial" panose="020B0604020202020204" pitchFamily="34" charset="0"/>
              </a:rPr>
            </a:br>
            <a:r>
              <a:rPr lang="es-ES" b="1" dirty="0" smtClean="0">
                <a:solidFill>
                  <a:schemeClr val="bg1"/>
                </a:solidFill>
                <a:latin typeface="Arial" panose="020B0604020202020204" pitchFamily="34" charset="0"/>
                <a:cs typeface="Arial" panose="020B0604020202020204" pitchFamily="34" charset="0"/>
              </a:rPr>
              <a:t>5 cursos)</a:t>
            </a:r>
            <a:endParaRPr lang="es-ES"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4871509" y="1412776"/>
            <a:ext cx="3240360" cy="1584176"/>
          </a:xfrm>
          <a:prstGeom prst="rect">
            <a:avLst/>
          </a:prstGeom>
          <a:solidFill>
            <a:srgbClr val="CC6100"/>
          </a:solidFill>
          <a:ln>
            <a:noFill/>
          </a:ln>
          <a:effectLst>
            <a:outerShdw blurRad="50800" dist="38100" dir="2700000" sx="101000" sy="101000" algn="tl" rotWithShape="0">
              <a:schemeClr val="tx1">
                <a:lumMod val="85000"/>
                <a:lumOff val="15000"/>
                <a:alpha val="40000"/>
              </a:scheme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7313"/>
            <a:r>
              <a:rPr lang="ca-ES" b="1" dirty="0" smtClean="0">
                <a:solidFill>
                  <a:schemeClr val="bg1"/>
                </a:solidFill>
                <a:latin typeface="Arial" panose="020B0604020202020204" pitchFamily="34" charset="0"/>
                <a:cs typeface="Arial" panose="020B0604020202020204" pitchFamily="34" charset="0"/>
              </a:rPr>
              <a:t>Graduat/</a:t>
            </a:r>
            <a:r>
              <a:rPr lang="ca-ES" b="1" dirty="0" err="1" smtClean="0">
                <a:solidFill>
                  <a:schemeClr val="bg1"/>
                </a:solidFill>
                <a:latin typeface="Arial" panose="020B0604020202020204" pitchFamily="34" charset="0"/>
                <a:cs typeface="Arial" panose="020B0604020202020204" pitchFamily="34" charset="0"/>
              </a:rPr>
              <a:t>ada</a:t>
            </a:r>
            <a:r>
              <a:rPr lang="ca-ES" b="1" dirty="0" smtClean="0">
                <a:solidFill>
                  <a:schemeClr val="bg1"/>
                </a:solidFill>
                <a:latin typeface="Arial" panose="020B0604020202020204" pitchFamily="34" charset="0"/>
                <a:cs typeface="Arial" panose="020B0604020202020204" pitchFamily="34" charset="0"/>
              </a:rPr>
              <a:t> </a:t>
            </a:r>
            <a:r>
              <a:rPr lang="ca-ES" b="1" dirty="0">
                <a:solidFill>
                  <a:schemeClr val="bg1"/>
                </a:solidFill>
                <a:latin typeface="Arial" panose="020B0604020202020204" pitchFamily="34" charset="0"/>
                <a:cs typeface="Arial" panose="020B0604020202020204" pitchFamily="34" charset="0"/>
              </a:rPr>
              <a:t>en…</a:t>
            </a:r>
          </a:p>
          <a:p>
            <a:pPr marL="87313"/>
            <a:r>
              <a:rPr lang="ca-ES" b="1" dirty="0">
                <a:solidFill>
                  <a:schemeClr val="bg1"/>
                </a:solidFill>
                <a:latin typeface="Arial" panose="020B0604020202020204" pitchFamily="34" charset="0"/>
                <a:cs typeface="Arial" panose="020B0604020202020204" pitchFamily="34" charset="0"/>
              </a:rPr>
              <a:t/>
            </a:r>
            <a:br>
              <a:rPr lang="ca-ES" b="1" dirty="0">
                <a:solidFill>
                  <a:schemeClr val="bg1"/>
                </a:solidFill>
                <a:latin typeface="Arial" panose="020B0604020202020204" pitchFamily="34" charset="0"/>
                <a:cs typeface="Arial" panose="020B0604020202020204" pitchFamily="34" charset="0"/>
              </a:rPr>
            </a:br>
            <a:r>
              <a:rPr lang="ca-ES" b="1" dirty="0">
                <a:solidFill>
                  <a:schemeClr val="bg1"/>
                </a:solidFill>
                <a:latin typeface="Arial" panose="020B0604020202020204" pitchFamily="34" charset="0"/>
                <a:cs typeface="Arial" panose="020B0604020202020204" pitchFamily="34" charset="0"/>
              </a:rPr>
              <a:t>Opció de cursar </a:t>
            </a:r>
            <a:r>
              <a:rPr lang="ca-ES" b="1" dirty="0" smtClean="0">
                <a:solidFill>
                  <a:schemeClr val="bg1"/>
                </a:solidFill>
                <a:latin typeface="Arial" panose="020B0604020202020204" pitchFamily="34" charset="0"/>
                <a:cs typeface="Arial" panose="020B0604020202020204" pitchFamily="34" charset="0"/>
              </a:rPr>
              <a:t/>
            </a:r>
            <a:br>
              <a:rPr lang="ca-ES" b="1" dirty="0" smtClean="0">
                <a:solidFill>
                  <a:schemeClr val="bg1"/>
                </a:solidFill>
                <a:latin typeface="Arial" panose="020B0604020202020204" pitchFamily="34" charset="0"/>
                <a:cs typeface="Arial" panose="020B0604020202020204" pitchFamily="34" charset="0"/>
              </a:rPr>
            </a:br>
            <a:r>
              <a:rPr lang="ca-ES" b="1" dirty="0" smtClean="0">
                <a:solidFill>
                  <a:schemeClr val="bg1"/>
                </a:solidFill>
                <a:latin typeface="Arial" panose="020B0604020202020204" pitchFamily="34" charset="0"/>
                <a:cs typeface="Arial" panose="020B0604020202020204" pitchFamily="34" charset="0"/>
              </a:rPr>
              <a:t>un </a:t>
            </a:r>
            <a:r>
              <a:rPr lang="ca-ES" b="1" dirty="0">
                <a:solidFill>
                  <a:schemeClr val="bg1"/>
                </a:solidFill>
                <a:latin typeface="Arial" panose="020B0604020202020204" pitchFamily="34" charset="0"/>
                <a:cs typeface="Arial" panose="020B0604020202020204" pitchFamily="34" charset="0"/>
              </a:rPr>
              <a:t>màster universitari</a:t>
            </a:r>
          </a:p>
        </p:txBody>
      </p:sp>
      <p:sp>
        <p:nvSpPr>
          <p:cNvPr id="9" name="Rectangle 8"/>
          <p:cNvSpPr/>
          <p:nvPr/>
        </p:nvSpPr>
        <p:spPr>
          <a:xfrm>
            <a:off x="4859884" y="3943942"/>
            <a:ext cx="3240360" cy="1872208"/>
          </a:xfrm>
          <a:prstGeom prst="rect">
            <a:avLst/>
          </a:prstGeom>
          <a:solidFill>
            <a:schemeClr val="accent1">
              <a:lumMod val="75000"/>
            </a:schemeClr>
          </a:solidFill>
          <a:ln>
            <a:noFill/>
          </a:ln>
          <a:effectLst>
            <a:outerShdw blurRad="50800" dist="38100" dir="2700000" sx="101000" sy="101000" algn="tl" rotWithShape="0">
              <a:schemeClr val="tx1">
                <a:lumMod val="85000"/>
                <a:lumOff val="15000"/>
                <a:alpha val="40000"/>
              </a:scheme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7313"/>
            <a:r>
              <a:rPr lang="es-ES" b="1" dirty="0">
                <a:solidFill>
                  <a:schemeClr val="bg1"/>
                </a:solidFill>
                <a:latin typeface="Arial" panose="020B0604020202020204" pitchFamily="34" charset="0"/>
                <a:cs typeface="Arial" panose="020B0604020202020204" pitchFamily="34" charset="0"/>
              </a:rPr>
              <a:t>MÀSTER UNIVERSITARI</a:t>
            </a:r>
            <a:br>
              <a:rPr lang="es-ES" b="1" dirty="0">
                <a:solidFill>
                  <a:schemeClr val="bg1"/>
                </a:solidFill>
                <a:latin typeface="Arial" panose="020B0604020202020204" pitchFamily="34" charset="0"/>
                <a:cs typeface="Arial" panose="020B0604020202020204" pitchFamily="34" charset="0"/>
              </a:rPr>
            </a:br>
            <a:r>
              <a:rPr lang="ca-ES" b="1" dirty="0">
                <a:solidFill>
                  <a:schemeClr val="bg1"/>
                </a:solidFill>
                <a:latin typeface="Arial" panose="020B0604020202020204" pitchFamily="34" charset="0"/>
                <a:cs typeface="Arial" panose="020B0604020202020204" pitchFamily="34" charset="0"/>
              </a:rPr>
              <a:t>amb atribucions professionals o competències assimilades que habilita per a la professió regulada</a:t>
            </a:r>
          </a:p>
        </p:txBody>
      </p:sp>
      <p:sp>
        <p:nvSpPr>
          <p:cNvPr id="11" name="Rectangle de cantonada única rodona 10"/>
          <p:cNvSpPr/>
          <p:nvPr/>
        </p:nvSpPr>
        <p:spPr>
          <a:xfrm flipV="1">
            <a:off x="-3846" y="-27384"/>
            <a:ext cx="4220319" cy="620713"/>
          </a:xfrm>
          <a:prstGeom prst="round1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Títol 1"/>
          <p:cNvSpPr txBox="1">
            <a:spLocks/>
          </p:cNvSpPr>
          <p:nvPr/>
        </p:nvSpPr>
        <p:spPr>
          <a:xfrm>
            <a:off x="561975" y="-16667"/>
            <a:ext cx="3361953" cy="60999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300" b="1" dirty="0" smtClean="0">
                <a:solidFill>
                  <a:schemeClr val="bg1"/>
                </a:solidFill>
                <a:latin typeface="Arial" panose="020B0604020202020204" pitchFamily="34" charset="0"/>
                <a:cs typeface="Arial" panose="020B0604020202020204" pitchFamily="34" charset="0"/>
              </a:rPr>
              <a:t>Graus a la UPC</a:t>
            </a:r>
            <a:endParaRPr lang="es-ES" sz="3300" b="1" dirty="0">
              <a:solidFill>
                <a:schemeClr val="bg1"/>
              </a:solidFill>
              <a:latin typeface="Arial" panose="020B0604020202020204" pitchFamily="34" charset="0"/>
              <a:cs typeface="Arial" panose="020B0604020202020204" pitchFamily="34" charset="0"/>
            </a:endParaRPr>
          </a:p>
        </p:txBody>
      </p:sp>
      <p:sp>
        <p:nvSpPr>
          <p:cNvPr id="13" name="2 Marcador de contenido"/>
          <p:cNvSpPr txBox="1">
            <a:spLocks/>
          </p:cNvSpPr>
          <p:nvPr/>
        </p:nvSpPr>
        <p:spPr>
          <a:xfrm>
            <a:off x="1043608" y="839594"/>
            <a:ext cx="9143999" cy="49438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ca-ES" sz="1800" b="1" dirty="0" smtClean="0">
                <a:solidFill>
                  <a:srgbClr val="22518A"/>
                </a:solidFill>
                <a:latin typeface="Arial" panose="020B0604020202020204" pitchFamily="34" charset="0"/>
                <a:cs typeface="Arial" panose="020B0604020202020204" pitchFamily="34" charset="0"/>
              </a:rPr>
              <a:t> </a:t>
            </a:r>
            <a:r>
              <a:rPr lang="ca-ES" sz="2400" b="1" dirty="0" smtClean="0">
                <a:solidFill>
                  <a:srgbClr val="22518A"/>
                </a:solidFill>
                <a:latin typeface="Arial" panose="020B0604020202020204" pitchFamily="34" charset="0"/>
                <a:cs typeface="Arial" panose="020B0604020202020204" pitchFamily="34" charset="0"/>
              </a:rPr>
              <a:t>Estructura dels estudis universitaris</a:t>
            </a:r>
          </a:p>
          <a:p>
            <a:pPr algn="ctr"/>
            <a:endParaRPr lang="ca-ES" sz="2400" dirty="0">
              <a:solidFill>
                <a:srgbClr val="22518A"/>
              </a:solidFill>
            </a:endParaRPr>
          </a:p>
        </p:txBody>
      </p:sp>
      <p:grpSp>
        <p:nvGrpSpPr>
          <p:cNvPr id="5" name="4 Grupo"/>
          <p:cNvGrpSpPr/>
          <p:nvPr/>
        </p:nvGrpSpPr>
        <p:grpSpPr>
          <a:xfrm>
            <a:off x="1101128" y="3221364"/>
            <a:ext cx="5749162" cy="2594786"/>
            <a:chOff x="1101128" y="3221364"/>
            <a:chExt cx="5749162" cy="2594786"/>
          </a:xfrm>
        </p:grpSpPr>
        <p:sp>
          <p:nvSpPr>
            <p:cNvPr id="8" name="Crida de fletxa a la dreta 7"/>
            <p:cNvSpPr/>
            <p:nvPr/>
          </p:nvSpPr>
          <p:spPr>
            <a:xfrm>
              <a:off x="1187624" y="3943942"/>
              <a:ext cx="3672259" cy="1872208"/>
            </a:xfrm>
            <a:prstGeom prst="rightArrowCallout">
              <a:avLst>
                <a:gd name="adj1" fmla="val 10755"/>
                <a:gd name="adj2" fmla="val 17369"/>
                <a:gd name="adj3" fmla="val 25000"/>
                <a:gd name="adj4" fmla="val 64977"/>
              </a:avLst>
            </a:prstGeom>
            <a:solidFill>
              <a:srgbClr val="00B0F0"/>
            </a:solidFill>
            <a:ln>
              <a:noFill/>
            </a:ln>
            <a:effectLst>
              <a:outerShdw blurRad="50800" dist="38100" dir="2700000" sx="101000" sy="101000" algn="tl" rotWithShape="0">
                <a:schemeClr val="tx1">
                  <a:lumMod val="85000"/>
                  <a:lumOff val="15000"/>
                  <a:alpha val="40000"/>
                </a:scheme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a-ES" b="1" dirty="0">
                  <a:solidFill>
                    <a:schemeClr val="bg1"/>
                  </a:solidFill>
                  <a:latin typeface="Arial" panose="020B0604020202020204" pitchFamily="34" charset="0"/>
                  <a:cs typeface="Arial" panose="020B0604020202020204" pitchFamily="34" charset="0"/>
                </a:rPr>
                <a:t>GRAU</a:t>
              </a:r>
            </a:p>
          </p:txBody>
        </p:sp>
        <p:sp>
          <p:nvSpPr>
            <p:cNvPr id="14" name="QuadreDeText 9"/>
            <p:cNvSpPr txBox="1"/>
            <p:nvPr/>
          </p:nvSpPr>
          <p:spPr>
            <a:xfrm>
              <a:off x="1101128" y="3221364"/>
              <a:ext cx="5749162" cy="856645"/>
            </a:xfrm>
            <a:prstGeom prst="rect">
              <a:avLst/>
            </a:prstGeom>
            <a:noFill/>
          </p:spPr>
          <p:txBody>
            <a:bodyPr wrap="square" rtlCol="0">
              <a:spAutoFit/>
            </a:bodyPr>
            <a:lstStyle/>
            <a:p>
              <a:pPr>
                <a:lnSpc>
                  <a:spcPts val="1900"/>
                </a:lnSpc>
              </a:pPr>
              <a:r>
                <a:rPr lang="ca-ES" sz="2000" b="1" dirty="0" smtClean="0">
                  <a:solidFill>
                    <a:srgbClr val="22518A"/>
                  </a:solidFill>
                  <a:latin typeface="Arial" panose="020B0604020202020204" pitchFamily="34" charset="0"/>
                  <a:cs typeface="Arial" panose="020B0604020202020204" pitchFamily="34" charset="0"/>
                </a:rPr>
                <a:t>Programes integrats </a:t>
              </a:r>
              <a:r>
                <a:rPr lang="ca-ES" sz="2000" b="1" dirty="0">
                  <a:solidFill>
                    <a:srgbClr val="22518A"/>
                  </a:solidFill>
                  <a:latin typeface="Arial" panose="020B0604020202020204" pitchFamily="34" charset="0"/>
                  <a:cs typeface="Arial" panose="020B0604020202020204" pitchFamily="34" charset="0"/>
                </a:rPr>
                <a:t>de grau i </a:t>
              </a:r>
              <a:r>
                <a:rPr lang="ca-ES" sz="2000" b="1" dirty="0" smtClean="0">
                  <a:solidFill>
                    <a:srgbClr val="22518A"/>
                  </a:solidFill>
                  <a:latin typeface="Arial" panose="020B0604020202020204" pitchFamily="34" charset="0"/>
                  <a:cs typeface="Arial" panose="020B0604020202020204" pitchFamily="34" charset="0"/>
                </a:rPr>
                <a:t>màster </a:t>
              </a:r>
              <a:br>
                <a:rPr lang="ca-ES" sz="2000" b="1" dirty="0" smtClean="0">
                  <a:solidFill>
                    <a:srgbClr val="22518A"/>
                  </a:solidFill>
                  <a:latin typeface="Arial" panose="020B0604020202020204" pitchFamily="34" charset="0"/>
                  <a:cs typeface="Arial" panose="020B0604020202020204" pitchFamily="34" charset="0"/>
                </a:rPr>
              </a:br>
              <a:r>
                <a:rPr lang="ca-ES" sz="2000" b="1" dirty="0" smtClean="0">
                  <a:solidFill>
                    <a:srgbClr val="22518A"/>
                  </a:solidFill>
                  <a:latin typeface="Arial" panose="020B0604020202020204" pitchFamily="34" charset="0"/>
                  <a:cs typeface="Arial" panose="020B0604020202020204" pitchFamily="34" charset="0"/>
                </a:rPr>
                <a:t>vinculats a professions regulades</a:t>
              </a:r>
              <a:endParaRPr lang="ca-ES" sz="2000" b="1" dirty="0">
                <a:solidFill>
                  <a:srgbClr val="22518A"/>
                </a:solidFill>
                <a:latin typeface="Arial" panose="020B0604020202020204" pitchFamily="34" charset="0"/>
                <a:cs typeface="Arial" panose="020B0604020202020204" pitchFamily="34" charset="0"/>
              </a:endParaRPr>
            </a:p>
            <a:p>
              <a:pPr algn="ctr"/>
              <a:endParaRPr lang="es-ES" dirty="0">
                <a:solidFill>
                  <a:srgbClr val="22518A"/>
                </a:solidFill>
              </a:endParaRPr>
            </a:p>
          </p:txBody>
        </p:sp>
      </p:grpSp>
    </p:spTree>
    <p:extLst>
      <p:ext uri="{BB962C8B-B14F-4D97-AF65-F5344CB8AC3E}">
        <p14:creationId xmlns:p14="http://schemas.microsoft.com/office/powerpoint/2010/main" val="6547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250"/>
                                        <p:tgtEl>
                                          <p:spTgt spid="7"/>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37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G:\SC\SCI\SCI-Oficina Disseny-Identitat\Materials_estand_promoció\Bib_castelldefels.jpg"/>
          <p:cNvPicPr>
            <a:picLocks noChangeAspect="1" noChangeArrowheads="1"/>
          </p:cNvPicPr>
          <p:nvPr/>
        </p:nvPicPr>
        <p:blipFill rotWithShape="1">
          <a:blip r:embed="rId3">
            <a:extLst>
              <a:ext uri="{28A0092B-C50C-407E-A947-70E740481C1C}">
                <a14:useLocalDpi xmlns:a14="http://schemas.microsoft.com/office/drawing/2010/main" val="0"/>
              </a:ext>
            </a:extLst>
          </a:blip>
          <a:srcRect t="5482" b="26334"/>
          <a:stretch/>
        </p:blipFill>
        <p:spPr bwMode="auto">
          <a:xfrm>
            <a:off x="-3846" y="0"/>
            <a:ext cx="9147846" cy="62372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de cantonada única rodona 4"/>
          <p:cNvSpPr/>
          <p:nvPr/>
        </p:nvSpPr>
        <p:spPr>
          <a:xfrm flipV="1">
            <a:off x="-3846" y="-3"/>
            <a:ext cx="6160022" cy="620713"/>
          </a:xfrm>
          <a:prstGeom prst="round1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1 Título"/>
          <p:cNvSpPr>
            <a:spLocks noGrp="1"/>
          </p:cNvSpPr>
          <p:nvPr>
            <p:ph type="title"/>
          </p:nvPr>
        </p:nvSpPr>
        <p:spPr>
          <a:xfrm>
            <a:off x="590550" y="2332"/>
            <a:ext cx="5842992" cy="514745"/>
          </a:xfrm>
        </p:spPr>
        <p:txBody>
          <a:bodyPr>
            <a:noAutofit/>
          </a:bodyPr>
          <a:lstStyle/>
          <a:p>
            <a:pPr algn="l"/>
            <a:r>
              <a:rPr lang="ca-ES" sz="3300" b="1" dirty="0" smtClean="0">
                <a:solidFill>
                  <a:schemeClr val="bg1"/>
                </a:solidFill>
                <a:latin typeface="Arial" panose="020B0604020202020204" pitchFamily="34" charset="0"/>
                <a:cs typeface="Arial" panose="020B0604020202020204" pitchFamily="34" charset="0"/>
              </a:rPr>
              <a:t>Accés als estudis de grau</a:t>
            </a:r>
            <a:endParaRPr lang="ca-ES" sz="3300" b="1" dirty="0">
              <a:solidFill>
                <a:schemeClr val="bg1"/>
              </a:solidFill>
              <a:latin typeface="Arial" panose="020B0604020202020204" pitchFamily="34" charset="0"/>
              <a:cs typeface="Arial" panose="020B0604020202020204" pitchFamily="34" charset="0"/>
            </a:endParaRPr>
          </a:p>
        </p:txBody>
      </p:sp>
      <p:grpSp>
        <p:nvGrpSpPr>
          <p:cNvPr id="14" name="Agrupa 13"/>
          <p:cNvGrpSpPr/>
          <p:nvPr/>
        </p:nvGrpSpPr>
        <p:grpSpPr>
          <a:xfrm>
            <a:off x="4551811" y="1137336"/>
            <a:ext cx="3530364" cy="1489017"/>
            <a:chOff x="4551811" y="1137336"/>
            <a:chExt cx="3530364" cy="1489017"/>
          </a:xfrm>
        </p:grpSpPr>
        <p:sp>
          <p:nvSpPr>
            <p:cNvPr id="10" name="Rectangle de cantonada única rodona 9"/>
            <p:cNvSpPr/>
            <p:nvPr/>
          </p:nvSpPr>
          <p:spPr>
            <a:xfrm flipV="1">
              <a:off x="4551811" y="1137336"/>
              <a:ext cx="3530364" cy="1344999"/>
            </a:xfrm>
            <a:prstGeom prst="round1Rect">
              <a:avLst>
                <a:gd name="adj" fmla="val 0"/>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2 Marcador de contenido"/>
            <p:cNvSpPr txBox="1">
              <a:spLocks/>
            </p:cNvSpPr>
            <p:nvPr/>
          </p:nvSpPr>
          <p:spPr>
            <a:xfrm>
              <a:off x="4620830" y="1137338"/>
              <a:ext cx="3461344" cy="148901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ca-ES" sz="2200" b="1" dirty="0" smtClean="0">
                  <a:solidFill>
                    <a:schemeClr val="tx1">
                      <a:lumMod val="75000"/>
                      <a:lumOff val="25000"/>
                    </a:schemeClr>
                  </a:solidFill>
                  <a:latin typeface="Arial" panose="020B0604020202020204" pitchFamily="34" charset="0"/>
                  <a:cs typeface="Arial" panose="020B0604020202020204" pitchFamily="34" charset="0"/>
                </a:rPr>
                <a:t>Accés comú</a:t>
              </a:r>
              <a:r>
                <a:rPr lang="ca-ES" sz="1800" b="1" dirty="0" smtClean="0">
                  <a:solidFill>
                    <a:schemeClr val="tx1">
                      <a:lumMod val="85000"/>
                      <a:lumOff val="15000"/>
                    </a:schemeClr>
                  </a:solidFill>
                  <a:latin typeface="Arial" panose="020B0604020202020204" pitchFamily="34" charset="0"/>
                  <a:cs typeface="Arial" panose="020B0604020202020204" pitchFamily="34" charset="0"/>
                </a:rPr>
                <a:t/>
              </a:r>
              <a:br>
                <a:rPr lang="ca-ES" sz="1800" b="1" dirty="0" smtClean="0">
                  <a:solidFill>
                    <a:schemeClr val="tx1">
                      <a:lumMod val="85000"/>
                      <a:lumOff val="15000"/>
                    </a:schemeClr>
                  </a:solidFill>
                  <a:latin typeface="Arial" panose="020B0604020202020204" pitchFamily="34" charset="0"/>
                  <a:cs typeface="Arial" panose="020B0604020202020204" pitchFamily="34" charset="0"/>
                </a:rPr>
              </a:br>
              <a:r>
                <a:rPr lang="ca-ES" sz="1800" dirty="0" smtClean="0">
                  <a:solidFill>
                    <a:schemeClr val="tx1">
                      <a:lumMod val="85000"/>
                      <a:lumOff val="15000"/>
                    </a:schemeClr>
                  </a:solidFill>
                  <a:latin typeface="Arial" panose="020B0604020202020204" pitchFamily="34" charset="0"/>
                  <a:cs typeface="Arial" panose="020B0604020202020204" pitchFamily="34" charset="0"/>
                </a:rPr>
                <a:t>Entrada única als diferents graus que ofereixen els centres docents de la UPC</a:t>
              </a:r>
            </a:p>
            <a:p>
              <a:pPr marL="0" indent="0">
                <a:buFont typeface="Arial" panose="020B0604020202020204" pitchFamily="34" charset="0"/>
                <a:buNone/>
              </a:pPr>
              <a:endParaRPr lang="ca-ES" sz="500" b="1" dirty="0" smtClean="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ca-ES" sz="1050" b="1" dirty="0">
                <a:solidFill>
                  <a:schemeClr val="tx1">
                    <a:lumMod val="85000"/>
                    <a:lumOff val="15000"/>
                  </a:schemeClr>
                </a:solidFill>
                <a:latin typeface="Arial" panose="020B0604020202020204" pitchFamily="34" charset="0"/>
                <a:cs typeface="Arial" panose="020B0604020202020204" pitchFamily="34" charset="0"/>
              </a:endParaRPr>
            </a:p>
          </p:txBody>
        </p:sp>
      </p:grpSp>
      <p:grpSp>
        <p:nvGrpSpPr>
          <p:cNvPr id="15" name="Agrupa 14"/>
          <p:cNvGrpSpPr/>
          <p:nvPr/>
        </p:nvGrpSpPr>
        <p:grpSpPr>
          <a:xfrm>
            <a:off x="684213" y="1137337"/>
            <a:ext cx="3613522" cy="2650761"/>
            <a:chOff x="684213" y="1137337"/>
            <a:chExt cx="3613522" cy="2650761"/>
          </a:xfrm>
        </p:grpSpPr>
        <p:sp>
          <p:nvSpPr>
            <p:cNvPr id="8" name="Rectangle de cantonada única rodona 7"/>
            <p:cNvSpPr/>
            <p:nvPr/>
          </p:nvSpPr>
          <p:spPr>
            <a:xfrm flipV="1">
              <a:off x="684213" y="1137337"/>
              <a:ext cx="3599755" cy="1345000"/>
            </a:xfrm>
            <a:prstGeom prst="round1Rect">
              <a:avLst>
                <a:gd name="adj" fmla="val 0"/>
              </a:avLst>
            </a:prstGeom>
            <a:solidFill>
              <a:schemeClr val="accent5">
                <a:lumMod val="60000"/>
                <a:lumOff val="4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Rectangle de cantonada única rodona 8"/>
            <p:cNvSpPr/>
            <p:nvPr/>
          </p:nvSpPr>
          <p:spPr>
            <a:xfrm flipV="1">
              <a:off x="697980" y="2626353"/>
              <a:ext cx="3599755" cy="1161745"/>
            </a:xfrm>
            <a:prstGeom prst="round1Rect">
              <a:avLst>
                <a:gd name="adj" fmla="val 0"/>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grpSp>
      <p:sp>
        <p:nvSpPr>
          <p:cNvPr id="3" name="2 Marcador de contenido"/>
          <p:cNvSpPr>
            <a:spLocks noGrp="1"/>
          </p:cNvSpPr>
          <p:nvPr>
            <p:ph idx="1"/>
          </p:nvPr>
        </p:nvSpPr>
        <p:spPr>
          <a:xfrm>
            <a:off x="787685" y="1186195"/>
            <a:ext cx="3510050" cy="2530837"/>
          </a:xfrm>
        </p:spPr>
        <p:txBody>
          <a:bodyPr>
            <a:normAutofit/>
          </a:bodyPr>
          <a:lstStyle/>
          <a:p>
            <a:pPr marL="0" indent="0">
              <a:buNone/>
            </a:pPr>
            <a:r>
              <a:rPr lang="ca-ES" sz="2200" b="1" dirty="0" smtClean="0">
                <a:solidFill>
                  <a:schemeClr val="tx1">
                    <a:lumMod val="75000"/>
                    <a:lumOff val="25000"/>
                  </a:schemeClr>
                </a:solidFill>
                <a:latin typeface="Arial" panose="020B0604020202020204" pitchFamily="34" charset="0"/>
                <a:cs typeface="Arial" panose="020B0604020202020204" pitchFamily="34" charset="0"/>
              </a:rPr>
              <a:t>Des del batxillerat</a:t>
            </a:r>
            <a:r>
              <a:rPr lang="ca-ES" sz="1800" b="1" dirty="0" smtClean="0">
                <a:solidFill>
                  <a:schemeClr val="tx1">
                    <a:lumMod val="85000"/>
                    <a:lumOff val="15000"/>
                  </a:schemeClr>
                </a:solidFill>
                <a:latin typeface="Arial" panose="020B0604020202020204" pitchFamily="34" charset="0"/>
                <a:cs typeface="Arial" panose="020B0604020202020204" pitchFamily="34" charset="0"/>
              </a:rPr>
              <a:t/>
            </a:r>
            <a:br>
              <a:rPr lang="ca-ES" sz="1800" b="1" dirty="0" smtClean="0">
                <a:solidFill>
                  <a:schemeClr val="tx1">
                    <a:lumMod val="85000"/>
                    <a:lumOff val="15000"/>
                  </a:schemeClr>
                </a:solidFill>
                <a:latin typeface="Arial" panose="020B0604020202020204" pitchFamily="34" charset="0"/>
                <a:cs typeface="Arial" panose="020B0604020202020204" pitchFamily="34" charset="0"/>
              </a:rPr>
            </a:br>
            <a:r>
              <a:rPr lang="ca-ES" sz="1800" dirty="0" smtClean="0">
                <a:solidFill>
                  <a:schemeClr val="tx1">
                    <a:lumMod val="85000"/>
                    <a:lumOff val="15000"/>
                  </a:schemeClr>
                </a:solidFill>
                <a:latin typeface="Arial" panose="020B0604020202020204" pitchFamily="34" charset="0"/>
                <a:cs typeface="Arial" panose="020B0604020202020204" pitchFamily="34" charset="0"/>
              </a:rPr>
              <a:t>A través de les PAU</a:t>
            </a:r>
            <a:br>
              <a:rPr lang="ca-ES" sz="1800" dirty="0" smtClean="0">
                <a:solidFill>
                  <a:schemeClr val="tx1">
                    <a:lumMod val="85000"/>
                    <a:lumOff val="15000"/>
                  </a:schemeClr>
                </a:solidFill>
                <a:latin typeface="Arial" panose="020B0604020202020204" pitchFamily="34" charset="0"/>
                <a:cs typeface="Arial" panose="020B0604020202020204" pitchFamily="34" charset="0"/>
              </a:rPr>
            </a:br>
            <a:r>
              <a:rPr lang="ca-ES" sz="1800" dirty="0" smtClean="0">
                <a:solidFill>
                  <a:schemeClr val="tx1">
                    <a:lumMod val="85000"/>
                    <a:lumOff val="15000"/>
                  </a:schemeClr>
                </a:solidFill>
                <a:latin typeface="Arial" panose="020B0604020202020204" pitchFamily="34" charset="0"/>
                <a:cs typeface="Arial" panose="020B0604020202020204" pitchFamily="34" charset="0"/>
              </a:rPr>
              <a:t>fase general – fase específica</a:t>
            </a:r>
          </a:p>
          <a:p>
            <a:pPr marL="0" indent="0">
              <a:buNone/>
            </a:pPr>
            <a:endParaRPr lang="ca-ES" sz="800" b="1" dirty="0" smtClean="0">
              <a:solidFill>
                <a:schemeClr val="tx1">
                  <a:lumMod val="85000"/>
                  <a:lumOff val="15000"/>
                </a:schemeClr>
              </a:solidFill>
              <a:latin typeface="Arial" panose="020B0604020202020204" pitchFamily="34" charset="0"/>
              <a:cs typeface="Arial" panose="020B0604020202020204" pitchFamily="34" charset="0"/>
            </a:endParaRPr>
          </a:p>
          <a:p>
            <a:pPr marL="0" indent="0">
              <a:buNone/>
            </a:pPr>
            <a:endParaRPr lang="ca-ES" sz="2200" b="1" dirty="0" smtClean="0">
              <a:solidFill>
                <a:schemeClr val="tx2"/>
              </a:solidFill>
              <a:latin typeface="Arial" panose="020B0604020202020204" pitchFamily="34" charset="0"/>
              <a:cs typeface="Arial" panose="020B0604020202020204" pitchFamily="34" charset="0"/>
            </a:endParaRPr>
          </a:p>
          <a:p>
            <a:pPr marL="0" indent="0">
              <a:buNone/>
            </a:pPr>
            <a:r>
              <a:rPr lang="ca-ES" sz="2200" b="1" dirty="0" smtClean="0">
                <a:solidFill>
                  <a:schemeClr val="tx1">
                    <a:lumMod val="75000"/>
                    <a:lumOff val="25000"/>
                  </a:schemeClr>
                </a:solidFill>
                <a:latin typeface="Arial" panose="020B0604020202020204" pitchFamily="34" charset="0"/>
                <a:cs typeface="Arial" panose="020B0604020202020204" pitchFamily="34" charset="0"/>
              </a:rPr>
              <a:t>Cicles formatius</a:t>
            </a:r>
            <a:r>
              <a:rPr lang="ca-ES" sz="1800" b="1" dirty="0" smtClean="0">
                <a:solidFill>
                  <a:schemeClr val="tx1">
                    <a:lumMod val="85000"/>
                    <a:lumOff val="15000"/>
                  </a:schemeClr>
                </a:solidFill>
                <a:latin typeface="Arial" panose="020B0604020202020204" pitchFamily="34" charset="0"/>
                <a:cs typeface="Arial" panose="020B0604020202020204" pitchFamily="34" charset="0"/>
              </a:rPr>
              <a:t/>
            </a:r>
            <a:br>
              <a:rPr lang="ca-ES" sz="1800" b="1" dirty="0" smtClean="0">
                <a:solidFill>
                  <a:schemeClr val="tx1">
                    <a:lumMod val="85000"/>
                    <a:lumOff val="15000"/>
                  </a:schemeClr>
                </a:solidFill>
                <a:latin typeface="Arial" panose="020B0604020202020204" pitchFamily="34" charset="0"/>
                <a:cs typeface="Arial" panose="020B0604020202020204" pitchFamily="34" charset="0"/>
              </a:rPr>
            </a:br>
            <a:r>
              <a:rPr lang="ca-ES" sz="1800" dirty="0" smtClean="0">
                <a:solidFill>
                  <a:schemeClr val="tx1">
                    <a:lumMod val="85000"/>
                    <a:lumOff val="15000"/>
                  </a:schemeClr>
                </a:solidFill>
                <a:latin typeface="Arial" panose="020B0604020202020204" pitchFamily="34" charset="0"/>
                <a:cs typeface="Arial" panose="020B0604020202020204" pitchFamily="34" charset="0"/>
              </a:rPr>
              <a:t>Possibilitat de convalidació </a:t>
            </a:r>
            <a:br>
              <a:rPr lang="ca-ES" sz="1800" dirty="0" smtClean="0">
                <a:solidFill>
                  <a:schemeClr val="tx1">
                    <a:lumMod val="85000"/>
                    <a:lumOff val="15000"/>
                  </a:schemeClr>
                </a:solidFill>
                <a:latin typeface="Arial" panose="020B0604020202020204" pitchFamily="34" charset="0"/>
                <a:cs typeface="Arial" panose="020B0604020202020204" pitchFamily="34" charset="0"/>
              </a:rPr>
            </a:br>
            <a:r>
              <a:rPr lang="ca-ES" sz="1800" dirty="0" smtClean="0">
                <a:solidFill>
                  <a:schemeClr val="tx1">
                    <a:lumMod val="85000"/>
                    <a:lumOff val="15000"/>
                  </a:schemeClr>
                </a:solidFill>
                <a:latin typeface="Arial" panose="020B0604020202020204" pitchFamily="34" charset="0"/>
                <a:cs typeface="Arial" panose="020B0604020202020204" pitchFamily="34" charset="0"/>
              </a:rPr>
              <a:t>de crèdits</a:t>
            </a:r>
          </a:p>
        </p:txBody>
      </p:sp>
      <p:grpSp>
        <p:nvGrpSpPr>
          <p:cNvPr id="13" name="Agrupa 12"/>
          <p:cNvGrpSpPr/>
          <p:nvPr/>
        </p:nvGrpSpPr>
        <p:grpSpPr>
          <a:xfrm>
            <a:off x="697979" y="4853046"/>
            <a:ext cx="7384195" cy="917236"/>
            <a:chOff x="697979" y="4813729"/>
            <a:chExt cx="7384195" cy="1199304"/>
          </a:xfrm>
        </p:grpSpPr>
        <p:sp>
          <p:nvSpPr>
            <p:cNvPr id="17" name="Rectangle de cantonada única rodona 16"/>
            <p:cNvSpPr/>
            <p:nvPr/>
          </p:nvSpPr>
          <p:spPr>
            <a:xfrm flipV="1">
              <a:off x="697979" y="4813729"/>
              <a:ext cx="7384195" cy="983719"/>
            </a:xfrm>
            <a:prstGeom prst="round1Rect">
              <a:avLst>
                <a:gd name="adj" fmla="val 0"/>
              </a:avLst>
            </a:prstGeom>
            <a:solidFill>
              <a:srgbClr val="FFC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Rectangle 3"/>
            <p:cNvSpPr/>
            <p:nvPr/>
          </p:nvSpPr>
          <p:spPr>
            <a:xfrm>
              <a:off x="777092" y="4846004"/>
              <a:ext cx="5539901" cy="1167029"/>
            </a:xfrm>
            <a:prstGeom prst="rect">
              <a:avLst/>
            </a:prstGeom>
          </p:spPr>
          <p:txBody>
            <a:bodyPr wrap="square">
              <a:spAutoFit/>
            </a:bodyPr>
            <a:lstStyle/>
            <a:p>
              <a:r>
                <a:rPr lang="ca-ES" sz="1700" b="1" dirty="0">
                  <a:latin typeface="Arial" panose="020B0604020202020204" pitchFamily="34" charset="0"/>
                  <a:cs typeface="Arial" panose="020B0604020202020204" pitchFamily="34" charset="0"/>
                </a:rPr>
                <a:t>Beca </a:t>
              </a:r>
              <a:r>
                <a:rPr lang="ca-ES" sz="1700" b="1" dirty="0" smtClean="0">
                  <a:latin typeface="Arial" panose="020B0604020202020204" pitchFamily="34" charset="0"/>
                  <a:cs typeface="Arial" panose="020B0604020202020204" pitchFamily="34" charset="0"/>
                </a:rPr>
                <a:t>Equitat</a:t>
              </a:r>
            </a:p>
            <a:p>
              <a:r>
                <a:rPr lang="ca-ES" sz="1700" dirty="0" smtClean="0">
                  <a:latin typeface="Arial" panose="020B0604020202020204" pitchFamily="34" charset="0"/>
                  <a:cs typeface="Arial" panose="020B0604020202020204" pitchFamily="34" charset="0"/>
                </a:rPr>
                <a:t>Reducció </a:t>
              </a:r>
              <a:r>
                <a:rPr lang="ca-ES" sz="1700" dirty="0">
                  <a:latin typeface="Arial" panose="020B0604020202020204" pitchFamily="34" charset="0"/>
                  <a:cs typeface="Arial" panose="020B0604020202020204" pitchFamily="34" charset="0"/>
                </a:rPr>
                <a:t>del preu </a:t>
              </a:r>
              <a:r>
                <a:rPr lang="ca-ES" sz="1700" dirty="0" smtClean="0">
                  <a:latin typeface="Arial" panose="020B0604020202020204" pitchFamily="34" charset="0"/>
                  <a:cs typeface="Arial" panose="020B0604020202020204" pitchFamily="34" charset="0"/>
                </a:rPr>
                <a:t>del </a:t>
              </a:r>
              <a:r>
                <a:rPr lang="ca-ES" sz="1700" dirty="0">
                  <a:latin typeface="Arial" panose="020B0604020202020204" pitchFamily="34" charset="0"/>
                  <a:cs typeface="Arial" panose="020B0604020202020204" pitchFamily="34" charset="0"/>
                </a:rPr>
                <a:t>crèdit </a:t>
              </a:r>
              <a:r>
                <a:rPr lang="ca-ES" sz="1700" dirty="0" smtClean="0">
                  <a:latin typeface="Arial" panose="020B0604020202020204" pitchFamily="34" charset="0"/>
                  <a:cs typeface="Arial" panose="020B0604020202020204" pitchFamily="34" charset="0"/>
                </a:rPr>
                <a:t>segons el nivell </a:t>
              </a:r>
              <a:r>
                <a:rPr lang="ca-ES" sz="1700" dirty="0">
                  <a:latin typeface="Arial" panose="020B0604020202020204" pitchFamily="34" charset="0"/>
                  <a:cs typeface="Arial" panose="020B0604020202020204" pitchFamily="34" charset="0"/>
                </a:rPr>
                <a:t>de renda.</a:t>
              </a:r>
              <a:br>
                <a:rPr lang="ca-ES" sz="1700" dirty="0">
                  <a:latin typeface="Arial" panose="020B0604020202020204" pitchFamily="34" charset="0"/>
                  <a:cs typeface="Arial" panose="020B0604020202020204" pitchFamily="34" charset="0"/>
                </a:rPr>
              </a:br>
              <a:endParaRPr lang="ca-ES" dirty="0">
                <a:latin typeface="Arial" panose="020B0604020202020204" pitchFamily="34" charset="0"/>
                <a:cs typeface="Arial" panose="020B0604020202020204" pitchFamily="34" charset="0"/>
              </a:endParaRPr>
            </a:p>
          </p:txBody>
        </p:sp>
      </p:grpSp>
      <p:grpSp>
        <p:nvGrpSpPr>
          <p:cNvPr id="18" name="Agrupa 17"/>
          <p:cNvGrpSpPr/>
          <p:nvPr/>
        </p:nvGrpSpPr>
        <p:grpSpPr>
          <a:xfrm>
            <a:off x="4565577" y="2626349"/>
            <a:ext cx="3516597" cy="2175452"/>
            <a:chOff x="4565577" y="2626349"/>
            <a:chExt cx="3516597" cy="2175452"/>
          </a:xfrm>
          <a:solidFill>
            <a:schemeClr val="accent5">
              <a:lumMod val="40000"/>
              <a:lumOff val="60000"/>
            </a:schemeClr>
          </a:solidFill>
        </p:grpSpPr>
        <p:sp>
          <p:nvSpPr>
            <p:cNvPr id="11" name="Rectangle de cantonada única rodona 10"/>
            <p:cNvSpPr/>
            <p:nvPr/>
          </p:nvSpPr>
          <p:spPr>
            <a:xfrm flipV="1">
              <a:off x="4565577" y="2626349"/>
              <a:ext cx="3516597" cy="1954777"/>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QuadreDeText 11"/>
            <p:cNvSpPr txBox="1"/>
            <p:nvPr/>
          </p:nvSpPr>
          <p:spPr>
            <a:xfrm>
              <a:off x="4620830" y="2708920"/>
              <a:ext cx="3335546" cy="2092881"/>
            </a:xfrm>
            <a:prstGeom prst="rect">
              <a:avLst/>
            </a:prstGeom>
            <a:noFill/>
          </p:spPr>
          <p:txBody>
            <a:bodyPr wrap="square" rtlCol="0">
              <a:spAutoFit/>
            </a:bodyPr>
            <a:lstStyle/>
            <a:p>
              <a:r>
                <a:rPr lang="ca-ES" sz="2200" b="1" dirty="0" smtClean="0">
                  <a:solidFill>
                    <a:schemeClr val="tx1">
                      <a:lumMod val="75000"/>
                      <a:lumOff val="25000"/>
                    </a:schemeClr>
                  </a:solidFill>
                  <a:latin typeface="Arial" panose="020B0604020202020204" pitchFamily="34" charset="0"/>
                  <a:cs typeface="Arial" panose="020B0604020202020204" pitchFamily="34" charset="0"/>
                </a:rPr>
                <a:t>Preus</a:t>
              </a:r>
              <a:r>
                <a:rPr lang="ca-ES" dirty="0">
                  <a:solidFill>
                    <a:schemeClr val="tx1">
                      <a:lumMod val="85000"/>
                      <a:lumOff val="15000"/>
                    </a:schemeClr>
                  </a:solidFill>
                  <a:latin typeface="Arial" panose="020B0604020202020204" pitchFamily="34" charset="0"/>
                  <a:cs typeface="Arial" panose="020B0604020202020204" pitchFamily="34" charset="0"/>
                </a:rPr>
                <a:t/>
              </a:r>
              <a:br>
                <a:rPr lang="ca-ES" dirty="0">
                  <a:solidFill>
                    <a:schemeClr val="tx1">
                      <a:lumMod val="85000"/>
                      <a:lumOff val="15000"/>
                    </a:schemeClr>
                  </a:solidFill>
                  <a:latin typeface="Arial" panose="020B0604020202020204" pitchFamily="34" charset="0"/>
                  <a:cs typeface="Arial" panose="020B0604020202020204" pitchFamily="34" charset="0"/>
                </a:rPr>
              </a:br>
              <a:r>
                <a:rPr lang="ca-ES" dirty="0">
                  <a:solidFill>
                    <a:schemeClr val="tx1">
                      <a:lumMod val="85000"/>
                      <a:lumOff val="15000"/>
                    </a:schemeClr>
                  </a:solidFill>
                  <a:latin typeface="Arial" panose="020B0604020202020204" pitchFamily="34" charset="0"/>
                  <a:cs typeface="Arial" panose="020B0604020202020204" pitchFamily="34" charset="0"/>
                </a:rPr>
                <a:t>Fixats per la Generalitat</a:t>
              </a:r>
              <a:br>
                <a:rPr lang="ca-ES" dirty="0">
                  <a:solidFill>
                    <a:schemeClr val="tx1">
                      <a:lumMod val="85000"/>
                      <a:lumOff val="15000"/>
                    </a:schemeClr>
                  </a:solidFill>
                  <a:latin typeface="Arial" panose="020B0604020202020204" pitchFamily="34" charset="0"/>
                  <a:cs typeface="Arial" panose="020B0604020202020204" pitchFamily="34" charset="0"/>
                </a:rPr>
              </a:br>
              <a:r>
                <a:rPr lang="ca-ES" dirty="0">
                  <a:solidFill>
                    <a:schemeClr val="tx1">
                      <a:lumMod val="85000"/>
                      <a:lumOff val="15000"/>
                    </a:schemeClr>
                  </a:solidFill>
                  <a:latin typeface="Arial" panose="020B0604020202020204" pitchFamily="34" charset="0"/>
                  <a:cs typeface="Arial" panose="020B0604020202020204" pitchFamily="34" charset="0"/>
                </a:rPr>
                <a:t>Graus de coeficient </a:t>
              </a:r>
              <a:r>
                <a:rPr lang="ca-ES" dirty="0" smtClean="0">
                  <a:solidFill>
                    <a:schemeClr val="tx1">
                      <a:lumMod val="85000"/>
                      <a:lumOff val="15000"/>
                    </a:schemeClr>
                  </a:solidFill>
                  <a:latin typeface="Arial" panose="020B0604020202020204" pitchFamily="34" charset="0"/>
                  <a:cs typeface="Arial" panose="020B0604020202020204" pitchFamily="34" charset="0"/>
                </a:rPr>
                <a:t>dels </a:t>
              </a:r>
              <a:r>
                <a:rPr lang="ca-ES" dirty="0">
                  <a:solidFill>
                    <a:schemeClr val="tx1">
                      <a:lumMod val="85000"/>
                      <a:lumOff val="15000"/>
                    </a:schemeClr>
                  </a:solidFill>
                  <a:latin typeface="Arial" panose="020B0604020202020204" pitchFamily="34" charset="0"/>
                  <a:cs typeface="Arial" panose="020B0604020202020204" pitchFamily="34" charset="0"/>
                </a:rPr>
                <a:t>estudis a la UPC:</a:t>
              </a:r>
              <a:br>
                <a:rPr lang="ca-ES" dirty="0">
                  <a:solidFill>
                    <a:schemeClr val="tx1">
                      <a:lumMod val="85000"/>
                      <a:lumOff val="15000"/>
                    </a:schemeClr>
                  </a:solidFill>
                  <a:latin typeface="Arial" panose="020B0604020202020204" pitchFamily="34" charset="0"/>
                  <a:cs typeface="Arial" panose="020B0604020202020204" pitchFamily="34" charset="0"/>
                </a:rPr>
              </a:br>
              <a:r>
                <a:rPr lang="ca-ES" dirty="0">
                  <a:solidFill>
                    <a:schemeClr val="tx1">
                      <a:lumMod val="85000"/>
                      <a:lumOff val="15000"/>
                    </a:schemeClr>
                  </a:solidFill>
                  <a:latin typeface="Arial" panose="020B0604020202020204" pitchFamily="34" charset="0"/>
                  <a:cs typeface="Arial" panose="020B0604020202020204" pitchFamily="34" charset="0"/>
                </a:rPr>
                <a:t>B: </a:t>
              </a:r>
              <a:r>
                <a:rPr lang="ca-ES" dirty="0" smtClean="0">
                  <a:solidFill>
                    <a:schemeClr val="tx1">
                      <a:lumMod val="85000"/>
                      <a:lumOff val="15000"/>
                    </a:schemeClr>
                  </a:solidFill>
                  <a:latin typeface="Arial" panose="020B0604020202020204" pitchFamily="34" charset="0"/>
                  <a:cs typeface="Arial" panose="020B0604020202020204" pitchFamily="34" charset="0"/>
                </a:rPr>
                <a:t>35,77 €</a:t>
              </a:r>
              <a:r>
                <a:rPr lang="ca-ES" dirty="0">
                  <a:solidFill>
                    <a:schemeClr val="tx1">
                      <a:lumMod val="85000"/>
                      <a:lumOff val="15000"/>
                    </a:schemeClr>
                  </a:solidFill>
                  <a:latin typeface="Arial" panose="020B0604020202020204" pitchFamily="34" charset="0"/>
                  <a:cs typeface="Arial" panose="020B0604020202020204" pitchFamily="34" charset="0"/>
                </a:rPr>
                <a:t>/crèdit</a:t>
              </a:r>
              <a:br>
                <a:rPr lang="ca-ES" dirty="0">
                  <a:solidFill>
                    <a:schemeClr val="tx1">
                      <a:lumMod val="85000"/>
                      <a:lumOff val="15000"/>
                    </a:schemeClr>
                  </a:solidFill>
                  <a:latin typeface="Arial" panose="020B0604020202020204" pitchFamily="34" charset="0"/>
                  <a:cs typeface="Arial" panose="020B0604020202020204" pitchFamily="34" charset="0"/>
                </a:rPr>
              </a:br>
              <a:r>
                <a:rPr lang="ca-ES" dirty="0">
                  <a:solidFill>
                    <a:schemeClr val="tx1">
                      <a:lumMod val="85000"/>
                      <a:lumOff val="15000"/>
                    </a:schemeClr>
                  </a:solidFill>
                  <a:latin typeface="Arial" panose="020B0604020202020204" pitchFamily="34" charset="0"/>
                  <a:cs typeface="Arial" panose="020B0604020202020204" pitchFamily="34" charset="0"/>
                </a:rPr>
                <a:t>C: </a:t>
              </a:r>
              <a:r>
                <a:rPr lang="ca-ES" dirty="0" smtClean="0">
                  <a:solidFill>
                    <a:schemeClr val="tx1">
                      <a:lumMod val="85000"/>
                      <a:lumOff val="15000"/>
                    </a:schemeClr>
                  </a:solidFill>
                  <a:latin typeface="Arial" panose="020B0604020202020204" pitchFamily="34" charset="0"/>
                  <a:cs typeface="Arial" panose="020B0604020202020204" pitchFamily="34" charset="0"/>
                </a:rPr>
                <a:t>39,53 €</a:t>
              </a:r>
              <a:r>
                <a:rPr lang="ca-ES" dirty="0">
                  <a:solidFill>
                    <a:schemeClr val="tx1">
                      <a:lumMod val="85000"/>
                      <a:lumOff val="15000"/>
                    </a:schemeClr>
                  </a:solidFill>
                  <a:latin typeface="Arial" panose="020B0604020202020204" pitchFamily="34" charset="0"/>
                  <a:cs typeface="Arial" panose="020B0604020202020204" pitchFamily="34" charset="0"/>
                </a:rPr>
                <a:t>/crèdit</a:t>
              </a:r>
            </a:p>
            <a:p>
              <a:endParaRPr lang="es-ES" b="1" dirty="0"/>
            </a:p>
          </p:txBody>
        </p:sp>
      </p:grpSp>
    </p:spTree>
    <p:extLst>
      <p:ext uri="{BB962C8B-B14F-4D97-AF65-F5344CB8AC3E}">
        <p14:creationId xmlns:p14="http://schemas.microsoft.com/office/powerpoint/2010/main" val="189454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3500"/>
                            </p:stCondLst>
                            <p:childTnLst>
                              <p:par>
                                <p:cTn id="25" presetID="1" presetClass="entr" presetSubtype="0" fill="hold" nodeType="afterEffect">
                                  <p:stCondLst>
                                    <p:cond delay="0"/>
                                  </p:stCondLst>
                                  <p:childTnLst>
                                    <p:set>
                                      <p:cBhvr>
                                        <p:cTn id="26" dur="1" fill="hold">
                                          <p:stCondLst>
                                            <p:cond delay="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4"/>
          <p:cNvPicPr>
            <a:picLocks noChangeAspect="1"/>
          </p:cNvPicPr>
          <p:nvPr/>
        </p:nvPicPr>
        <p:blipFill rotWithShape="1">
          <a:blip r:embed="rId3" cstate="print">
            <a:extLst>
              <a:ext uri="{28A0092B-C50C-407E-A947-70E740481C1C}">
                <a14:useLocalDpi xmlns:a14="http://schemas.microsoft.com/office/drawing/2010/main" val="0"/>
              </a:ext>
            </a:extLst>
          </a:blip>
          <a:srcRect b="9051"/>
          <a:stretch/>
        </p:blipFill>
        <p:spPr>
          <a:xfrm>
            <a:off x="0" y="0"/>
            <a:ext cx="9144000" cy="6237312"/>
          </a:xfrm>
          <a:prstGeom prst="rect">
            <a:avLst/>
          </a:prstGeom>
        </p:spPr>
      </p:pic>
      <p:pic>
        <p:nvPicPr>
          <p:cNvPr id="9"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 y="-27384"/>
            <a:ext cx="9142858" cy="6857143"/>
          </a:xfrm>
          <a:prstGeom prst="rect">
            <a:avLst/>
          </a:prstGeom>
        </p:spPr>
      </p:pic>
      <p:sp>
        <p:nvSpPr>
          <p:cNvPr id="3" name="2 Marcador de contenido"/>
          <p:cNvSpPr>
            <a:spLocks noGrp="1"/>
          </p:cNvSpPr>
          <p:nvPr>
            <p:ph idx="1"/>
          </p:nvPr>
        </p:nvSpPr>
        <p:spPr>
          <a:xfrm>
            <a:off x="578902" y="2220449"/>
            <a:ext cx="3067687" cy="493954"/>
          </a:xfrm>
        </p:spPr>
        <p:txBody>
          <a:bodyPr/>
          <a:lstStyle/>
          <a:p>
            <a:pPr marL="0" indent="0">
              <a:buNone/>
            </a:pPr>
            <a:r>
              <a:rPr lang="ca-ES" sz="3300" b="1" dirty="0" smtClean="0">
                <a:solidFill>
                  <a:schemeClr val="bg1"/>
                </a:solidFill>
                <a:latin typeface="Arial" panose="020B0604020202020204" pitchFamily="34" charset="0"/>
                <a:cs typeface="Arial" panose="020B0604020202020204" pitchFamily="34" charset="0"/>
              </a:rPr>
              <a:t>Tipus i accés</a:t>
            </a:r>
            <a:endParaRPr lang="ca-ES" sz="3300" b="1" dirty="0">
              <a:solidFill>
                <a:schemeClr val="bg1"/>
              </a:solidFill>
              <a:latin typeface="Arial" panose="020B0604020202020204" pitchFamily="34" charset="0"/>
              <a:cs typeface="Arial" panose="020B0604020202020204" pitchFamily="34" charset="0"/>
            </a:endParaRPr>
          </a:p>
        </p:txBody>
      </p:sp>
      <p:sp>
        <p:nvSpPr>
          <p:cNvPr id="7" name="Rectangle de cantonada única rodona 6"/>
          <p:cNvSpPr/>
          <p:nvPr/>
        </p:nvSpPr>
        <p:spPr>
          <a:xfrm flipV="1">
            <a:off x="0" y="0"/>
            <a:ext cx="5787225" cy="641958"/>
          </a:xfrm>
          <a:prstGeom prst="round1Rect">
            <a:avLst>
              <a:gd name="adj" fmla="val 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1 Título"/>
          <p:cNvSpPr>
            <a:spLocks noGrp="1"/>
          </p:cNvSpPr>
          <p:nvPr>
            <p:ph type="title"/>
          </p:nvPr>
        </p:nvSpPr>
        <p:spPr>
          <a:xfrm>
            <a:off x="561482" y="12364"/>
            <a:ext cx="5122912" cy="1143000"/>
          </a:xfrm>
        </p:spPr>
        <p:txBody>
          <a:bodyPr/>
          <a:lstStyle/>
          <a:p>
            <a:pPr algn="l"/>
            <a:r>
              <a:rPr lang="ca-ES" sz="3300" b="1" dirty="0" smtClean="0">
                <a:solidFill>
                  <a:schemeClr val="tx1">
                    <a:lumMod val="75000"/>
                    <a:lumOff val="25000"/>
                  </a:schemeClr>
                </a:solidFill>
                <a:latin typeface="Arial" panose="020B0604020202020204" pitchFamily="34" charset="0"/>
                <a:cs typeface="Arial" panose="020B0604020202020204" pitchFamily="34" charset="0"/>
              </a:rPr>
              <a:t>Dobles titulacions</a:t>
            </a:r>
            <a:endParaRPr lang="ca-ES" sz="3300" b="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6" name="5 Grupo"/>
          <p:cNvGrpSpPr/>
          <p:nvPr/>
        </p:nvGrpSpPr>
        <p:grpSpPr>
          <a:xfrm>
            <a:off x="670080" y="2996952"/>
            <a:ext cx="7070272" cy="3456825"/>
            <a:chOff x="670080" y="2996952"/>
            <a:chExt cx="7070272" cy="3456825"/>
          </a:xfrm>
        </p:grpSpPr>
        <p:sp>
          <p:nvSpPr>
            <p:cNvPr id="10" name="Rectangle de cantonada única rodona 9"/>
            <p:cNvSpPr/>
            <p:nvPr/>
          </p:nvSpPr>
          <p:spPr>
            <a:xfrm flipV="1">
              <a:off x="684212" y="2996952"/>
              <a:ext cx="5327948" cy="696478"/>
            </a:xfrm>
            <a:prstGeom prst="round1Rect">
              <a:avLst>
                <a:gd name="adj" fmla="val 0"/>
              </a:avLst>
            </a:prstGeom>
            <a:solidFill>
              <a:srgbClr val="00B0F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Rectangle de cantonada única rodona 9"/>
            <p:cNvSpPr/>
            <p:nvPr/>
          </p:nvSpPr>
          <p:spPr>
            <a:xfrm flipV="1">
              <a:off x="684211" y="3749689"/>
              <a:ext cx="6912125" cy="471939"/>
            </a:xfrm>
            <a:prstGeom prst="round1Rect">
              <a:avLst>
                <a:gd name="adj" fmla="val 0"/>
              </a:avLst>
            </a:prstGeom>
            <a:solidFill>
              <a:srgbClr val="00B0F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Rectangle de cantonada única rodona 9"/>
            <p:cNvSpPr/>
            <p:nvPr/>
          </p:nvSpPr>
          <p:spPr>
            <a:xfrm flipV="1">
              <a:off x="684211" y="4294871"/>
              <a:ext cx="5615980" cy="471939"/>
            </a:xfrm>
            <a:prstGeom prst="round1Rect">
              <a:avLst>
                <a:gd name="adj" fmla="val 0"/>
              </a:avLst>
            </a:prstGeom>
            <a:solidFill>
              <a:srgbClr val="00B0F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Rectangle de cantonada única rodona 9"/>
            <p:cNvSpPr/>
            <p:nvPr/>
          </p:nvSpPr>
          <p:spPr>
            <a:xfrm flipV="1">
              <a:off x="670080" y="4829292"/>
              <a:ext cx="5990152" cy="471939"/>
            </a:xfrm>
            <a:prstGeom prst="round1Rect">
              <a:avLst>
                <a:gd name="adj" fmla="val 0"/>
              </a:avLst>
            </a:prstGeom>
            <a:solidFill>
              <a:srgbClr val="00B0F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4" name="Rectangle de cantonada única rodona 9"/>
            <p:cNvSpPr/>
            <p:nvPr/>
          </p:nvSpPr>
          <p:spPr>
            <a:xfrm flipV="1">
              <a:off x="670080" y="5385025"/>
              <a:ext cx="5342080" cy="471939"/>
            </a:xfrm>
            <a:prstGeom prst="round1Rect">
              <a:avLst>
                <a:gd name="adj" fmla="val 0"/>
              </a:avLst>
            </a:prstGeom>
            <a:solidFill>
              <a:srgbClr val="00B0F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Rectangle de cantonada única rodona 9"/>
            <p:cNvSpPr/>
            <p:nvPr/>
          </p:nvSpPr>
          <p:spPr>
            <a:xfrm flipV="1">
              <a:off x="684210" y="5930436"/>
              <a:ext cx="5759998" cy="471939"/>
            </a:xfrm>
            <a:prstGeom prst="round1Rect">
              <a:avLst>
                <a:gd name="adj" fmla="val 0"/>
              </a:avLst>
            </a:prstGeom>
            <a:solidFill>
              <a:srgbClr val="00B0F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p:nvPr/>
          </p:nvSpPr>
          <p:spPr>
            <a:xfrm>
              <a:off x="755576" y="3037457"/>
              <a:ext cx="6984776" cy="3416320"/>
            </a:xfrm>
            <a:prstGeom prst="rect">
              <a:avLst/>
            </a:prstGeom>
            <a:noFill/>
          </p:spPr>
          <p:txBody>
            <a:bodyPr wrap="square" rtlCol="0">
              <a:spAutoFit/>
            </a:bodyPr>
            <a:lstStyle/>
            <a:p>
              <a:r>
                <a:rPr lang="ca-ES" b="1" dirty="0" smtClean="0">
                  <a:solidFill>
                    <a:schemeClr val="bg1"/>
                  </a:solidFill>
                  <a:latin typeface="Arial" panose="020B0604020202020204" pitchFamily="34" charset="0"/>
                  <a:cs typeface="Arial" panose="020B0604020202020204" pitchFamily="34" charset="0"/>
                </a:rPr>
                <a:t>Dobles titulacions del Centre </a:t>
              </a:r>
              <a:br>
                <a:rPr lang="ca-ES" b="1" dirty="0" smtClean="0">
                  <a:solidFill>
                    <a:schemeClr val="bg1"/>
                  </a:solidFill>
                  <a:latin typeface="Arial" panose="020B0604020202020204" pitchFamily="34" charset="0"/>
                  <a:cs typeface="Arial" panose="020B0604020202020204" pitchFamily="34" charset="0"/>
                </a:rPr>
              </a:br>
              <a:r>
                <a:rPr lang="ca-ES" b="1" dirty="0" smtClean="0">
                  <a:solidFill>
                    <a:schemeClr val="bg1"/>
                  </a:solidFill>
                  <a:latin typeface="Arial" panose="020B0604020202020204" pitchFamily="34" charset="0"/>
                  <a:cs typeface="Arial" panose="020B0604020202020204" pitchFamily="34" charset="0"/>
                </a:rPr>
                <a:t>de Formació Interdisciplinària Superior (CFIS)</a:t>
              </a:r>
            </a:p>
            <a:p>
              <a:pPr>
                <a:lnSpc>
                  <a:spcPct val="200000"/>
                </a:lnSpc>
              </a:pPr>
              <a:r>
                <a:rPr lang="ca-ES" b="1" dirty="0" smtClean="0">
                  <a:solidFill>
                    <a:schemeClr val="bg1"/>
                  </a:solidFill>
                  <a:latin typeface="Arial" panose="020B0604020202020204" pitchFamily="34" charset="0"/>
                  <a:cs typeface="Arial" panose="020B0604020202020204" pitchFamily="34" charset="0"/>
                </a:rPr>
                <a:t>Dobles titulacions amb accés per preinscripció universitària</a:t>
              </a:r>
            </a:p>
            <a:p>
              <a:pPr>
                <a:lnSpc>
                  <a:spcPct val="200000"/>
                </a:lnSpc>
              </a:pPr>
              <a:r>
                <a:rPr lang="ca-ES" b="1" dirty="0" smtClean="0">
                  <a:solidFill>
                    <a:schemeClr val="bg1"/>
                  </a:solidFill>
                  <a:latin typeface="Arial" panose="020B0604020202020204" pitchFamily="34" charset="0"/>
                  <a:cs typeface="Arial" panose="020B0604020202020204" pitchFamily="34" charset="0"/>
                </a:rPr>
                <a:t>Itineraris de doble titulació en un mateix centre</a:t>
              </a:r>
            </a:p>
            <a:p>
              <a:pPr>
                <a:lnSpc>
                  <a:spcPct val="200000"/>
                </a:lnSpc>
              </a:pPr>
              <a:r>
                <a:rPr lang="ca-ES" b="1" dirty="0" smtClean="0">
                  <a:solidFill>
                    <a:schemeClr val="bg1"/>
                  </a:solidFill>
                  <a:latin typeface="Arial" panose="020B0604020202020204" pitchFamily="34" charset="0"/>
                  <a:cs typeface="Arial" panose="020B0604020202020204" pitchFamily="34" charset="0"/>
                </a:rPr>
                <a:t>Dobles titulacions entre centres docents de la UPC</a:t>
              </a:r>
            </a:p>
            <a:p>
              <a:pPr>
                <a:lnSpc>
                  <a:spcPct val="200000"/>
                </a:lnSpc>
              </a:pPr>
              <a:r>
                <a:rPr lang="ca-ES" b="1" dirty="0" smtClean="0">
                  <a:solidFill>
                    <a:schemeClr val="bg1"/>
                  </a:solidFill>
                  <a:latin typeface="Arial" panose="020B0604020202020204" pitchFamily="34" charset="0"/>
                  <a:cs typeface="Arial" panose="020B0604020202020204" pitchFamily="34" charset="0"/>
                </a:rPr>
                <a:t>Dobles titulacions amb universitats catalanes</a:t>
              </a:r>
            </a:p>
            <a:p>
              <a:pPr>
                <a:lnSpc>
                  <a:spcPct val="200000"/>
                </a:lnSpc>
              </a:pPr>
              <a:r>
                <a:rPr lang="ca-ES" b="1" dirty="0" smtClean="0">
                  <a:solidFill>
                    <a:schemeClr val="bg1"/>
                  </a:solidFill>
                  <a:latin typeface="Arial" panose="020B0604020202020204" pitchFamily="34" charset="0"/>
                  <a:cs typeface="Arial" panose="020B0604020202020204" pitchFamily="34" charset="0"/>
                </a:rPr>
                <a:t>Dobles titulacions amb universitats internacionals</a:t>
              </a:r>
            </a:p>
          </p:txBody>
        </p:sp>
      </p:grpSp>
    </p:spTree>
    <p:extLst>
      <p:ext uri="{BB962C8B-B14F-4D97-AF65-F5344CB8AC3E}">
        <p14:creationId xmlns:p14="http://schemas.microsoft.com/office/powerpoint/2010/main" val="353714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SC\SCI\SCI-Oficina Disseny-Identitat\Materials_estand_promoció\estudiants internacionals.jpg"/>
          <p:cNvPicPr>
            <a:picLocks noChangeAspect="1" noChangeArrowheads="1"/>
          </p:cNvPicPr>
          <p:nvPr/>
        </p:nvPicPr>
        <p:blipFill rotWithShape="1">
          <a:blip r:embed="rId3">
            <a:extLst>
              <a:ext uri="{28A0092B-C50C-407E-A947-70E740481C1C}">
                <a14:useLocalDpi xmlns:a14="http://schemas.microsoft.com/office/drawing/2010/main" val="0"/>
              </a:ext>
            </a:extLst>
          </a:blip>
          <a:srcRect l="4649" t="8173" r="3428"/>
          <a:stretch/>
        </p:blipFill>
        <p:spPr bwMode="auto">
          <a:xfrm>
            <a:off x="0" y="-29"/>
            <a:ext cx="9144000" cy="623731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nvGrpSpPr>
        <p:grpSpPr>
          <a:xfrm>
            <a:off x="467544" y="3861047"/>
            <a:ext cx="3456384" cy="2119656"/>
            <a:chOff x="467544" y="3861047"/>
            <a:chExt cx="3456384" cy="2119656"/>
          </a:xfrm>
        </p:grpSpPr>
        <p:sp>
          <p:nvSpPr>
            <p:cNvPr id="8" name="Rectangle de cantonada única rodona 9"/>
            <p:cNvSpPr/>
            <p:nvPr/>
          </p:nvSpPr>
          <p:spPr>
            <a:xfrm flipV="1">
              <a:off x="467544" y="3861047"/>
              <a:ext cx="3456384" cy="2119656"/>
            </a:xfrm>
            <a:prstGeom prst="round1Rect">
              <a:avLst>
                <a:gd name="adj" fmla="val 0"/>
              </a:avLst>
            </a:prstGeom>
            <a:solidFill>
              <a:srgbClr val="FFB601">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p:nvPr/>
          </p:nvSpPr>
          <p:spPr>
            <a:xfrm>
              <a:off x="557808" y="4040872"/>
              <a:ext cx="3366120" cy="1836400"/>
            </a:xfrm>
            <a:prstGeom prst="rect">
              <a:avLst/>
            </a:prstGeom>
            <a:noFill/>
            <a:effectLst/>
          </p:spPr>
          <p:txBody>
            <a:bodyPr wrap="square" rtlCol="0">
              <a:spAutoFit/>
            </a:bodyPr>
            <a:lstStyle/>
            <a:p>
              <a:pPr>
                <a:lnSpc>
                  <a:spcPts val="4000"/>
                </a:lnSpc>
              </a:pPr>
              <a:r>
                <a:rPr lang="ca-ES" sz="4000" dirty="0" smtClean="0">
                  <a:solidFill>
                    <a:schemeClr val="bg1"/>
                  </a:solidFill>
                  <a:latin typeface="Arial "/>
                </a:rPr>
                <a:t>2.717 </a:t>
              </a:r>
            </a:p>
            <a:p>
              <a:r>
                <a:rPr lang="ca-ES" sz="2000" b="1" dirty="0" smtClean="0">
                  <a:solidFill>
                    <a:schemeClr val="bg1"/>
                  </a:solidFill>
                  <a:latin typeface="Arial "/>
                </a:rPr>
                <a:t>estudiants en programes </a:t>
              </a:r>
            </a:p>
            <a:p>
              <a:r>
                <a:rPr lang="ca-ES" sz="2000" b="1" dirty="0" smtClean="0">
                  <a:solidFill>
                    <a:schemeClr val="bg1"/>
                  </a:solidFill>
                  <a:latin typeface="Arial "/>
                </a:rPr>
                <a:t>de mobilitat:  </a:t>
              </a:r>
            </a:p>
            <a:p>
              <a:r>
                <a:rPr lang="ca-ES" sz="2000" b="1" dirty="0" smtClean="0">
                  <a:solidFill>
                    <a:schemeClr val="bg1"/>
                  </a:solidFill>
                  <a:latin typeface="Arial "/>
                </a:rPr>
                <a:t>1.380 </a:t>
              </a:r>
              <a:r>
                <a:rPr lang="ca-ES" sz="2000" b="1" i="1" dirty="0" err="1" smtClean="0">
                  <a:solidFill>
                    <a:schemeClr val="bg1"/>
                  </a:solidFill>
                  <a:latin typeface="Arial "/>
                </a:rPr>
                <a:t>incoming</a:t>
              </a:r>
              <a:r>
                <a:rPr lang="ca-ES" sz="2000" b="1" dirty="0" smtClean="0">
                  <a:solidFill>
                    <a:schemeClr val="bg1"/>
                  </a:solidFill>
                  <a:latin typeface="Arial "/>
                </a:rPr>
                <a:t>  </a:t>
              </a:r>
            </a:p>
            <a:p>
              <a:r>
                <a:rPr lang="ca-ES" sz="2000" b="1" dirty="0" smtClean="0">
                  <a:solidFill>
                    <a:schemeClr val="bg1"/>
                  </a:solidFill>
                  <a:latin typeface="Arial "/>
                </a:rPr>
                <a:t>1.337 </a:t>
              </a:r>
              <a:r>
                <a:rPr lang="ca-ES" sz="2000" b="1" i="1" dirty="0" err="1" smtClean="0">
                  <a:solidFill>
                    <a:schemeClr val="bg1"/>
                  </a:solidFill>
                  <a:latin typeface="Arial "/>
                </a:rPr>
                <a:t>outgoing</a:t>
              </a:r>
              <a:endParaRPr lang="ca-ES" sz="2000" b="1" i="1" dirty="0" smtClean="0">
                <a:solidFill>
                  <a:schemeClr val="bg1"/>
                </a:solidFill>
                <a:latin typeface="Arial "/>
              </a:endParaRPr>
            </a:p>
          </p:txBody>
        </p:sp>
      </p:grpSp>
      <p:sp>
        <p:nvSpPr>
          <p:cNvPr id="6" name="Rectangle de cantonada única rodona 5"/>
          <p:cNvSpPr/>
          <p:nvPr/>
        </p:nvSpPr>
        <p:spPr>
          <a:xfrm flipV="1">
            <a:off x="0" y="-5"/>
            <a:ext cx="5436096" cy="620713"/>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1 Título"/>
          <p:cNvSpPr>
            <a:spLocks noGrp="1"/>
          </p:cNvSpPr>
          <p:nvPr>
            <p:ph type="title"/>
          </p:nvPr>
        </p:nvSpPr>
        <p:spPr>
          <a:xfrm>
            <a:off x="559648" y="10083"/>
            <a:ext cx="5020464" cy="682613"/>
          </a:xfrm>
        </p:spPr>
        <p:txBody>
          <a:bodyPr/>
          <a:lstStyle/>
          <a:p>
            <a:pPr algn="l"/>
            <a:r>
              <a:rPr lang="ca-ES" sz="3300" b="1" dirty="0" smtClean="0">
                <a:solidFill>
                  <a:schemeClr val="tx1">
                    <a:lumMod val="65000"/>
                    <a:lumOff val="35000"/>
                  </a:schemeClr>
                </a:solidFill>
                <a:latin typeface="Arial "/>
              </a:rPr>
              <a:t>Mobilitat internacional</a:t>
            </a:r>
            <a:endParaRPr lang="ca-ES" sz="3300" b="1" dirty="0">
              <a:solidFill>
                <a:schemeClr val="tx1">
                  <a:lumMod val="65000"/>
                  <a:lumOff val="35000"/>
                </a:schemeClr>
              </a:solidFill>
              <a:latin typeface="Arial "/>
            </a:endParaRPr>
          </a:p>
        </p:txBody>
      </p:sp>
      <p:grpSp>
        <p:nvGrpSpPr>
          <p:cNvPr id="5" name="4 Grupo"/>
          <p:cNvGrpSpPr/>
          <p:nvPr/>
        </p:nvGrpSpPr>
        <p:grpSpPr>
          <a:xfrm>
            <a:off x="4076327" y="3861047"/>
            <a:ext cx="4723185" cy="2134521"/>
            <a:chOff x="4076327" y="3861047"/>
            <a:chExt cx="4723185" cy="2134521"/>
          </a:xfrm>
        </p:grpSpPr>
        <p:sp>
          <p:nvSpPr>
            <p:cNvPr id="11" name="Rectangle de cantonada única rodona 9"/>
            <p:cNvSpPr/>
            <p:nvPr/>
          </p:nvSpPr>
          <p:spPr>
            <a:xfrm flipV="1">
              <a:off x="4076327" y="3861047"/>
              <a:ext cx="4723185" cy="2134521"/>
            </a:xfrm>
            <a:prstGeom prst="round1Rect">
              <a:avLst>
                <a:gd name="adj" fmla="val 0"/>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QuadreDeText 3"/>
            <p:cNvSpPr txBox="1"/>
            <p:nvPr/>
          </p:nvSpPr>
          <p:spPr>
            <a:xfrm>
              <a:off x="4206957" y="4043774"/>
              <a:ext cx="4430390" cy="1897955"/>
            </a:xfrm>
            <a:prstGeom prst="rect">
              <a:avLst/>
            </a:prstGeom>
            <a:noFill/>
            <a:effectLst/>
          </p:spPr>
          <p:txBody>
            <a:bodyPr wrap="square" rtlCol="0">
              <a:spAutoFit/>
            </a:bodyPr>
            <a:lstStyle/>
            <a:p>
              <a:pPr>
                <a:lnSpc>
                  <a:spcPts val="4000"/>
                </a:lnSpc>
              </a:pPr>
              <a:r>
                <a:rPr lang="ca-ES" sz="4000" dirty="0" smtClean="0">
                  <a:solidFill>
                    <a:schemeClr val="bg1"/>
                  </a:solidFill>
                  <a:latin typeface="Arial "/>
                </a:rPr>
                <a:t>1.541 </a:t>
              </a:r>
            </a:p>
            <a:p>
              <a:r>
                <a:rPr lang="ca-ES" sz="2000" b="1" dirty="0">
                  <a:solidFill>
                    <a:schemeClr val="bg1"/>
                  </a:solidFill>
                  <a:latin typeface="Arial "/>
                </a:rPr>
                <a:t>a</a:t>
              </a:r>
              <a:r>
                <a:rPr lang="ca-ES" sz="2000" b="1" dirty="0" smtClean="0">
                  <a:solidFill>
                    <a:schemeClr val="bg1"/>
                  </a:solidFill>
                  <a:latin typeface="Arial "/>
                </a:rPr>
                <a:t>cords d’intercanvi amb</a:t>
              </a:r>
            </a:p>
            <a:p>
              <a:r>
                <a:rPr lang="ca-ES" sz="4000" dirty="0" smtClean="0">
                  <a:solidFill>
                    <a:schemeClr val="bg1"/>
                  </a:solidFill>
                  <a:latin typeface="Arial "/>
                </a:rPr>
                <a:t>708</a:t>
              </a:r>
              <a:r>
                <a:rPr lang="ca-ES" sz="4400" dirty="0" smtClean="0">
                  <a:solidFill>
                    <a:schemeClr val="bg1"/>
                  </a:solidFill>
                  <a:latin typeface="Arial "/>
                </a:rPr>
                <a:t> </a:t>
              </a:r>
            </a:p>
            <a:p>
              <a:r>
                <a:rPr lang="ca-ES" sz="2000" b="1" dirty="0" smtClean="0">
                  <a:solidFill>
                    <a:schemeClr val="bg1"/>
                  </a:solidFill>
                  <a:latin typeface="Arial "/>
                </a:rPr>
                <a:t>institucions d’educació superior</a:t>
              </a:r>
              <a:endParaRPr lang="ca-ES" sz="2200" dirty="0">
                <a:solidFill>
                  <a:schemeClr val="bg1"/>
                </a:solidFill>
                <a:latin typeface="Arial "/>
              </a:endParaRPr>
            </a:p>
          </p:txBody>
        </p:sp>
      </p:grpSp>
    </p:spTree>
    <p:extLst>
      <p:ext uri="{BB962C8B-B14F-4D97-AF65-F5344CB8AC3E}">
        <p14:creationId xmlns:p14="http://schemas.microsoft.com/office/powerpoint/2010/main" val="168400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SC\SCI\SCI-Oficina Disseny-Identitat\Materials_estand_promoció\IMG_9840.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1"/>
          <a:stretch/>
        </p:blipFill>
        <p:spPr bwMode="auto">
          <a:xfrm>
            <a:off x="0" y="1"/>
            <a:ext cx="9148414" cy="62406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de cantonada única rodona 6"/>
          <p:cNvSpPr/>
          <p:nvPr/>
        </p:nvSpPr>
        <p:spPr>
          <a:xfrm flipV="1">
            <a:off x="0" y="-2"/>
            <a:ext cx="5724128" cy="620713"/>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1 Título"/>
          <p:cNvSpPr txBox="1">
            <a:spLocks/>
          </p:cNvSpPr>
          <p:nvPr/>
        </p:nvSpPr>
        <p:spPr>
          <a:xfrm>
            <a:off x="560618" y="-8105"/>
            <a:ext cx="5091502" cy="11334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tx1">
                    <a:lumMod val="75000"/>
                    <a:lumOff val="25000"/>
                  </a:schemeClr>
                </a:solidFill>
                <a:latin typeface="Arial "/>
              </a:rPr>
              <a:t>Pràctiques en empreses</a:t>
            </a:r>
            <a:endParaRPr lang="ca-ES" sz="3300" b="1" dirty="0">
              <a:solidFill>
                <a:schemeClr val="tx1">
                  <a:lumMod val="75000"/>
                  <a:lumOff val="25000"/>
                </a:schemeClr>
              </a:solidFill>
              <a:latin typeface="Arial "/>
            </a:endParaRPr>
          </a:p>
        </p:txBody>
      </p:sp>
      <p:grpSp>
        <p:nvGrpSpPr>
          <p:cNvPr id="2" name="1 Grupo"/>
          <p:cNvGrpSpPr/>
          <p:nvPr/>
        </p:nvGrpSpPr>
        <p:grpSpPr>
          <a:xfrm>
            <a:off x="668938" y="4275887"/>
            <a:ext cx="2109058" cy="1688045"/>
            <a:chOff x="662743" y="1721375"/>
            <a:chExt cx="2109058" cy="1688045"/>
          </a:xfrm>
        </p:grpSpPr>
        <p:sp>
          <p:nvSpPr>
            <p:cNvPr id="12" name="Rectangle de cantonada única rodona 9"/>
            <p:cNvSpPr/>
            <p:nvPr/>
          </p:nvSpPr>
          <p:spPr>
            <a:xfrm flipV="1">
              <a:off x="662743" y="1721375"/>
              <a:ext cx="2109058" cy="1688045"/>
            </a:xfrm>
            <a:prstGeom prst="round1Rect">
              <a:avLst>
                <a:gd name="adj" fmla="val 0"/>
              </a:avLst>
            </a:prstGeom>
            <a:solidFill>
              <a:schemeClr val="accent3">
                <a:lumMod val="7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QuadreDeText 4"/>
            <p:cNvSpPr txBox="1"/>
            <p:nvPr/>
          </p:nvSpPr>
          <p:spPr>
            <a:xfrm>
              <a:off x="787481" y="1721377"/>
              <a:ext cx="1984320" cy="1669688"/>
            </a:xfrm>
            <a:prstGeom prst="rect">
              <a:avLst/>
            </a:prstGeom>
            <a:noFill/>
          </p:spPr>
          <p:txBody>
            <a:bodyPr wrap="square" rtlCol="0">
              <a:spAutoFit/>
            </a:bodyPr>
            <a:lstStyle/>
            <a:p>
              <a:r>
                <a:rPr lang="ca-ES" sz="4000" dirty="0" smtClean="0">
                  <a:solidFill>
                    <a:schemeClr val="bg1"/>
                  </a:solidFill>
                  <a:latin typeface="Arial "/>
                </a:rPr>
                <a:t>4.586 </a:t>
              </a:r>
            </a:p>
            <a:p>
              <a:pPr>
                <a:lnSpc>
                  <a:spcPts val="2500"/>
                </a:lnSpc>
              </a:pPr>
              <a:r>
                <a:rPr lang="ca-ES" sz="2000" b="1" dirty="0" smtClean="0">
                  <a:solidFill>
                    <a:schemeClr val="bg1"/>
                  </a:solidFill>
                  <a:latin typeface="Arial "/>
                </a:rPr>
                <a:t>estudiants </a:t>
              </a:r>
            </a:p>
            <a:p>
              <a:pPr>
                <a:lnSpc>
                  <a:spcPts val="2500"/>
                </a:lnSpc>
              </a:pPr>
              <a:r>
                <a:rPr lang="ca-ES" sz="2000" b="1" dirty="0" smtClean="0">
                  <a:solidFill>
                    <a:schemeClr val="bg1"/>
                  </a:solidFill>
                  <a:latin typeface="Arial "/>
                </a:rPr>
                <a:t>en pràctiques </a:t>
              </a:r>
            </a:p>
            <a:p>
              <a:pPr>
                <a:lnSpc>
                  <a:spcPts val="2500"/>
                </a:lnSpc>
              </a:pPr>
              <a:r>
                <a:rPr lang="ca-ES" sz="2000" b="1" dirty="0" smtClean="0">
                  <a:solidFill>
                    <a:schemeClr val="bg1"/>
                  </a:solidFill>
                  <a:latin typeface="Arial "/>
                </a:rPr>
                <a:t>en empreses</a:t>
              </a:r>
            </a:p>
          </p:txBody>
        </p:sp>
      </p:grpSp>
      <p:grpSp>
        <p:nvGrpSpPr>
          <p:cNvPr id="3" name="2 Grupo"/>
          <p:cNvGrpSpPr/>
          <p:nvPr/>
        </p:nvGrpSpPr>
        <p:grpSpPr>
          <a:xfrm>
            <a:off x="5841368" y="4261234"/>
            <a:ext cx="2880321" cy="1745898"/>
            <a:chOff x="2863264" y="4261234"/>
            <a:chExt cx="2880321" cy="1745898"/>
          </a:xfrm>
        </p:grpSpPr>
        <p:sp>
          <p:nvSpPr>
            <p:cNvPr id="11" name="Rectangle de cantonada única rodona 9"/>
            <p:cNvSpPr/>
            <p:nvPr/>
          </p:nvSpPr>
          <p:spPr>
            <a:xfrm flipV="1">
              <a:off x="2863264" y="4261234"/>
              <a:ext cx="2880321" cy="1688045"/>
            </a:xfrm>
            <a:prstGeom prst="round1Rect">
              <a:avLst>
                <a:gd name="adj" fmla="val 0"/>
              </a:avLst>
            </a:prstGeom>
            <a:solidFill>
              <a:srgbClr val="FFC00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QuadreDeText 8"/>
            <p:cNvSpPr txBox="1"/>
            <p:nvPr/>
          </p:nvSpPr>
          <p:spPr>
            <a:xfrm>
              <a:off x="2948912" y="4275889"/>
              <a:ext cx="2677432" cy="1731243"/>
            </a:xfrm>
            <a:prstGeom prst="rect">
              <a:avLst/>
            </a:prstGeom>
            <a:noFill/>
          </p:spPr>
          <p:txBody>
            <a:bodyPr wrap="square" rtlCol="0">
              <a:spAutoFit/>
            </a:bodyPr>
            <a:lstStyle/>
            <a:p>
              <a:r>
                <a:rPr lang="ca-ES" sz="4000" dirty="0" smtClean="0">
                  <a:solidFill>
                    <a:schemeClr val="tx2"/>
                  </a:solidFill>
                  <a:latin typeface="Arial "/>
                </a:rPr>
                <a:t>96 %</a:t>
              </a:r>
            </a:p>
            <a:p>
              <a:pPr>
                <a:lnSpc>
                  <a:spcPts val="2500"/>
                </a:lnSpc>
              </a:pPr>
              <a:r>
                <a:rPr lang="ca-ES" sz="2000" b="1" dirty="0">
                  <a:solidFill>
                    <a:schemeClr val="tx2"/>
                  </a:solidFill>
                  <a:latin typeface="Arial "/>
                </a:rPr>
                <a:t>d</a:t>
              </a:r>
              <a:r>
                <a:rPr lang="ca-ES" sz="2000" b="1" dirty="0" smtClean="0">
                  <a:solidFill>
                    <a:schemeClr val="tx2"/>
                  </a:solidFill>
                  <a:latin typeface="Arial "/>
                </a:rPr>
                <a:t>els estudiants </a:t>
              </a:r>
              <a:br>
                <a:rPr lang="ca-ES" sz="2000" b="1" dirty="0" smtClean="0">
                  <a:solidFill>
                    <a:schemeClr val="tx2"/>
                  </a:solidFill>
                  <a:latin typeface="Arial "/>
                </a:rPr>
              </a:br>
              <a:r>
                <a:rPr lang="ca-ES" sz="2000" b="1" dirty="0" smtClean="0">
                  <a:solidFill>
                    <a:schemeClr val="tx2"/>
                  </a:solidFill>
                  <a:latin typeface="Arial "/>
                </a:rPr>
                <a:t>fan pràctiques remunerades</a:t>
              </a:r>
            </a:p>
          </p:txBody>
        </p:sp>
      </p:grpSp>
      <p:grpSp>
        <p:nvGrpSpPr>
          <p:cNvPr id="4" name="3 Grupo"/>
          <p:cNvGrpSpPr/>
          <p:nvPr/>
        </p:nvGrpSpPr>
        <p:grpSpPr>
          <a:xfrm>
            <a:off x="2891248" y="4257531"/>
            <a:ext cx="2808469" cy="1688045"/>
            <a:chOff x="5838960" y="4257531"/>
            <a:chExt cx="2808469" cy="1688045"/>
          </a:xfrm>
        </p:grpSpPr>
        <p:sp>
          <p:nvSpPr>
            <p:cNvPr id="13" name="Rectangle de cantonada única rodona 9"/>
            <p:cNvSpPr/>
            <p:nvPr/>
          </p:nvSpPr>
          <p:spPr>
            <a:xfrm flipV="1">
              <a:off x="5838960" y="4257531"/>
              <a:ext cx="2808469" cy="1688045"/>
            </a:xfrm>
            <a:prstGeom prst="round1Rect">
              <a:avLst>
                <a:gd name="adj" fmla="val 0"/>
              </a:avLst>
            </a:prstGeom>
            <a:solidFill>
              <a:srgbClr val="92D05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QuadreDeText 9"/>
            <p:cNvSpPr txBox="1"/>
            <p:nvPr/>
          </p:nvSpPr>
          <p:spPr>
            <a:xfrm>
              <a:off x="5922704" y="4275889"/>
              <a:ext cx="2537728" cy="1631216"/>
            </a:xfrm>
            <a:prstGeom prst="rect">
              <a:avLst/>
            </a:prstGeom>
            <a:noFill/>
          </p:spPr>
          <p:txBody>
            <a:bodyPr wrap="square" rtlCol="0">
              <a:spAutoFit/>
            </a:bodyPr>
            <a:lstStyle/>
            <a:p>
              <a:r>
                <a:rPr lang="ca-ES" sz="4000" dirty="0" smtClean="0">
                  <a:solidFill>
                    <a:schemeClr val="bg1"/>
                  </a:solidFill>
                  <a:latin typeface="Arial "/>
                </a:rPr>
                <a:t>2.605 </a:t>
              </a:r>
            </a:p>
            <a:p>
              <a:r>
                <a:rPr lang="ca-ES" sz="2000" b="1" dirty="0" smtClean="0">
                  <a:solidFill>
                    <a:schemeClr val="bg1"/>
                  </a:solidFill>
                  <a:latin typeface="Arial "/>
                </a:rPr>
                <a:t>empreses i entitats </a:t>
              </a:r>
            </a:p>
            <a:p>
              <a:r>
                <a:rPr lang="ca-ES" sz="2000" b="1" dirty="0" smtClean="0">
                  <a:solidFill>
                    <a:schemeClr val="bg1"/>
                  </a:solidFill>
                  <a:latin typeface="Arial "/>
                </a:rPr>
                <a:t>amb conveni de </a:t>
              </a:r>
            </a:p>
            <a:p>
              <a:r>
                <a:rPr lang="ca-ES" sz="2000" b="1" dirty="0" smtClean="0">
                  <a:solidFill>
                    <a:schemeClr val="bg1"/>
                  </a:solidFill>
                  <a:latin typeface="Arial "/>
                </a:rPr>
                <a:t>col·laboració </a:t>
              </a:r>
              <a:endParaRPr lang="ca-ES" sz="2000" b="1" dirty="0">
                <a:solidFill>
                  <a:schemeClr val="bg1"/>
                </a:solidFill>
                <a:latin typeface="Arial "/>
              </a:endParaRPr>
            </a:p>
          </p:txBody>
        </p:sp>
      </p:grpSp>
    </p:spTree>
    <p:extLst>
      <p:ext uri="{BB962C8B-B14F-4D97-AF65-F5344CB8AC3E}">
        <p14:creationId xmlns:p14="http://schemas.microsoft.com/office/powerpoint/2010/main" val="213517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250"/>
                                        <p:tgtEl>
                                          <p:spTgt spid="4"/>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ELEMANN\Grups\SC\SCI\SCP-Projectes\5_Inici_de_curs_2019-2020\Prestigi\Fotos\ESEIAAT_espai_empre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78"/>
          <a:stretch/>
        </p:blipFill>
        <p:spPr bwMode="auto">
          <a:xfrm>
            <a:off x="-36512" y="0"/>
            <a:ext cx="9179803" cy="62882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de cantonada única rodona 8"/>
          <p:cNvSpPr/>
          <p:nvPr/>
        </p:nvSpPr>
        <p:spPr>
          <a:xfrm flipV="1">
            <a:off x="-36512" y="-1"/>
            <a:ext cx="4932039" cy="620714"/>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Rectangle 2"/>
          <p:cNvSpPr/>
          <p:nvPr/>
        </p:nvSpPr>
        <p:spPr>
          <a:xfrm>
            <a:off x="571051" y="10654"/>
            <a:ext cx="4227439" cy="600164"/>
          </a:xfrm>
          <a:prstGeom prst="rect">
            <a:avLst/>
          </a:prstGeom>
        </p:spPr>
        <p:txBody>
          <a:bodyPr wrap="none">
            <a:spAutoFit/>
          </a:bodyPr>
          <a:lstStyle/>
          <a:p>
            <a:r>
              <a:rPr lang="ca-ES" sz="3300" b="1" dirty="0">
                <a:solidFill>
                  <a:schemeClr val="tx1">
                    <a:lumMod val="75000"/>
                    <a:lumOff val="25000"/>
                  </a:schemeClr>
                </a:solidFill>
                <a:latin typeface="Arial "/>
                <a:ea typeface="+mj-ea"/>
                <a:cs typeface="+mj-cs"/>
              </a:rPr>
              <a:t>Alta inserció laboral</a:t>
            </a:r>
          </a:p>
        </p:txBody>
      </p:sp>
      <p:grpSp>
        <p:nvGrpSpPr>
          <p:cNvPr id="2" name="1 Grupo"/>
          <p:cNvGrpSpPr/>
          <p:nvPr/>
        </p:nvGrpSpPr>
        <p:grpSpPr>
          <a:xfrm>
            <a:off x="441417" y="4221087"/>
            <a:ext cx="2416254" cy="1728860"/>
            <a:chOff x="441417" y="4221087"/>
            <a:chExt cx="2416254" cy="1728860"/>
          </a:xfrm>
        </p:grpSpPr>
        <p:sp>
          <p:nvSpPr>
            <p:cNvPr id="12" name="Rectangle de cantonada única rodona 9"/>
            <p:cNvSpPr/>
            <p:nvPr/>
          </p:nvSpPr>
          <p:spPr>
            <a:xfrm flipV="1">
              <a:off x="441417" y="4221087"/>
              <a:ext cx="2416254" cy="1728860"/>
            </a:xfrm>
            <a:prstGeom prst="round1Rect">
              <a:avLst>
                <a:gd name="adj" fmla="val 0"/>
              </a:avLst>
            </a:prstGeom>
            <a:solidFill>
              <a:schemeClr val="accent5">
                <a:lumMod val="20000"/>
                <a:lumOff val="8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QuadreDeText 4"/>
            <p:cNvSpPr txBox="1"/>
            <p:nvPr/>
          </p:nvSpPr>
          <p:spPr>
            <a:xfrm>
              <a:off x="573114" y="4246056"/>
              <a:ext cx="2284557" cy="1631216"/>
            </a:xfrm>
            <a:prstGeom prst="rect">
              <a:avLst/>
            </a:prstGeom>
            <a:noFill/>
          </p:spPr>
          <p:txBody>
            <a:bodyPr wrap="square" rtlCol="0">
              <a:spAutoFit/>
            </a:bodyPr>
            <a:lstStyle/>
            <a:p>
              <a:r>
                <a:rPr lang="ca-ES" sz="4000" dirty="0">
                  <a:solidFill>
                    <a:schemeClr val="tx2"/>
                  </a:solidFill>
                  <a:latin typeface="Arial" panose="020B0604020202020204" pitchFamily="34" charset="0"/>
                  <a:cs typeface="Arial" panose="020B0604020202020204" pitchFamily="34" charset="0"/>
                </a:rPr>
                <a:t>93 %</a:t>
              </a:r>
              <a:r>
                <a:rPr lang="fr-FR" sz="4000" b="1" dirty="0" smtClean="0">
                  <a:solidFill>
                    <a:schemeClr val="tx2"/>
                  </a:solidFill>
                </a:rPr>
                <a:t> </a:t>
              </a:r>
            </a:p>
            <a:p>
              <a:r>
                <a:rPr lang="ca-ES" sz="2000" b="1" dirty="0">
                  <a:solidFill>
                    <a:schemeClr val="tx2"/>
                  </a:solidFill>
                  <a:latin typeface="Arial" panose="020B0604020202020204" pitchFamily="34" charset="0"/>
                  <a:cs typeface="Arial" panose="020B0604020202020204" pitchFamily="34" charset="0"/>
                </a:rPr>
                <a:t>dels titulats </a:t>
              </a:r>
              <a:endParaRPr lang="ca-ES" sz="2000" b="1" dirty="0" smtClean="0">
                <a:solidFill>
                  <a:schemeClr val="tx2"/>
                </a:solidFill>
                <a:latin typeface="Arial" panose="020B0604020202020204" pitchFamily="34" charset="0"/>
                <a:cs typeface="Arial" panose="020B0604020202020204" pitchFamily="34" charset="0"/>
              </a:endParaRPr>
            </a:p>
            <a:p>
              <a:r>
                <a:rPr lang="ca-ES" sz="2000" b="1" dirty="0" smtClean="0">
                  <a:solidFill>
                    <a:schemeClr val="tx2"/>
                  </a:solidFill>
                  <a:latin typeface="Arial" panose="020B0604020202020204" pitchFamily="34" charset="0"/>
                  <a:cs typeface="Arial" panose="020B0604020202020204" pitchFamily="34" charset="0"/>
                </a:rPr>
                <a:t>i </a:t>
              </a:r>
              <a:r>
                <a:rPr lang="ca-ES" sz="2000" b="1" dirty="0">
                  <a:solidFill>
                    <a:schemeClr val="tx2"/>
                  </a:solidFill>
                  <a:latin typeface="Arial" panose="020B0604020202020204" pitchFamily="34" charset="0"/>
                  <a:cs typeface="Arial" panose="020B0604020202020204" pitchFamily="34" charset="0"/>
                </a:rPr>
                <a:t>titulades 	</a:t>
              </a:r>
            </a:p>
            <a:p>
              <a:r>
                <a:rPr lang="ca-ES" sz="2000" b="1" dirty="0">
                  <a:solidFill>
                    <a:schemeClr val="tx2"/>
                  </a:solidFill>
                  <a:latin typeface="Arial" panose="020B0604020202020204" pitchFamily="34" charset="0"/>
                  <a:cs typeface="Arial" panose="020B0604020202020204" pitchFamily="34" charset="0"/>
                </a:rPr>
                <a:t>estan treballant</a:t>
              </a:r>
            </a:p>
          </p:txBody>
        </p:sp>
      </p:grpSp>
      <p:grpSp>
        <p:nvGrpSpPr>
          <p:cNvPr id="4" name="3 Grupo"/>
          <p:cNvGrpSpPr/>
          <p:nvPr/>
        </p:nvGrpSpPr>
        <p:grpSpPr>
          <a:xfrm>
            <a:off x="2987824" y="4221087"/>
            <a:ext cx="1907703" cy="1718407"/>
            <a:chOff x="2987824" y="4221087"/>
            <a:chExt cx="1907703" cy="1718407"/>
          </a:xfrm>
        </p:grpSpPr>
        <p:sp>
          <p:nvSpPr>
            <p:cNvPr id="17" name="Rectangle de cantonada única rodona 9"/>
            <p:cNvSpPr/>
            <p:nvPr/>
          </p:nvSpPr>
          <p:spPr>
            <a:xfrm flipV="1">
              <a:off x="2987824" y="4221087"/>
              <a:ext cx="1907703" cy="1718407"/>
            </a:xfrm>
            <a:prstGeom prst="round1Rect">
              <a:avLst>
                <a:gd name="adj" fmla="val 0"/>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Rectangle 8"/>
            <p:cNvSpPr/>
            <p:nvPr/>
          </p:nvSpPr>
          <p:spPr>
            <a:xfrm>
              <a:off x="3035389" y="4246056"/>
              <a:ext cx="1763101" cy="1631216"/>
            </a:xfrm>
            <a:prstGeom prst="rect">
              <a:avLst/>
            </a:prstGeom>
          </p:spPr>
          <p:txBody>
            <a:bodyPr wrap="square">
              <a:spAutoFit/>
            </a:bodyPr>
            <a:lstStyle/>
            <a:p>
              <a:r>
                <a:rPr lang="ca-ES" sz="4000" dirty="0">
                  <a:solidFill>
                    <a:schemeClr val="bg1"/>
                  </a:solidFill>
                  <a:latin typeface="Arial" panose="020B0604020202020204" pitchFamily="34" charset="0"/>
                  <a:cs typeface="Arial" panose="020B0604020202020204" pitchFamily="34" charset="0"/>
                </a:rPr>
                <a:t>86 % </a:t>
              </a:r>
            </a:p>
            <a:p>
              <a:r>
                <a:rPr lang="ca-ES" sz="2000" b="1" dirty="0">
                  <a:solidFill>
                    <a:schemeClr val="bg1"/>
                  </a:solidFill>
                  <a:latin typeface="Arial" panose="020B0604020202020204" pitchFamily="34" charset="0"/>
                  <a:cs typeface="Arial" panose="020B0604020202020204" pitchFamily="34" charset="0"/>
                </a:rPr>
                <a:t>troben feina </a:t>
              </a:r>
              <a:br>
                <a:rPr lang="ca-ES" sz="2000" b="1" dirty="0">
                  <a:solidFill>
                    <a:schemeClr val="bg1"/>
                  </a:solidFill>
                  <a:latin typeface="Arial" panose="020B0604020202020204" pitchFamily="34" charset="0"/>
                  <a:cs typeface="Arial" panose="020B0604020202020204" pitchFamily="34" charset="0"/>
                </a:rPr>
              </a:br>
              <a:r>
                <a:rPr lang="ca-ES" sz="2000" b="1" dirty="0">
                  <a:solidFill>
                    <a:schemeClr val="bg1"/>
                  </a:solidFill>
                  <a:latin typeface="Arial" panose="020B0604020202020204" pitchFamily="34" charset="0"/>
                  <a:cs typeface="Arial" panose="020B0604020202020204" pitchFamily="34" charset="0"/>
                </a:rPr>
                <a:t>en menys </a:t>
              </a:r>
              <a:r>
                <a:rPr lang="ca-ES" sz="2000" b="1" dirty="0" smtClean="0">
                  <a:solidFill>
                    <a:schemeClr val="bg1"/>
                  </a:solidFill>
                  <a:latin typeface="Arial" panose="020B0604020202020204" pitchFamily="34" charset="0"/>
                  <a:cs typeface="Arial" panose="020B0604020202020204" pitchFamily="34" charset="0"/>
                </a:rPr>
                <a:t/>
              </a:r>
              <a:br>
                <a:rPr lang="ca-ES" sz="2000" b="1" dirty="0" smtClean="0">
                  <a:solidFill>
                    <a:schemeClr val="bg1"/>
                  </a:solidFill>
                  <a:latin typeface="Arial" panose="020B0604020202020204" pitchFamily="34" charset="0"/>
                  <a:cs typeface="Arial" panose="020B0604020202020204" pitchFamily="34" charset="0"/>
                </a:rPr>
              </a:br>
              <a:r>
                <a:rPr lang="ca-ES" sz="2000" b="1" dirty="0" smtClean="0">
                  <a:solidFill>
                    <a:schemeClr val="bg1"/>
                  </a:solidFill>
                  <a:latin typeface="Arial" panose="020B0604020202020204" pitchFamily="34" charset="0"/>
                  <a:cs typeface="Arial" panose="020B0604020202020204" pitchFamily="34" charset="0"/>
                </a:rPr>
                <a:t>de </a:t>
              </a:r>
              <a:r>
                <a:rPr lang="ca-ES" sz="2000" b="1" dirty="0">
                  <a:solidFill>
                    <a:schemeClr val="bg1"/>
                  </a:solidFill>
                  <a:latin typeface="Arial" panose="020B0604020202020204" pitchFamily="34" charset="0"/>
                  <a:cs typeface="Arial" panose="020B0604020202020204" pitchFamily="34" charset="0"/>
                </a:rPr>
                <a:t>6 mesos</a:t>
              </a:r>
            </a:p>
          </p:txBody>
        </p:sp>
      </p:grpSp>
      <p:grpSp>
        <p:nvGrpSpPr>
          <p:cNvPr id="5" name="4 Grupo"/>
          <p:cNvGrpSpPr/>
          <p:nvPr/>
        </p:nvGrpSpPr>
        <p:grpSpPr>
          <a:xfrm>
            <a:off x="5013433" y="4221087"/>
            <a:ext cx="3374991" cy="1728862"/>
            <a:chOff x="5013433" y="4221087"/>
            <a:chExt cx="3374991" cy="1728862"/>
          </a:xfrm>
        </p:grpSpPr>
        <p:sp>
          <p:nvSpPr>
            <p:cNvPr id="20" name="Rectangle de cantonada única rodona 9"/>
            <p:cNvSpPr/>
            <p:nvPr/>
          </p:nvSpPr>
          <p:spPr>
            <a:xfrm flipV="1">
              <a:off x="5013433" y="4221087"/>
              <a:ext cx="3374991" cy="1728862"/>
            </a:xfrm>
            <a:prstGeom prst="round1Rect">
              <a:avLst>
                <a:gd name="adj" fmla="val 0"/>
              </a:avLst>
            </a:prstGeom>
            <a:solidFill>
              <a:srgbClr val="0070C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1" name="20 Rectángulo"/>
            <p:cNvSpPr/>
            <p:nvPr/>
          </p:nvSpPr>
          <p:spPr>
            <a:xfrm>
              <a:off x="5171289" y="4246056"/>
              <a:ext cx="3145127" cy="1631216"/>
            </a:xfrm>
            <a:prstGeom prst="rect">
              <a:avLst/>
            </a:prstGeom>
          </p:spPr>
          <p:txBody>
            <a:bodyPr wrap="square">
              <a:spAutoFit/>
            </a:bodyPr>
            <a:lstStyle/>
            <a:p>
              <a:r>
                <a:rPr lang="ca-ES" sz="4000" dirty="0">
                  <a:solidFill>
                    <a:schemeClr val="bg1"/>
                  </a:solidFill>
                  <a:latin typeface="Arial" panose="020B0604020202020204" pitchFamily="34" charset="0"/>
                  <a:cs typeface="Arial" panose="020B0604020202020204" pitchFamily="34" charset="0"/>
                </a:rPr>
                <a:t>61 % </a:t>
              </a:r>
            </a:p>
            <a:p>
              <a:r>
                <a:rPr lang="ca-ES" sz="2000" b="1" dirty="0">
                  <a:solidFill>
                    <a:schemeClr val="bg1"/>
                  </a:solidFill>
                  <a:latin typeface="Arial" panose="020B0604020202020204" pitchFamily="34" charset="0"/>
                  <a:cs typeface="Arial" panose="020B0604020202020204" pitchFamily="34" charset="0"/>
                </a:rPr>
                <a:t>amb contracte indefinit </a:t>
              </a:r>
              <a:br>
                <a:rPr lang="ca-ES" sz="2000" b="1" dirty="0">
                  <a:solidFill>
                    <a:schemeClr val="bg1"/>
                  </a:solidFill>
                  <a:latin typeface="Arial" panose="020B0604020202020204" pitchFamily="34" charset="0"/>
                  <a:cs typeface="Arial" panose="020B0604020202020204" pitchFamily="34" charset="0"/>
                </a:rPr>
              </a:br>
              <a:r>
                <a:rPr lang="ca-ES" sz="2000" b="1" dirty="0" smtClean="0">
                  <a:solidFill>
                    <a:schemeClr val="bg1"/>
                  </a:solidFill>
                  <a:latin typeface="Arial" panose="020B0604020202020204" pitchFamily="34" charset="0"/>
                  <a:cs typeface="Arial" panose="020B0604020202020204" pitchFamily="34" charset="0"/>
                </a:rPr>
                <a:t>3 </a:t>
              </a:r>
              <a:r>
                <a:rPr lang="ca-ES" sz="2000" b="1" dirty="0">
                  <a:solidFill>
                    <a:schemeClr val="bg1"/>
                  </a:solidFill>
                  <a:latin typeface="Arial" panose="020B0604020202020204" pitchFamily="34" charset="0"/>
                  <a:cs typeface="Arial" panose="020B0604020202020204" pitchFamily="34" charset="0"/>
                </a:rPr>
                <a:t>anys </a:t>
              </a:r>
              <a:r>
                <a:rPr lang="ca-ES" sz="2000" b="1" dirty="0" smtClean="0">
                  <a:solidFill>
                    <a:schemeClr val="bg1"/>
                  </a:solidFill>
                  <a:latin typeface="Arial" panose="020B0604020202020204" pitchFamily="34" charset="0"/>
                  <a:cs typeface="Arial" panose="020B0604020202020204" pitchFamily="34" charset="0"/>
                </a:rPr>
                <a:t>després d’acabar els </a:t>
              </a:r>
              <a:r>
                <a:rPr lang="ca-ES" sz="2000" b="1" dirty="0">
                  <a:solidFill>
                    <a:schemeClr val="bg1"/>
                  </a:solidFill>
                  <a:latin typeface="Arial" panose="020B0604020202020204" pitchFamily="34" charset="0"/>
                  <a:cs typeface="Arial" panose="020B0604020202020204" pitchFamily="34" charset="0"/>
                </a:rPr>
                <a:t>estudis</a:t>
              </a:r>
            </a:p>
          </p:txBody>
        </p:sp>
      </p:grpSp>
    </p:spTree>
    <p:extLst>
      <p:ext uri="{BB962C8B-B14F-4D97-AF65-F5344CB8AC3E}">
        <p14:creationId xmlns:p14="http://schemas.microsoft.com/office/powerpoint/2010/main" val="381767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tge 7"/>
          <p:cNvPicPr>
            <a:picLocks noChangeAspect="1"/>
          </p:cNvPicPr>
          <p:nvPr/>
        </p:nvPicPr>
        <p:blipFill rotWithShape="1">
          <a:blip r:embed="rId3" cstate="print">
            <a:extLst>
              <a:ext uri="{28A0092B-C50C-407E-A947-70E740481C1C}">
                <a14:useLocalDpi xmlns:a14="http://schemas.microsoft.com/office/drawing/2010/main" val="0"/>
              </a:ext>
            </a:extLst>
          </a:blip>
          <a:srcRect l="6205" t="4749" r="388" b="-4337"/>
          <a:stretch/>
        </p:blipFill>
        <p:spPr>
          <a:xfrm>
            <a:off x="-36512" y="0"/>
            <a:ext cx="9180512" cy="6525344"/>
          </a:xfrm>
          <a:prstGeom prst="rect">
            <a:avLst/>
          </a:prstGeom>
        </p:spPr>
      </p:pic>
      <p:sp>
        <p:nvSpPr>
          <p:cNvPr id="10" name="Rectangle de cantonada única rodona 9"/>
          <p:cNvSpPr/>
          <p:nvPr/>
        </p:nvSpPr>
        <p:spPr>
          <a:xfrm flipV="1">
            <a:off x="-36512" y="-26"/>
            <a:ext cx="5040560" cy="620714"/>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Rectangle 10"/>
          <p:cNvSpPr/>
          <p:nvPr/>
        </p:nvSpPr>
        <p:spPr>
          <a:xfrm>
            <a:off x="561323" y="20382"/>
            <a:ext cx="4227439" cy="600164"/>
          </a:xfrm>
          <a:prstGeom prst="rect">
            <a:avLst/>
          </a:prstGeom>
        </p:spPr>
        <p:txBody>
          <a:bodyPr wrap="none">
            <a:spAutoFit/>
          </a:bodyPr>
          <a:lstStyle/>
          <a:p>
            <a:r>
              <a:rPr lang="ca-ES" sz="3300" b="1" dirty="0">
                <a:solidFill>
                  <a:schemeClr val="tx1">
                    <a:lumMod val="75000"/>
                    <a:lumOff val="25000"/>
                  </a:schemeClr>
                </a:solidFill>
                <a:latin typeface="Arial "/>
                <a:ea typeface="+mj-ea"/>
                <a:cs typeface="+mj-cs"/>
              </a:rPr>
              <a:t>Alta inserció laboral</a:t>
            </a:r>
          </a:p>
        </p:txBody>
      </p:sp>
      <p:grpSp>
        <p:nvGrpSpPr>
          <p:cNvPr id="15" name="14 Grupo"/>
          <p:cNvGrpSpPr/>
          <p:nvPr/>
        </p:nvGrpSpPr>
        <p:grpSpPr>
          <a:xfrm>
            <a:off x="684213" y="1052736"/>
            <a:ext cx="2805422" cy="1512664"/>
            <a:chOff x="438552" y="4221087"/>
            <a:chExt cx="2805422" cy="1512664"/>
          </a:xfrm>
        </p:grpSpPr>
        <p:sp>
          <p:nvSpPr>
            <p:cNvPr id="16" name="Rectangle de cantonada única rodona 9"/>
            <p:cNvSpPr/>
            <p:nvPr/>
          </p:nvSpPr>
          <p:spPr>
            <a:xfrm flipV="1">
              <a:off x="438552" y="4221087"/>
              <a:ext cx="2805422" cy="1512664"/>
            </a:xfrm>
            <a:prstGeom prst="round1Rect">
              <a:avLst>
                <a:gd name="adj" fmla="val 0"/>
              </a:avLst>
            </a:prstGeom>
            <a:solidFill>
              <a:srgbClr val="92D05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7" name="QuadreDeText 4"/>
            <p:cNvSpPr txBox="1"/>
            <p:nvPr/>
          </p:nvSpPr>
          <p:spPr>
            <a:xfrm>
              <a:off x="573114" y="4246056"/>
              <a:ext cx="2601097" cy="1323439"/>
            </a:xfrm>
            <a:prstGeom prst="rect">
              <a:avLst/>
            </a:prstGeom>
            <a:noFill/>
          </p:spPr>
          <p:txBody>
            <a:bodyPr wrap="square" rtlCol="0">
              <a:spAutoFit/>
            </a:bodyPr>
            <a:lstStyle/>
            <a:p>
              <a:r>
                <a:rPr lang="ca-ES" sz="4000" dirty="0">
                  <a:solidFill>
                    <a:schemeClr val="bg1"/>
                  </a:solidFill>
                  <a:latin typeface="Arial" panose="020B0604020202020204" pitchFamily="34" charset="0"/>
                  <a:cs typeface="Arial" panose="020B0604020202020204" pitchFamily="34" charset="0"/>
                </a:rPr>
                <a:t>Fòrums </a:t>
              </a:r>
              <a:r>
                <a:rPr lang="ca-ES" sz="4000" dirty="0" smtClean="0">
                  <a:solidFill>
                    <a:schemeClr val="bg1"/>
                  </a:solidFill>
                  <a:latin typeface="Arial" panose="020B0604020202020204" pitchFamily="34" charset="0"/>
                  <a:cs typeface="Arial" panose="020B0604020202020204" pitchFamily="34" charset="0"/>
                </a:rPr>
                <a:t>d’empresa</a:t>
              </a:r>
              <a:endParaRPr lang="ca-ES" sz="4000" dirty="0">
                <a:solidFill>
                  <a:schemeClr val="bg1"/>
                </a:solidFill>
                <a:latin typeface="Arial" panose="020B0604020202020204" pitchFamily="34" charset="0"/>
                <a:cs typeface="Arial" panose="020B0604020202020204" pitchFamily="34" charset="0"/>
              </a:endParaRPr>
            </a:p>
          </p:txBody>
        </p:sp>
      </p:grpSp>
      <p:grpSp>
        <p:nvGrpSpPr>
          <p:cNvPr id="18" name="17 Grupo"/>
          <p:cNvGrpSpPr/>
          <p:nvPr/>
        </p:nvGrpSpPr>
        <p:grpSpPr>
          <a:xfrm>
            <a:off x="3624358" y="1035572"/>
            <a:ext cx="4260010" cy="2105396"/>
            <a:chOff x="441417" y="4221087"/>
            <a:chExt cx="2805422" cy="2105396"/>
          </a:xfrm>
        </p:grpSpPr>
        <p:sp>
          <p:nvSpPr>
            <p:cNvPr id="19" name="Rectangle de cantonada única rodona 9"/>
            <p:cNvSpPr/>
            <p:nvPr/>
          </p:nvSpPr>
          <p:spPr>
            <a:xfrm flipV="1">
              <a:off x="441417" y="4221087"/>
              <a:ext cx="2805422" cy="2105396"/>
            </a:xfrm>
            <a:prstGeom prst="round1Rect">
              <a:avLst>
                <a:gd name="adj" fmla="val 0"/>
              </a:avLst>
            </a:prstGeom>
            <a:solidFill>
              <a:schemeClr val="accent5">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0" name="QuadreDeText 4"/>
            <p:cNvSpPr txBox="1"/>
            <p:nvPr/>
          </p:nvSpPr>
          <p:spPr>
            <a:xfrm>
              <a:off x="543857" y="4270882"/>
              <a:ext cx="2601097" cy="1938992"/>
            </a:xfrm>
            <a:prstGeom prst="rect">
              <a:avLst/>
            </a:prstGeom>
            <a:noFill/>
          </p:spPr>
          <p:txBody>
            <a:bodyPr wrap="square" rtlCol="0">
              <a:spAutoFit/>
            </a:bodyPr>
            <a:lstStyle/>
            <a:p>
              <a:pPr lvl="0"/>
              <a:r>
                <a:rPr lang="ca-ES" sz="4000" dirty="0">
                  <a:solidFill>
                    <a:schemeClr val="bg1"/>
                  </a:solidFill>
                  <a:latin typeface="Arial" panose="020B0604020202020204" pitchFamily="34" charset="0"/>
                  <a:cs typeface="Arial" panose="020B0604020202020204" pitchFamily="34" charset="0"/>
                </a:rPr>
                <a:t>Suport a l’emprenedoria:</a:t>
              </a:r>
              <a:br>
                <a:rPr lang="ca-ES" sz="4000" dirty="0">
                  <a:solidFill>
                    <a:schemeClr val="bg1"/>
                  </a:solidFill>
                  <a:latin typeface="Arial" panose="020B0604020202020204" pitchFamily="34" charset="0"/>
                  <a:cs typeface="Arial" panose="020B0604020202020204" pitchFamily="34" charset="0"/>
                </a:rPr>
              </a:br>
              <a:r>
                <a:rPr lang="ca-ES" sz="4000" dirty="0" smtClean="0">
                  <a:solidFill>
                    <a:schemeClr val="bg1"/>
                  </a:solidFill>
                  <a:latin typeface="Arial" panose="020B0604020202020204" pitchFamily="34" charset="0"/>
                  <a:cs typeface="Arial" panose="020B0604020202020204" pitchFamily="34" charset="0"/>
                </a:rPr>
                <a:t>espai </a:t>
              </a:r>
              <a:r>
                <a:rPr lang="ca-ES" sz="4000" dirty="0">
                  <a:solidFill>
                    <a:schemeClr val="bg1"/>
                  </a:solidFill>
                  <a:latin typeface="Arial" panose="020B0604020202020204" pitchFamily="34" charset="0"/>
                  <a:cs typeface="Arial" panose="020B0604020202020204" pitchFamily="34" charset="0"/>
                </a:rPr>
                <a:t>Emprèn</a:t>
              </a:r>
            </a:p>
          </p:txBody>
        </p:sp>
      </p:grpSp>
    </p:spTree>
    <p:extLst>
      <p:ext uri="{BB962C8B-B14F-4D97-AF65-F5344CB8AC3E}">
        <p14:creationId xmlns:p14="http://schemas.microsoft.com/office/powerpoint/2010/main" val="34106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tge 7"/>
          <p:cNvPicPr>
            <a:picLocks noChangeAspect="1"/>
          </p:cNvPicPr>
          <p:nvPr/>
        </p:nvPicPr>
        <p:blipFill rotWithShape="1">
          <a:blip r:embed="rId3">
            <a:extLst>
              <a:ext uri="{28A0092B-C50C-407E-A947-70E740481C1C}">
                <a14:useLocalDpi xmlns:a14="http://schemas.microsoft.com/office/drawing/2010/main" val="0"/>
              </a:ext>
            </a:extLst>
          </a:blip>
          <a:srcRect l="11151" r="11485" b="21523"/>
          <a:stretch/>
        </p:blipFill>
        <p:spPr>
          <a:xfrm>
            <a:off x="-36512" y="1"/>
            <a:ext cx="9217024" cy="6237311"/>
          </a:xfrm>
          <a:prstGeom prst="rect">
            <a:avLst/>
          </a:prstGeom>
        </p:spPr>
      </p:pic>
      <p:sp>
        <p:nvSpPr>
          <p:cNvPr id="5" name="Rectangle de cantonada única rodona 4"/>
          <p:cNvSpPr/>
          <p:nvPr/>
        </p:nvSpPr>
        <p:spPr>
          <a:xfrm flipV="1">
            <a:off x="-25821" y="-19280"/>
            <a:ext cx="5893965" cy="620713"/>
          </a:xfrm>
          <a:prstGeom prst="round1Rect">
            <a:avLst>
              <a:gd name="adj" fmla="val 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1 Título"/>
          <p:cNvSpPr txBox="1">
            <a:spLocks/>
          </p:cNvSpPr>
          <p:nvPr/>
        </p:nvSpPr>
        <p:spPr>
          <a:xfrm>
            <a:off x="558714" y="1801"/>
            <a:ext cx="5453446" cy="6903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tx1">
                    <a:lumMod val="75000"/>
                    <a:lumOff val="25000"/>
                  </a:schemeClr>
                </a:solidFill>
                <a:latin typeface="Arial "/>
              </a:rPr>
              <a:t>Participació en projectes</a:t>
            </a:r>
            <a:endParaRPr lang="ca-ES" sz="3300" b="1" dirty="0">
              <a:solidFill>
                <a:schemeClr val="tx1">
                  <a:lumMod val="75000"/>
                  <a:lumOff val="25000"/>
                </a:schemeClr>
              </a:solidFill>
              <a:latin typeface="Arial "/>
            </a:endParaRPr>
          </a:p>
        </p:txBody>
      </p:sp>
      <p:grpSp>
        <p:nvGrpSpPr>
          <p:cNvPr id="11" name="10 Grupo"/>
          <p:cNvGrpSpPr/>
          <p:nvPr/>
        </p:nvGrpSpPr>
        <p:grpSpPr>
          <a:xfrm>
            <a:off x="684212" y="1268760"/>
            <a:ext cx="3992200" cy="1440160"/>
            <a:chOff x="2863264" y="4261234"/>
            <a:chExt cx="2880321" cy="1440160"/>
          </a:xfrm>
        </p:grpSpPr>
        <p:sp>
          <p:nvSpPr>
            <p:cNvPr id="12" name="Rectangle de cantonada única rodona 9"/>
            <p:cNvSpPr/>
            <p:nvPr/>
          </p:nvSpPr>
          <p:spPr>
            <a:xfrm flipV="1">
              <a:off x="2863264" y="4261234"/>
              <a:ext cx="2880321" cy="1440160"/>
            </a:xfrm>
            <a:prstGeom prst="round1Rect">
              <a:avLst>
                <a:gd name="adj" fmla="val 0"/>
              </a:avLst>
            </a:prstGeom>
            <a:solidFill>
              <a:srgbClr val="FFC00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QuadreDeText 8"/>
            <p:cNvSpPr txBox="1"/>
            <p:nvPr/>
          </p:nvSpPr>
          <p:spPr>
            <a:xfrm>
              <a:off x="2948911" y="4305947"/>
              <a:ext cx="2667390" cy="1323439"/>
            </a:xfrm>
            <a:prstGeom prst="rect">
              <a:avLst/>
            </a:prstGeom>
            <a:noFill/>
          </p:spPr>
          <p:txBody>
            <a:bodyPr wrap="square" rtlCol="0">
              <a:spAutoFit/>
            </a:bodyPr>
            <a:lstStyle/>
            <a:p>
              <a:r>
                <a:rPr lang="ca-ES" sz="4000" dirty="0">
                  <a:solidFill>
                    <a:schemeClr val="bg1"/>
                  </a:solidFill>
                  <a:latin typeface="Arial" panose="020B0604020202020204" pitchFamily="34" charset="0"/>
                  <a:cs typeface="Arial" panose="020B0604020202020204" pitchFamily="34" charset="0"/>
                </a:rPr>
                <a:t>Competències professionals </a:t>
              </a:r>
            </a:p>
          </p:txBody>
        </p:sp>
      </p:grpSp>
      <p:grpSp>
        <p:nvGrpSpPr>
          <p:cNvPr id="14" name="13 Grupo"/>
          <p:cNvGrpSpPr/>
          <p:nvPr/>
        </p:nvGrpSpPr>
        <p:grpSpPr>
          <a:xfrm>
            <a:off x="684212" y="2606839"/>
            <a:ext cx="3992200" cy="1474145"/>
            <a:chOff x="2863264" y="4227249"/>
            <a:chExt cx="2880321" cy="1474145"/>
          </a:xfrm>
        </p:grpSpPr>
        <p:sp>
          <p:nvSpPr>
            <p:cNvPr id="15" name="Rectangle de cantonada única rodona 9"/>
            <p:cNvSpPr/>
            <p:nvPr/>
          </p:nvSpPr>
          <p:spPr>
            <a:xfrm flipV="1">
              <a:off x="2863264" y="4261234"/>
              <a:ext cx="2880321" cy="1440160"/>
            </a:xfrm>
            <a:prstGeom prst="round1Rect">
              <a:avLst>
                <a:gd name="adj" fmla="val 0"/>
              </a:avLst>
            </a:prstGeom>
            <a:solidFill>
              <a:srgbClr val="FFC00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QuadreDeText 8"/>
            <p:cNvSpPr txBox="1"/>
            <p:nvPr/>
          </p:nvSpPr>
          <p:spPr>
            <a:xfrm>
              <a:off x="2948911" y="4227249"/>
              <a:ext cx="2667390" cy="1323439"/>
            </a:xfrm>
            <a:prstGeom prst="rect">
              <a:avLst/>
            </a:prstGeom>
            <a:noFill/>
          </p:spPr>
          <p:txBody>
            <a:bodyPr wrap="square" rtlCol="0">
              <a:spAutoFit/>
            </a:bodyPr>
            <a:lstStyle/>
            <a:p>
              <a:r>
                <a:rPr lang="ca-ES" sz="4000" dirty="0">
                  <a:solidFill>
                    <a:schemeClr val="bg1"/>
                  </a:solidFill>
                  <a:latin typeface="Arial" panose="020B0604020202020204" pitchFamily="34" charset="0"/>
                  <a:cs typeface="Arial" panose="020B0604020202020204" pitchFamily="34" charset="0"/>
                </a:rPr>
                <a:t>participant en projectes reals</a:t>
              </a:r>
            </a:p>
          </p:txBody>
        </p:sp>
      </p:grpSp>
    </p:spTree>
    <p:extLst>
      <p:ext uri="{BB962C8B-B14F-4D97-AF65-F5344CB8AC3E}">
        <p14:creationId xmlns:p14="http://schemas.microsoft.com/office/powerpoint/2010/main" val="198321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p:cNvPicPr>
            <a:picLocks noChangeAspect="1"/>
          </p:cNvPicPr>
          <p:nvPr/>
        </p:nvPicPr>
        <p:blipFill rotWithShape="1">
          <a:blip r:embed="rId3">
            <a:extLst>
              <a:ext uri="{28A0092B-C50C-407E-A947-70E740481C1C}">
                <a14:useLocalDpi xmlns:a14="http://schemas.microsoft.com/office/drawing/2010/main" val="0"/>
              </a:ext>
            </a:extLst>
          </a:blip>
          <a:srcRect t="-1" r="35" b="-1"/>
          <a:stretch/>
        </p:blipFill>
        <p:spPr>
          <a:xfrm>
            <a:off x="-25822" y="-27384"/>
            <a:ext cx="9206334" cy="6264696"/>
          </a:xfrm>
          <a:prstGeom prst="rect">
            <a:avLst/>
          </a:prstGeom>
        </p:spPr>
      </p:pic>
      <p:sp>
        <p:nvSpPr>
          <p:cNvPr id="5" name="Rectangle de cantonada única rodona 4"/>
          <p:cNvSpPr/>
          <p:nvPr/>
        </p:nvSpPr>
        <p:spPr>
          <a:xfrm flipV="1">
            <a:off x="-25821" y="-19280"/>
            <a:ext cx="5893965" cy="620713"/>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6" name="1 Título"/>
          <p:cNvSpPr txBox="1">
            <a:spLocks/>
          </p:cNvSpPr>
          <p:nvPr/>
        </p:nvSpPr>
        <p:spPr>
          <a:xfrm>
            <a:off x="558714" y="-27384"/>
            <a:ext cx="5595558" cy="11334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tx1">
                    <a:lumMod val="75000"/>
                    <a:lumOff val="25000"/>
                  </a:schemeClr>
                </a:solidFill>
                <a:latin typeface="Arial "/>
              </a:rPr>
              <a:t>Participació en projectes</a:t>
            </a:r>
            <a:endParaRPr lang="ca-ES" sz="3300" b="1" dirty="0">
              <a:solidFill>
                <a:schemeClr val="tx1">
                  <a:lumMod val="75000"/>
                  <a:lumOff val="25000"/>
                </a:schemeClr>
              </a:solidFill>
              <a:latin typeface="Arial "/>
            </a:endParaRPr>
          </a:p>
        </p:txBody>
      </p:sp>
      <p:grpSp>
        <p:nvGrpSpPr>
          <p:cNvPr id="7" name="6 Grupo"/>
          <p:cNvGrpSpPr/>
          <p:nvPr/>
        </p:nvGrpSpPr>
        <p:grpSpPr>
          <a:xfrm>
            <a:off x="684212" y="1106091"/>
            <a:ext cx="7416179" cy="1440160"/>
            <a:chOff x="2863264" y="4098565"/>
            <a:chExt cx="5350678" cy="1440160"/>
          </a:xfrm>
        </p:grpSpPr>
        <p:sp>
          <p:nvSpPr>
            <p:cNvPr id="8" name="Rectangle de cantonada única rodona 9"/>
            <p:cNvSpPr/>
            <p:nvPr/>
          </p:nvSpPr>
          <p:spPr>
            <a:xfrm flipV="1">
              <a:off x="2863264" y="4098565"/>
              <a:ext cx="4415527" cy="1440160"/>
            </a:xfrm>
            <a:prstGeom prst="round1Rect">
              <a:avLst>
                <a:gd name="adj" fmla="val 0"/>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QuadreDeText 8"/>
            <p:cNvSpPr txBox="1"/>
            <p:nvPr/>
          </p:nvSpPr>
          <p:spPr>
            <a:xfrm>
              <a:off x="2948910" y="4140586"/>
              <a:ext cx="5265032" cy="1323439"/>
            </a:xfrm>
            <a:prstGeom prst="rect">
              <a:avLst/>
            </a:prstGeom>
            <a:noFill/>
          </p:spPr>
          <p:txBody>
            <a:bodyPr wrap="square" rtlCol="0">
              <a:spAutoFit/>
            </a:bodyPr>
            <a:lstStyle/>
            <a:p>
              <a:r>
                <a:rPr lang="ca-ES" sz="4000" dirty="0">
                  <a:solidFill>
                    <a:schemeClr val="bg1"/>
                  </a:solidFill>
                  <a:latin typeface="Arial" panose="020B0604020202020204" pitchFamily="34" charset="0"/>
                  <a:cs typeface="Arial" panose="020B0604020202020204" pitchFamily="34" charset="0"/>
                </a:rPr>
                <a:t>Trobar solucions </a:t>
              </a:r>
              <a:r>
                <a:rPr lang="ca-ES" sz="4000" dirty="0" smtClean="0">
                  <a:solidFill>
                    <a:schemeClr val="bg1"/>
                  </a:solidFill>
                  <a:latin typeface="Arial" panose="020B0604020202020204" pitchFamily="34" charset="0"/>
                  <a:cs typeface="Arial" panose="020B0604020202020204" pitchFamily="34" charset="0"/>
                </a:rPr>
                <a:t>a </a:t>
              </a:r>
              <a:r>
                <a:rPr lang="ca-ES" sz="4000" dirty="0">
                  <a:solidFill>
                    <a:schemeClr val="bg1"/>
                  </a:solidFill>
                  <a:latin typeface="Arial" panose="020B0604020202020204" pitchFamily="34" charset="0"/>
                  <a:cs typeface="Arial" panose="020B0604020202020204" pitchFamily="34" charset="0"/>
                </a:rPr>
                <a:t>reptes </a:t>
              </a:r>
              <a:r>
                <a:rPr lang="ca-ES" sz="4000" dirty="0" smtClean="0">
                  <a:solidFill>
                    <a:schemeClr val="bg1"/>
                  </a:solidFill>
                  <a:latin typeface="Arial" panose="020B0604020202020204" pitchFamily="34" charset="0"/>
                  <a:cs typeface="Arial" panose="020B0604020202020204" pitchFamily="34" charset="0"/>
                </a:rPr>
                <a:t/>
              </a:r>
              <a:br>
                <a:rPr lang="ca-ES" sz="4000" dirty="0" smtClean="0">
                  <a:solidFill>
                    <a:schemeClr val="bg1"/>
                  </a:solidFill>
                  <a:latin typeface="Arial" panose="020B0604020202020204" pitchFamily="34" charset="0"/>
                  <a:cs typeface="Arial" panose="020B0604020202020204" pitchFamily="34" charset="0"/>
                </a:rPr>
              </a:br>
              <a:r>
                <a:rPr lang="ca-ES" sz="4000" dirty="0" smtClean="0">
                  <a:solidFill>
                    <a:schemeClr val="bg1"/>
                  </a:solidFill>
                  <a:latin typeface="Arial" panose="020B0604020202020204" pitchFamily="34" charset="0"/>
                  <a:cs typeface="Arial" panose="020B0604020202020204" pitchFamily="34" charset="0"/>
                </a:rPr>
                <a:t>de </a:t>
              </a:r>
              <a:r>
                <a:rPr lang="ca-ES" sz="4000" dirty="0">
                  <a:solidFill>
                    <a:schemeClr val="bg1"/>
                  </a:solidFill>
                  <a:latin typeface="Arial" panose="020B0604020202020204" pitchFamily="34" charset="0"/>
                  <a:cs typeface="Arial" panose="020B0604020202020204" pitchFamily="34" charset="0"/>
                </a:rPr>
                <a:t>diferents àmbits </a:t>
              </a:r>
            </a:p>
          </p:txBody>
        </p:sp>
      </p:grpSp>
    </p:spTree>
    <p:extLst>
      <p:ext uri="{BB962C8B-B14F-4D97-AF65-F5344CB8AC3E}">
        <p14:creationId xmlns:p14="http://schemas.microsoft.com/office/powerpoint/2010/main" val="338085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t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88640"/>
            <a:ext cx="4756950" cy="2448272"/>
          </a:xfrm>
          <a:prstGeom prst="rect">
            <a:avLst/>
          </a:prstGeom>
        </p:spPr>
      </p:pic>
      <p:pic>
        <p:nvPicPr>
          <p:cNvPr id="4" name="Imatge 3"/>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8773" t="5744" r="24974" b="5921"/>
          <a:stretch/>
        </p:blipFill>
        <p:spPr>
          <a:xfrm>
            <a:off x="0" y="-14648"/>
            <a:ext cx="9144000" cy="6872648"/>
          </a:xfrm>
          <a:prstGeom prst="rect">
            <a:avLst/>
          </a:prstGeom>
        </p:spPr>
      </p:pic>
      <p:pic>
        <p:nvPicPr>
          <p:cNvPr id="2050" name="Picture 2" descr="\\TELEMANN\Grups\SC\SCI\SCP-Projectes\5_Inici_de_curs_2019-2020\Prestigi\Fotos\Hackaton\Captura-1.tif"/>
          <p:cNvPicPr>
            <a:picLocks noChangeAspect="1" noChangeArrowheads="1"/>
          </p:cNvPicPr>
          <p:nvPr/>
        </p:nvPicPr>
        <p:blipFill rotWithShape="1">
          <a:blip r:embed="rId5">
            <a:extLst>
              <a:ext uri="{28A0092B-C50C-407E-A947-70E740481C1C}">
                <a14:useLocalDpi xmlns:a14="http://schemas.microsoft.com/office/drawing/2010/main" val="0"/>
              </a:ext>
            </a:extLst>
          </a:blip>
          <a:srcRect l="31051" t="7666" r="16741"/>
          <a:stretch/>
        </p:blipFill>
        <p:spPr bwMode="auto">
          <a:xfrm>
            <a:off x="0" y="-14648"/>
            <a:ext cx="9144000" cy="6872648"/>
          </a:xfrm>
          <a:prstGeom prst="rect">
            <a:avLst/>
          </a:prstGeom>
          <a:noFill/>
          <a:extLst>
            <a:ext uri="{909E8E84-426E-40DD-AFC4-6F175D3DCCD1}">
              <a14:hiddenFill xmlns:a14="http://schemas.microsoft.com/office/drawing/2010/main">
                <a:solidFill>
                  <a:srgbClr val="FFFFFF"/>
                </a:solidFill>
              </a14:hiddenFill>
            </a:ext>
          </a:extLst>
        </p:spPr>
      </p:pic>
      <p:pic>
        <p:nvPicPr>
          <p:cNvPr id="6" name="Imat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85" y="3717032"/>
            <a:ext cx="5376393" cy="2767081"/>
          </a:xfrm>
          <a:prstGeom prst="rect">
            <a:avLst/>
          </a:prstGeom>
        </p:spPr>
      </p:pic>
    </p:spTree>
    <p:extLst>
      <p:ext uri="{BB962C8B-B14F-4D97-AF65-F5344CB8AC3E}">
        <p14:creationId xmlns:p14="http://schemas.microsoft.com/office/powerpoint/2010/main" val="8488996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G:\SC\SCI\SCI-Oficina Disseny-Identitat\Materials_estand_promoció\_H8I3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55968" cy="62373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de cantonada única rodona 5"/>
          <p:cNvSpPr/>
          <p:nvPr/>
        </p:nvSpPr>
        <p:spPr>
          <a:xfrm flipV="1">
            <a:off x="0" y="0"/>
            <a:ext cx="4572000" cy="620713"/>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8" name="1 Título"/>
          <p:cNvSpPr txBox="1">
            <a:spLocks/>
          </p:cNvSpPr>
          <p:nvPr/>
        </p:nvSpPr>
        <p:spPr>
          <a:xfrm>
            <a:off x="570666" y="12312"/>
            <a:ext cx="3713302" cy="82430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tx1">
                    <a:lumMod val="75000"/>
                    <a:lumOff val="25000"/>
                  </a:schemeClr>
                </a:solidFill>
                <a:latin typeface="Arial "/>
              </a:rPr>
              <a:t>Vida universitària</a:t>
            </a:r>
            <a:endParaRPr lang="ca-ES" sz="3300" b="1" dirty="0">
              <a:solidFill>
                <a:schemeClr val="tx1">
                  <a:lumMod val="75000"/>
                  <a:lumOff val="25000"/>
                </a:schemeClr>
              </a:solidFill>
              <a:latin typeface="Arial "/>
            </a:endParaRPr>
          </a:p>
        </p:txBody>
      </p:sp>
      <p:grpSp>
        <p:nvGrpSpPr>
          <p:cNvPr id="10" name="9 Grupo"/>
          <p:cNvGrpSpPr/>
          <p:nvPr/>
        </p:nvGrpSpPr>
        <p:grpSpPr>
          <a:xfrm>
            <a:off x="684212" y="1052736"/>
            <a:ext cx="4175820" cy="1152128"/>
            <a:chOff x="438551" y="4221087"/>
            <a:chExt cx="4175820" cy="1152128"/>
          </a:xfrm>
        </p:grpSpPr>
        <p:sp>
          <p:nvSpPr>
            <p:cNvPr id="11" name="Rectangle de cantonada única rodona 9"/>
            <p:cNvSpPr/>
            <p:nvPr/>
          </p:nvSpPr>
          <p:spPr>
            <a:xfrm flipV="1">
              <a:off x="438551" y="4221087"/>
              <a:ext cx="3599755" cy="1152128"/>
            </a:xfrm>
            <a:prstGeom prst="round1Rect">
              <a:avLst>
                <a:gd name="adj" fmla="val 0"/>
              </a:avLst>
            </a:prstGeom>
            <a:solidFill>
              <a:srgbClr val="92D05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QuadreDeText 4"/>
            <p:cNvSpPr txBox="1"/>
            <p:nvPr/>
          </p:nvSpPr>
          <p:spPr>
            <a:xfrm>
              <a:off x="573114" y="4445973"/>
              <a:ext cx="4041257" cy="927242"/>
            </a:xfrm>
            <a:prstGeom prst="rect">
              <a:avLst/>
            </a:prstGeom>
            <a:noFill/>
          </p:spPr>
          <p:txBody>
            <a:bodyPr wrap="square" rtlCol="0">
              <a:spAutoFit/>
            </a:bodyPr>
            <a:lstStyle/>
            <a:p>
              <a:pPr>
                <a:lnSpc>
                  <a:spcPts val="3200"/>
                </a:lnSpc>
              </a:pPr>
              <a:r>
                <a:rPr lang="ca-ES" sz="4000" dirty="0">
                  <a:solidFill>
                    <a:schemeClr val="bg1"/>
                  </a:solidFill>
                  <a:latin typeface="Arial" panose="020B0604020202020204" pitchFamily="34" charset="0"/>
                  <a:cs typeface="Arial" panose="020B0604020202020204" pitchFamily="34" charset="0"/>
                </a:rPr>
                <a:t>Associacions d’estudiants</a:t>
              </a:r>
            </a:p>
          </p:txBody>
        </p:sp>
      </p:grpSp>
      <p:grpSp>
        <p:nvGrpSpPr>
          <p:cNvPr id="13" name="12 Grupo"/>
          <p:cNvGrpSpPr/>
          <p:nvPr/>
        </p:nvGrpSpPr>
        <p:grpSpPr>
          <a:xfrm>
            <a:off x="684213" y="2295971"/>
            <a:ext cx="4175820" cy="1152128"/>
            <a:chOff x="438551" y="4221087"/>
            <a:chExt cx="4175820" cy="1152128"/>
          </a:xfrm>
        </p:grpSpPr>
        <p:sp>
          <p:nvSpPr>
            <p:cNvPr id="14" name="Rectangle de cantonada única rodona 9"/>
            <p:cNvSpPr/>
            <p:nvPr/>
          </p:nvSpPr>
          <p:spPr>
            <a:xfrm flipV="1">
              <a:off x="438551" y="4221087"/>
              <a:ext cx="3599755" cy="1152128"/>
            </a:xfrm>
            <a:prstGeom prst="round1Rect">
              <a:avLst>
                <a:gd name="adj" fmla="val 0"/>
              </a:avLst>
            </a:prstGeom>
            <a:solidFill>
              <a:schemeClr val="accent5">
                <a:lumMod val="40000"/>
                <a:lumOff val="6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QuadreDeText 4"/>
            <p:cNvSpPr txBox="1"/>
            <p:nvPr/>
          </p:nvSpPr>
          <p:spPr>
            <a:xfrm>
              <a:off x="573114" y="4471759"/>
              <a:ext cx="4041257" cy="882357"/>
            </a:xfrm>
            <a:prstGeom prst="rect">
              <a:avLst/>
            </a:prstGeom>
            <a:noFill/>
          </p:spPr>
          <p:txBody>
            <a:bodyPr wrap="square" rtlCol="0">
              <a:spAutoFit/>
            </a:bodyPr>
            <a:lstStyle/>
            <a:p>
              <a:pPr>
                <a:lnSpc>
                  <a:spcPts val="3000"/>
                </a:lnSpc>
              </a:pPr>
              <a:r>
                <a:rPr lang="ca-ES" sz="4000" dirty="0">
                  <a:latin typeface="Arial" panose="020B0604020202020204" pitchFamily="34" charset="0"/>
                  <a:cs typeface="Arial" panose="020B0604020202020204" pitchFamily="34" charset="0"/>
                </a:rPr>
                <a:t>Projectes de cooperació</a:t>
              </a:r>
            </a:p>
          </p:txBody>
        </p:sp>
      </p:grpSp>
      <p:grpSp>
        <p:nvGrpSpPr>
          <p:cNvPr id="16" name="15 Grupo"/>
          <p:cNvGrpSpPr/>
          <p:nvPr/>
        </p:nvGrpSpPr>
        <p:grpSpPr>
          <a:xfrm>
            <a:off x="684212" y="3547266"/>
            <a:ext cx="4751884" cy="630798"/>
            <a:chOff x="438551" y="4221087"/>
            <a:chExt cx="4751884" cy="630798"/>
          </a:xfrm>
        </p:grpSpPr>
        <p:sp>
          <p:nvSpPr>
            <p:cNvPr id="17" name="Rectangle de cantonada única rodona 9"/>
            <p:cNvSpPr/>
            <p:nvPr/>
          </p:nvSpPr>
          <p:spPr>
            <a:xfrm flipV="1">
              <a:off x="438551" y="4221087"/>
              <a:ext cx="4751884" cy="630798"/>
            </a:xfrm>
            <a:prstGeom prst="round1Rect">
              <a:avLst>
                <a:gd name="adj" fmla="val 0"/>
              </a:avLst>
            </a:prstGeom>
            <a:solidFill>
              <a:schemeClr val="tx2">
                <a:lumMod val="60000"/>
                <a:lumOff val="4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QuadreDeText 4"/>
            <p:cNvSpPr txBox="1"/>
            <p:nvPr/>
          </p:nvSpPr>
          <p:spPr>
            <a:xfrm>
              <a:off x="573114" y="4374831"/>
              <a:ext cx="4617321" cy="477054"/>
            </a:xfrm>
            <a:prstGeom prst="rect">
              <a:avLst/>
            </a:prstGeom>
            <a:noFill/>
          </p:spPr>
          <p:txBody>
            <a:bodyPr wrap="square" rtlCol="0">
              <a:spAutoFit/>
            </a:bodyPr>
            <a:lstStyle/>
            <a:p>
              <a:pPr>
                <a:lnSpc>
                  <a:spcPts val="3000"/>
                </a:lnSpc>
              </a:pPr>
              <a:r>
                <a:rPr lang="ca-ES" sz="4000" dirty="0">
                  <a:latin typeface="Arial" panose="020B0604020202020204" pitchFamily="34" charset="0"/>
                  <a:cs typeface="Arial" panose="020B0604020202020204" pitchFamily="34" charset="0"/>
                </a:rPr>
                <a:t>Premis </a:t>
              </a:r>
              <a:r>
                <a:rPr lang="ca-ES" sz="4000" dirty="0" smtClean="0">
                  <a:latin typeface="Arial" panose="020B0604020202020204" pitchFamily="34" charset="0"/>
                  <a:cs typeface="Arial" panose="020B0604020202020204" pitchFamily="34" charset="0"/>
                </a:rPr>
                <a:t>i concursos</a:t>
              </a:r>
              <a:endParaRPr lang="ca-ES" sz="4000" dirty="0">
                <a:latin typeface="Arial" panose="020B0604020202020204" pitchFamily="34" charset="0"/>
                <a:cs typeface="Arial" panose="020B0604020202020204" pitchFamily="34" charset="0"/>
              </a:endParaRPr>
            </a:p>
          </p:txBody>
        </p:sp>
      </p:grpSp>
      <p:grpSp>
        <p:nvGrpSpPr>
          <p:cNvPr id="24" name="23 Grupo"/>
          <p:cNvGrpSpPr/>
          <p:nvPr/>
        </p:nvGrpSpPr>
        <p:grpSpPr>
          <a:xfrm>
            <a:off x="684213" y="4286725"/>
            <a:ext cx="2231603" cy="630798"/>
            <a:chOff x="438551" y="4221087"/>
            <a:chExt cx="2231603" cy="630798"/>
          </a:xfrm>
        </p:grpSpPr>
        <p:sp>
          <p:nvSpPr>
            <p:cNvPr id="25" name="Rectangle de cantonada única rodona 9"/>
            <p:cNvSpPr/>
            <p:nvPr/>
          </p:nvSpPr>
          <p:spPr>
            <a:xfrm flipV="1">
              <a:off x="438551" y="4221087"/>
              <a:ext cx="2231603" cy="630798"/>
            </a:xfrm>
            <a:prstGeom prst="round1Rect">
              <a:avLst>
                <a:gd name="adj" fmla="val 0"/>
              </a:avLst>
            </a:prstGeom>
            <a:solidFill>
              <a:srgbClr val="FFC00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6" name="QuadreDeText 4"/>
            <p:cNvSpPr txBox="1"/>
            <p:nvPr/>
          </p:nvSpPr>
          <p:spPr>
            <a:xfrm>
              <a:off x="573115" y="4374831"/>
              <a:ext cx="2020628" cy="477054"/>
            </a:xfrm>
            <a:prstGeom prst="rect">
              <a:avLst/>
            </a:prstGeom>
            <a:noFill/>
          </p:spPr>
          <p:txBody>
            <a:bodyPr wrap="square" rtlCol="0">
              <a:spAutoFit/>
            </a:bodyPr>
            <a:lstStyle/>
            <a:p>
              <a:pPr>
                <a:lnSpc>
                  <a:spcPts val="3000"/>
                </a:lnSpc>
              </a:pPr>
              <a:r>
                <a:rPr lang="ca-ES" sz="4000" dirty="0">
                  <a:latin typeface="Arial" panose="020B0604020202020204" pitchFamily="34" charset="0"/>
                  <a:cs typeface="Arial" panose="020B0604020202020204" pitchFamily="34" charset="0"/>
                </a:rPr>
                <a:t>Esports</a:t>
              </a:r>
            </a:p>
          </p:txBody>
        </p:sp>
      </p:grpSp>
      <p:grpSp>
        <p:nvGrpSpPr>
          <p:cNvPr id="28" name="27 Grupo"/>
          <p:cNvGrpSpPr/>
          <p:nvPr/>
        </p:nvGrpSpPr>
        <p:grpSpPr>
          <a:xfrm>
            <a:off x="684212" y="5039323"/>
            <a:ext cx="2443223" cy="630798"/>
            <a:chOff x="438551" y="4221087"/>
            <a:chExt cx="2443223" cy="630798"/>
          </a:xfrm>
          <a:solidFill>
            <a:schemeClr val="accent6">
              <a:lumMod val="75000"/>
            </a:schemeClr>
          </a:solidFill>
        </p:grpSpPr>
        <p:sp>
          <p:nvSpPr>
            <p:cNvPr id="29" name="Rectangle de cantonada única rodona 9"/>
            <p:cNvSpPr/>
            <p:nvPr/>
          </p:nvSpPr>
          <p:spPr>
            <a:xfrm flipV="1">
              <a:off x="438551" y="4221087"/>
              <a:ext cx="2443223" cy="630798"/>
            </a:xfrm>
            <a:prstGeom prst="round1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0" name="QuadreDeText 4"/>
            <p:cNvSpPr txBox="1"/>
            <p:nvPr/>
          </p:nvSpPr>
          <p:spPr>
            <a:xfrm>
              <a:off x="573115" y="4374831"/>
              <a:ext cx="2241378" cy="477054"/>
            </a:xfrm>
            <a:prstGeom prst="rect">
              <a:avLst/>
            </a:prstGeom>
            <a:grpFill/>
          </p:spPr>
          <p:txBody>
            <a:bodyPr wrap="square" rtlCol="0">
              <a:spAutoFit/>
            </a:bodyPr>
            <a:lstStyle/>
            <a:p>
              <a:pPr>
                <a:lnSpc>
                  <a:spcPts val="3000"/>
                </a:lnSpc>
              </a:pPr>
              <a:r>
                <a:rPr lang="ca-ES" sz="4000" dirty="0" err="1">
                  <a:latin typeface="Arial" panose="020B0604020202020204" pitchFamily="34" charset="0"/>
                  <a:cs typeface="Arial" panose="020B0604020202020204" pitchFamily="34" charset="0"/>
                </a:rPr>
                <a:t>UPCArts</a:t>
              </a:r>
              <a:endParaRPr lang="ca-ES"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9022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tge 1"/>
          <p:cNvPicPr>
            <a:picLocks noChangeAspect="1"/>
          </p:cNvPicPr>
          <p:nvPr/>
        </p:nvPicPr>
        <p:blipFill rotWithShape="1">
          <a:blip r:embed="rId3" cstate="print">
            <a:extLst>
              <a:ext uri="{28A0092B-C50C-407E-A947-70E740481C1C}">
                <a14:useLocalDpi xmlns:a14="http://schemas.microsoft.com/office/drawing/2010/main" val="0"/>
              </a:ext>
            </a:extLst>
          </a:blip>
          <a:srcRect l="5586" t="15552" b="20021"/>
          <a:stretch/>
        </p:blipFill>
        <p:spPr>
          <a:xfrm>
            <a:off x="-20063" y="0"/>
            <a:ext cx="9180512" cy="6264696"/>
          </a:xfrm>
          <a:prstGeom prst="rect">
            <a:avLst/>
          </a:prstGeom>
        </p:spPr>
      </p:pic>
      <p:sp>
        <p:nvSpPr>
          <p:cNvPr id="7" name="Rectangle de cantonada única rodona 6"/>
          <p:cNvSpPr/>
          <p:nvPr/>
        </p:nvSpPr>
        <p:spPr>
          <a:xfrm flipV="1">
            <a:off x="-59031" y="-831"/>
            <a:ext cx="2972546" cy="633859"/>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bg1"/>
              </a:solidFill>
            </a:endParaRPr>
          </a:p>
        </p:txBody>
      </p:sp>
      <p:sp>
        <p:nvSpPr>
          <p:cNvPr id="8" name="1 Título"/>
          <p:cNvSpPr txBox="1">
            <a:spLocks/>
          </p:cNvSpPr>
          <p:nvPr/>
        </p:nvSpPr>
        <p:spPr>
          <a:xfrm>
            <a:off x="579668" y="7359"/>
            <a:ext cx="2582316" cy="6847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tx1">
                    <a:lumMod val="75000"/>
                    <a:lumOff val="25000"/>
                  </a:schemeClr>
                </a:solidFill>
                <a:latin typeface="Arial "/>
              </a:rPr>
              <a:t>Serveis</a:t>
            </a:r>
            <a:endParaRPr lang="ca-ES" sz="3300" b="1" dirty="0">
              <a:solidFill>
                <a:schemeClr val="tx1">
                  <a:lumMod val="75000"/>
                  <a:lumOff val="25000"/>
                </a:schemeClr>
              </a:solidFill>
              <a:latin typeface="Arial "/>
            </a:endParaRPr>
          </a:p>
        </p:txBody>
      </p:sp>
      <p:sp>
        <p:nvSpPr>
          <p:cNvPr id="10" name="Rectangle de cantonada única rodona 9"/>
          <p:cNvSpPr/>
          <p:nvPr/>
        </p:nvSpPr>
        <p:spPr>
          <a:xfrm flipV="1">
            <a:off x="679249" y="836612"/>
            <a:ext cx="4036767" cy="5033109"/>
          </a:xfrm>
          <a:prstGeom prst="round1Rect">
            <a:avLst>
              <a:gd name="adj" fmla="val 0"/>
            </a:avLst>
          </a:prstGeom>
          <a:solidFill>
            <a:srgbClr val="00B0F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2 Marcador de contenido"/>
          <p:cNvSpPr>
            <a:spLocks noGrp="1"/>
          </p:cNvSpPr>
          <p:nvPr>
            <p:ph idx="1"/>
          </p:nvPr>
        </p:nvSpPr>
        <p:spPr>
          <a:xfrm>
            <a:off x="823264" y="1083375"/>
            <a:ext cx="3619650" cy="833457"/>
          </a:xfrm>
        </p:spPr>
        <p:txBody>
          <a:bodyPr>
            <a:noAutofit/>
          </a:bodyPr>
          <a:lstStyle/>
          <a:p>
            <a:pPr marL="0" indent="0">
              <a:lnSpc>
                <a:spcPts val="3100"/>
              </a:lnSpc>
              <a:buNone/>
            </a:pPr>
            <a:r>
              <a:rPr lang="ca-ES" sz="4000" dirty="0" smtClean="0">
                <a:solidFill>
                  <a:schemeClr val="bg1"/>
                </a:solidFill>
                <a:latin typeface="Arial" panose="020B0604020202020204" pitchFamily="34" charset="0"/>
                <a:cs typeface="Arial" panose="020B0604020202020204" pitchFamily="34" charset="0"/>
              </a:rPr>
              <a:t>Biblioteques </a:t>
            </a:r>
          </a:p>
          <a:p>
            <a:pPr marL="0" indent="0">
              <a:lnSpc>
                <a:spcPts val="3800"/>
              </a:lnSpc>
              <a:buNone/>
            </a:pPr>
            <a:r>
              <a:rPr lang="ca-ES" sz="4000" dirty="0" smtClean="0">
                <a:solidFill>
                  <a:schemeClr val="bg1"/>
                </a:solidFill>
                <a:latin typeface="Arial" panose="020B0604020202020204" pitchFamily="34" charset="0"/>
                <a:cs typeface="Arial" panose="020B0604020202020204" pitchFamily="34" charset="0"/>
              </a:rPr>
              <a:t>i sales d’estudi</a:t>
            </a:r>
          </a:p>
        </p:txBody>
      </p:sp>
      <p:sp>
        <p:nvSpPr>
          <p:cNvPr id="4" name="QuadreDeText 3"/>
          <p:cNvSpPr txBox="1"/>
          <p:nvPr/>
        </p:nvSpPr>
        <p:spPr>
          <a:xfrm>
            <a:off x="790569" y="2276872"/>
            <a:ext cx="3652345" cy="3844642"/>
          </a:xfrm>
          <a:prstGeom prst="rect">
            <a:avLst/>
          </a:prstGeom>
          <a:noFill/>
        </p:spPr>
        <p:txBody>
          <a:bodyPr wrap="square" rtlCol="0">
            <a:spAutoFit/>
          </a:bodyPr>
          <a:lstStyle/>
          <a:p>
            <a:pPr>
              <a:lnSpc>
                <a:spcPts val="4400"/>
              </a:lnSpc>
            </a:pPr>
            <a:r>
              <a:rPr lang="ca-ES" sz="4000" dirty="0" smtClean="0">
                <a:latin typeface="Arial" panose="020B0604020202020204" pitchFamily="34" charset="0"/>
                <a:cs typeface="Arial" panose="020B0604020202020204" pitchFamily="34" charset="0"/>
              </a:rPr>
              <a:t>12 </a:t>
            </a:r>
          </a:p>
          <a:p>
            <a:r>
              <a:rPr lang="ca-ES" sz="2200" b="1" dirty="0" smtClean="0">
                <a:latin typeface="Arial" panose="020B0604020202020204" pitchFamily="34" charset="0"/>
                <a:cs typeface="Arial" panose="020B0604020202020204" pitchFamily="34" charset="0"/>
              </a:rPr>
              <a:t>biblioteques </a:t>
            </a:r>
            <a:br>
              <a:rPr lang="ca-ES" sz="2200" b="1" dirty="0" smtClean="0">
                <a:latin typeface="Arial" panose="020B0604020202020204" pitchFamily="34" charset="0"/>
                <a:cs typeface="Arial" panose="020B0604020202020204" pitchFamily="34" charset="0"/>
              </a:rPr>
            </a:br>
            <a:endParaRPr lang="ca-ES" sz="1000" b="1" dirty="0">
              <a:latin typeface="Arial" panose="020B0604020202020204" pitchFamily="34" charset="0"/>
              <a:cs typeface="Arial" panose="020B0604020202020204" pitchFamily="34" charset="0"/>
            </a:endParaRPr>
          </a:p>
          <a:p>
            <a:pPr>
              <a:lnSpc>
                <a:spcPts val="4400"/>
              </a:lnSpc>
            </a:pPr>
            <a:r>
              <a:rPr lang="ca-ES" sz="4000" dirty="0" smtClean="0">
                <a:latin typeface="Arial" panose="020B0604020202020204" pitchFamily="34" charset="0"/>
                <a:cs typeface="Arial" panose="020B0604020202020204" pitchFamily="34" charset="0"/>
              </a:rPr>
              <a:t>623 </a:t>
            </a:r>
          </a:p>
          <a:p>
            <a:r>
              <a:rPr lang="ca-ES" sz="2200" b="1" dirty="0" smtClean="0">
                <a:latin typeface="Arial" panose="020B0604020202020204" pitchFamily="34" charset="0"/>
                <a:cs typeface="Arial" panose="020B0604020202020204" pitchFamily="34" charset="0"/>
              </a:rPr>
              <a:t>places a les 100 </a:t>
            </a:r>
            <a:r>
              <a:rPr lang="ca-ES" sz="2200" b="1" dirty="0">
                <a:latin typeface="Arial" panose="020B0604020202020204" pitchFamily="34" charset="0"/>
                <a:cs typeface="Arial" panose="020B0604020202020204" pitchFamily="34" charset="0"/>
              </a:rPr>
              <a:t/>
            </a:r>
            <a:br>
              <a:rPr lang="ca-ES" sz="2200" b="1" dirty="0">
                <a:latin typeface="Arial" panose="020B0604020202020204" pitchFamily="34" charset="0"/>
                <a:cs typeface="Arial" panose="020B0604020202020204" pitchFamily="34" charset="0"/>
              </a:rPr>
            </a:br>
            <a:r>
              <a:rPr lang="ca-ES" sz="2200" b="1" dirty="0">
                <a:latin typeface="Arial" panose="020B0604020202020204" pitchFamily="34" charset="0"/>
                <a:cs typeface="Arial" panose="020B0604020202020204" pitchFamily="34" charset="0"/>
              </a:rPr>
              <a:t>sales d’estudi</a:t>
            </a:r>
          </a:p>
          <a:p>
            <a:endParaRPr lang="ca-ES" sz="1050" b="1" dirty="0">
              <a:latin typeface="Arial" panose="020B0604020202020204" pitchFamily="34" charset="0"/>
              <a:cs typeface="Arial" panose="020B0604020202020204" pitchFamily="34" charset="0"/>
            </a:endParaRPr>
          </a:p>
          <a:p>
            <a:r>
              <a:rPr lang="ca-ES" sz="4000" dirty="0" smtClean="0">
                <a:latin typeface="Arial" panose="020B0604020202020204" pitchFamily="34" charset="0"/>
                <a:cs typeface="Arial" panose="020B0604020202020204" pitchFamily="34" charset="0"/>
              </a:rPr>
              <a:t>171</a:t>
            </a:r>
            <a:r>
              <a:rPr lang="ca-ES" sz="4400" b="1" dirty="0" smtClean="0">
                <a:latin typeface="Arial" panose="020B0604020202020204" pitchFamily="34" charset="0"/>
                <a:cs typeface="Arial" panose="020B0604020202020204" pitchFamily="34" charset="0"/>
              </a:rPr>
              <a:t/>
            </a:r>
            <a:br>
              <a:rPr lang="ca-ES" sz="4400" b="1" dirty="0" smtClean="0">
                <a:latin typeface="Arial" panose="020B0604020202020204" pitchFamily="34" charset="0"/>
                <a:cs typeface="Arial" panose="020B0604020202020204" pitchFamily="34" charset="0"/>
              </a:rPr>
            </a:br>
            <a:r>
              <a:rPr lang="ca-ES" sz="2200" b="1" dirty="0" smtClean="0">
                <a:latin typeface="Arial" panose="020B0604020202020204" pitchFamily="34" charset="0"/>
                <a:cs typeface="Arial" panose="020B0604020202020204" pitchFamily="34" charset="0"/>
              </a:rPr>
              <a:t> portàtils en préstec</a:t>
            </a:r>
            <a:endParaRPr lang="ca-ES" sz="2200" b="1" dirty="0">
              <a:latin typeface="Arial" panose="020B0604020202020204" pitchFamily="34" charset="0"/>
              <a:cs typeface="Arial" panose="020B0604020202020204" pitchFamily="34" charset="0"/>
            </a:endParaRPr>
          </a:p>
          <a:p>
            <a:endParaRPr lang="ca-ES" sz="2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09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G:\SC\SCI\SCI-Oficina Disseny-Identitat\Materials_estand_promoció\detall-inclinacio-rampa-web.jpg"/>
          <p:cNvPicPr>
            <a:picLocks noChangeAspect="1" noChangeArrowheads="1"/>
          </p:cNvPicPr>
          <p:nvPr/>
        </p:nvPicPr>
        <p:blipFill rotWithShape="1">
          <a:blip r:embed="rId3">
            <a:extLst>
              <a:ext uri="{28A0092B-C50C-407E-A947-70E740481C1C}">
                <a14:useLocalDpi xmlns:a14="http://schemas.microsoft.com/office/drawing/2010/main" val="0"/>
              </a:ext>
            </a:extLst>
          </a:blip>
          <a:srcRect l="1733"/>
          <a:stretch/>
        </p:blipFill>
        <p:spPr bwMode="auto">
          <a:xfrm>
            <a:off x="-59032" y="9728"/>
            <a:ext cx="9203032" cy="6232704"/>
          </a:xfrm>
          <a:prstGeom prst="rect">
            <a:avLst/>
          </a:prstGeom>
          <a:noFill/>
          <a:extLst>
            <a:ext uri="{909E8E84-426E-40DD-AFC4-6F175D3DCCD1}">
              <a14:hiddenFill xmlns:a14="http://schemas.microsoft.com/office/drawing/2010/main">
                <a:solidFill>
                  <a:srgbClr val="FFFFFF"/>
                </a:solidFill>
              </a14:hiddenFill>
            </a:ext>
          </a:extLst>
        </p:spPr>
      </p:pic>
      <p:sp>
        <p:nvSpPr>
          <p:cNvPr id="4" name="QuadreDeText 3"/>
          <p:cNvSpPr txBox="1"/>
          <p:nvPr/>
        </p:nvSpPr>
        <p:spPr>
          <a:xfrm>
            <a:off x="571826" y="4967893"/>
            <a:ext cx="6952502" cy="954107"/>
          </a:xfrm>
          <a:prstGeom prst="rect">
            <a:avLst/>
          </a:prstGeom>
          <a:noFill/>
        </p:spPr>
        <p:txBody>
          <a:bodyPr wrap="square" rtlCol="0">
            <a:spAutoFit/>
          </a:bodyPr>
          <a:lstStyle/>
          <a:p>
            <a:r>
              <a:rPr lang="ca-ES" sz="2800" dirty="0" smtClean="0">
                <a:solidFill>
                  <a:schemeClr val="bg1"/>
                </a:solidFill>
                <a:latin typeface="Arial" panose="020B0604020202020204" pitchFamily="34" charset="0"/>
                <a:cs typeface="Arial" panose="020B0604020202020204" pitchFamily="34" charset="0"/>
              </a:rPr>
              <a:t>Programa específic adreçat a </a:t>
            </a:r>
            <a:r>
              <a:rPr lang="ca-ES" sz="2800" dirty="0" err="1" smtClean="0">
                <a:solidFill>
                  <a:schemeClr val="bg1"/>
                </a:solidFill>
                <a:latin typeface="Arial" panose="020B0604020202020204" pitchFamily="34" charset="0"/>
                <a:cs typeface="Arial" panose="020B0604020202020204" pitchFamily="34" charset="0"/>
              </a:rPr>
              <a:t>l’estudiantat</a:t>
            </a:r>
            <a:r>
              <a:rPr lang="ca-ES" sz="2800" dirty="0" smtClean="0">
                <a:solidFill>
                  <a:schemeClr val="bg1"/>
                </a:solidFill>
                <a:latin typeface="Arial" panose="020B0604020202020204" pitchFamily="34" charset="0"/>
                <a:cs typeface="Arial" panose="020B0604020202020204" pitchFamily="34" charset="0"/>
              </a:rPr>
              <a:t> </a:t>
            </a:r>
          </a:p>
          <a:p>
            <a:r>
              <a:rPr lang="ca-ES" sz="2800" dirty="0" smtClean="0">
                <a:solidFill>
                  <a:schemeClr val="bg1"/>
                </a:solidFill>
                <a:latin typeface="Arial" panose="020B0604020202020204" pitchFamily="34" charset="0"/>
                <a:cs typeface="Arial" panose="020B0604020202020204" pitchFamily="34" charset="0"/>
              </a:rPr>
              <a:t>amb </a:t>
            </a:r>
            <a:r>
              <a:rPr lang="ca-ES" sz="2800" dirty="0">
                <a:solidFill>
                  <a:schemeClr val="bg1"/>
                </a:solidFill>
                <a:latin typeface="Arial" panose="020B0604020202020204" pitchFamily="34" charset="0"/>
                <a:cs typeface="Arial" panose="020B0604020202020204" pitchFamily="34" charset="0"/>
              </a:rPr>
              <a:t>necessitats especials</a:t>
            </a:r>
          </a:p>
        </p:txBody>
      </p:sp>
      <p:sp>
        <p:nvSpPr>
          <p:cNvPr id="7" name="Rectangle de cantonada única rodona 6"/>
          <p:cNvSpPr/>
          <p:nvPr/>
        </p:nvSpPr>
        <p:spPr>
          <a:xfrm flipV="1">
            <a:off x="-59031" y="-831"/>
            <a:ext cx="2972546" cy="633859"/>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bg1"/>
              </a:solidFill>
            </a:endParaRPr>
          </a:p>
        </p:txBody>
      </p:sp>
      <p:sp>
        <p:nvSpPr>
          <p:cNvPr id="8" name="1 Título"/>
          <p:cNvSpPr txBox="1">
            <a:spLocks/>
          </p:cNvSpPr>
          <p:nvPr/>
        </p:nvSpPr>
        <p:spPr>
          <a:xfrm>
            <a:off x="579668" y="7359"/>
            <a:ext cx="2582316" cy="6847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tx1">
                    <a:lumMod val="75000"/>
                    <a:lumOff val="25000"/>
                  </a:schemeClr>
                </a:solidFill>
                <a:latin typeface="Arial "/>
              </a:rPr>
              <a:t>Serveis</a:t>
            </a:r>
            <a:endParaRPr lang="ca-ES" sz="3300" b="1" dirty="0">
              <a:solidFill>
                <a:schemeClr val="tx1">
                  <a:lumMod val="75000"/>
                  <a:lumOff val="25000"/>
                </a:schemeClr>
              </a:solidFill>
              <a:latin typeface="Arial "/>
            </a:endParaRPr>
          </a:p>
        </p:txBody>
      </p:sp>
      <p:sp>
        <p:nvSpPr>
          <p:cNvPr id="9" name="Rectangle de cantonada única rodona 9"/>
          <p:cNvSpPr/>
          <p:nvPr/>
        </p:nvSpPr>
        <p:spPr>
          <a:xfrm flipV="1">
            <a:off x="684213" y="2369738"/>
            <a:ext cx="4751884" cy="1779341"/>
          </a:xfrm>
          <a:prstGeom prst="round1Rect">
            <a:avLst>
              <a:gd name="adj" fmla="val 0"/>
            </a:avLst>
          </a:prstGeom>
          <a:solidFill>
            <a:schemeClr val="tx2">
              <a:lumMod val="60000"/>
              <a:lumOff val="4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3" name="2 Marcador de contenido"/>
          <p:cNvSpPr>
            <a:spLocks noGrp="1"/>
          </p:cNvSpPr>
          <p:nvPr>
            <p:ph idx="1"/>
          </p:nvPr>
        </p:nvSpPr>
        <p:spPr>
          <a:xfrm>
            <a:off x="792573" y="2461946"/>
            <a:ext cx="4227019" cy="1687133"/>
          </a:xfrm>
        </p:spPr>
        <p:txBody>
          <a:bodyPr>
            <a:normAutofit fontScale="85000" lnSpcReduction="10000"/>
          </a:bodyPr>
          <a:lstStyle/>
          <a:p>
            <a:pPr marL="0" indent="0">
              <a:buNone/>
            </a:pPr>
            <a:r>
              <a:rPr lang="es-ES" sz="4000" dirty="0" smtClean="0">
                <a:solidFill>
                  <a:schemeClr val="bg1"/>
                </a:solidFill>
                <a:latin typeface="Arial" panose="020B0604020202020204" pitchFamily="34" charset="0"/>
                <a:cs typeface="Arial" panose="020B0604020202020204" pitchFamily="34" charset="0"/>
              </a:rPr>
              <a:t>Programa</a:t>
            </a:r>
            <a:r>
              <a:rPr lang="ca-ES" sz="4000" dirty="0" smtClean="0">
                <a:solidFill>
                  <a:schemeClr val="bg1"/>
                </a:solidFill>
                <a:latin typeface="Arial" panose="020B0604020202020204" pitchFamily="34" charset="0"/>
                <a:cs typeface="Arial" panose="020B0604020202020204" pitchFamily="34" charset="0"/>
              </a:rPr>
              <a:t> d’atenció </a:t>
            </a:r>
            <a:r>
              <a:rPr lang="es-ES" sz="4000" dirty="0">
                <a:solidFill>
                  <a:schemeClr val="bg1"/>
                </a:solidFill>
                <a:latin typeface="Arial" panose="020B0604020202020204" pitchFamily="34" charset="0"/>
                <a:cs typeface="Arial" panose="020B0604020202020204" pitchFamily="34" charset="0"/>
              </a:rPr>
              <a:t/>
            </a:r>
            <a:br>
              <a:rPr lang="es-ES" sz="4000" dirty="0">
                <a:solidFill>
                  <a:schemeClr val="bg1"/>
                </a:solidFill>
                <a:latin typeface="Arial" panose="020B0604020202020204" pitchFamily="34" charset="0"/>
                <a:cs typeface="Arial" panose="020B0604020202020204" pitchFamily="34" charset="0"/>
              </a:rPr>
            </a:br>
            <a:r>
              <a:rPr lang="es-ES" sz="4000" dirty="0" smtClean="0">
                <a:solidFill>
                  <a:schemeClr val="bg1"/>
                </a:solidFill>
                <a:latin typeface="Arial" panose="020B0604020202020204" pitchFamily="34" charset="0"/>
                <a:cs typeface="Arial" panose="020B0604020202020204" pitchFamily="34" charset="0"/>
              </a:rPr>
              <a:t>a les </a:t>
            </a:r>
            <a:r>
              <a:rPr lang="ca-ES" sz="4000" dirty="0" smtClean="0">
                <a:solidFill>
                  <a:schemeClr val="bg1"/>
                </a:solidFill>
                <a:latin typeface="Arial" panose="020B0604020202020204" pitchFamily="34" charset="0"/>
                <a:cs typeface="Arial" panose="020B0604020202020204" pitchFamily="34" charset="0"/>
              </a:rPr>
              <a:t>discapacitats</a:t>
            </a:r>
          </a:p>
          <a:p>
            <a:pPr marL="0" indent="0">
              <a:buNone/>
            </a:pPr>
            <a:r>
              <a:rPr lang="ca-ES" sz="4000" dirty="0" smtClean="0">
                <a:solidFill>
                  <a:schemeClr val="bg1"/>
                </a:solidFill>
                <a:latin typeface="Arial" panose="020B0604020202020204" pitchFamily="34" charset="0"/>
                <a:cs typeface="Arial" panose="020B0604020202020204" pitchFamily="34" charset="0"/>
              </a:rPr>
              <a:t>Universitat inclusiva</a:t>
            </a:r>
            <a:endParaRPr lang="ca-E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916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scolagem.cat/wp-content/uploads/2018/05/Mentories-STEAM-3.jpg"/>
          <p:cNvPicPr>
            <a:picLocks noChangeAspect="1" noChangeArrowheads="1"/>
          </p:cNvPicPr>
          <p:nvPr/>
        </p:nvPicPr>
        <p:blipFill rotWithShape="1">
          <a:blip r:embed="rId3">
            <a:extLst>
              <a:ext uri="{28A0092B-C50C-407E-A947-70E740481C1C}">
                <a14:useLocalDpi xmlns:a14="http://schemas.microsoft.com/office/drawing/2010/main" val="0"/>
              </a:ext>
            </a:extLst>
          </a:blip>
          <a:srcRect l="1505" r="2194" b="2203"/>
          <a:stretch/>
        </p:blipFill>
        <p:spPr bwMode="auto">
          <a:xfrm>
            <a:off x="-36512" y="-2835"/>
            <a:ext cx="9217024" cy="62401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de cantonada única rodona 6"/>
          <p:cNvSpPr/>
          <p:nvPr/>
        </p:nvSpPr>
        <p:spPr>
          <a:xfrm flipV="1">
            <a:off x="-59031" y="-831"/>
            <a:ext cx="2972546" cy="633859"/>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bg1"/>
              </a:solidFill>
            </a:endParaRPr>
          </a:p>
        </p:txBody>
      </p:sp>
      <p:sp>
        <p:nvSpPr>
          <p:cNvPr id="7" name="1 Título"/>
          <p:cNvSpPr txBox="1">
            <a:spLocks/>
          </p:cNvSpPr>
          <p:nvPr/>
        </p:nvSpPr>
        <p:spPr>
          <a:xfrm>
            <a:off x="579668" y="7359"/>
            <a:ext cx="2582316" cy="6847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tx1">
                    <a:lumMod val="75000"/>
                    <a:lumOff val="25000"/>
                  </a:schemeClr>
                </a:solidFill>
                <a:latin typeface="Arial "/>
              </a:rPr>
              <a:t>Serveis</a:t>
            </a:r>
            <a:endParaRPr lang="ca-ES" sz="3300" b="1" dirty="0">
              <a:solidFill>
                <a:schemeClr val="tx1">
                  <a:lumMod val="75000"/>
                  <a:lumOff val="25000"/>
                </a:schemeClr>
              </a:solidFill>
              <a:latin typeface="Arial "/>
            </a:endParaRPr>
          </a:p>
        </p:txBody>
      </p:sp>
      <p:grpSp>
        <p:nvGrpSpPr>
          <p:cNvPr id="2" name="1 Grupo"/>
          <p:cNvGrpSpPr/>
          <p:nvPr/>
        </p:nvGrpSpPr>
        <p:grpSpPr>
          <a:xfrm>
            <a:off x="670428" y="3789486"/>
            <a:ext cx="7069924" cy="1584202"/>
            <a:chOff x="670428" y="3789486"/>
            <a:chExt cx="7069924" cy="1584202"/>
          </a:xfrm>
        </p:grpSpPr>
        <p:sp>
          <p:nvSpPr>
            <p:cNvPr id="8" name="Rectangle de cantonada única rodona 9"/>
            <p:cNvSpPr/>
            <p:nvPr/>
          </p:nvSpPr>
          <p:spPr>
            <a:xfrm flipV="1">
              <a:off x="670428" y="3789486"/>
              <a:ext cx="7069924" cy="1584202"/>
            </a:xfrm>
            <a:prstGeom prst="round1Rect">
              <a:avLst>
                <a:gd name="adj" fmla="val 0"/>
              </a:avLst>
            </a:prstGeom>
            <a:solidFill>
              <a:srgbClr val="FFB60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2 Marcador de contenido"/>
            <p:cNvSpPr txBox="1">
              <a:spLocks/>
            </p:cNvSpPr>
            <p:nvPr/>
          </p:nvSpPr>
          <p:spPr>
            <a:xfrm>
              <a:off x="899592" y="3991322"/>
              <a:ext cx="6731034" cy="123790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4100"/>
                </a:lnSpc>
                <a:buFont typeface="Arial" panose="020B0604020202020204" pitchFamily="34" charset="0"/>
                <a:buNone/>
              </a:pPr>
              <a:r>
                <a:rPr lang="ca-ES" sz="4000" dirty="0" smtClean="0">
                  <a:solidFill>
                    <a:schemeClr val="bg1"/>
                  </a:solidFill>
                  <a:latin typeface="Arial" panose="020B0604020202020204" pitchFamily="34" charset="0"/>
                  <a:cs typeface="Arial" panose="020B0604020202020204" pitchFamily="34" charset="0"/>
                </a:rPr>
                <a:t>Mentories entre iguals</a:t>
              </a:r>
            </a:p>
            <a:p>
              <a:pPr marL="0" indent="0">
                <a:lnSpc>
                  <a:spcPts val="4100"/>
                </a:lnSpc>
                <a:buFont typeface="Arial" panose="020B0604020202020204" pitchFamily="34" charset="0"/>
                <a:buNone/>
              </a:pPr>
              <a:r>
                <a:rPr lang="ca-ES" sz="4000" dirty="0" smtClean="0">
                  <a:solidFill>
                    <a:schemeClr val="bg1"/>
                  </a:solidFill>
                  <a:latin typeface="Arial" panose="020B0604020202020204" pitchFamily="34" charset="0"/>
                  <a:cs typeface="Arial" panose="020B0604020202020204" pitchFamily="34" charset="0"/>
                </a:rPr>
                <a:t>Tutories i pla d’acció </a:t>
              </a:r>
              <a:r>
                <a:rPr lang="ca-ES" sz="4000" dirty="0" err="1" smtClean="0">
                  <a:solidFill>
                    <a:schemeClr val="bg1"/>
                  </a:solidFill>
                  <a:latin typeface="Arial" panose="020B0604020202020204" pitchFamily="34" charset="0"/>
                  <a:cs typeface="Arial" panose="020B0604020202020204" pitchFamily="34" charset="0"/>
                </a:rPr>
                <a:t>tutorial</a:t>
              </a:r>
              <a:endParaRPr lang="ca-ES" sz="4000" b="1" dirty="0" smtClean="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ca-ES" sz="4000" b="1" dirty="0" smtClean="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205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SC\SCI\SCI-Oficina Disseny-Identitat\Materials_estand_promoció\359_xl.jpg"/>
          <p:cNvPicPr>
            <a:picLocks noChangeAspect="1" noChangeArrowheads="1"/>
          </p:cNvPicPr>
          <p:nvPr/>
        </p:nvPicPr>
        <p:blipFill rotWithShape="1">
          <a:blip r:embed="rId3">
            <a:extLst>
              <a:ext uri="{28A0092B-C50C-407E-A947-70E740481C1C}">
                <a14:useLocalDpi xmlns:a14="http://schemas.microsoft.com/office/drawing/2010/main" val="0"/>
              </a:ext>
            </a:extLst>
          </a:blip>
          <a:srcRect l="1875"/>
          <a:stretch/>
        </p:blipFill>
        <p:spPr bwMode="auto">
          <a:xfrm>
            <a:off x="0" y="0"/>
            <a:ext cx="9180512" cy="62372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de cantonada única rodona 6"/>
          <p:cNvSpPr/>
          <p:nvPr/>
        </p:nvSpPr>
        <p:spPr>
          <a:xfrm flipV="1">
            <a:off x="-59031" y="-831"/>
            <a:ext cx="2972546" cy="633859"/>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bg1"/>
              </a:solidFill>
            </a:endParaRPr>
          </a:p>
        </p:txBody>
      </p:sp>
      <p:sp>
        <p:nvSpPr>
          <p:cNvPr id="10" name="1 Título"/>
          <p:cNvSpPr txBox="1">
            <a:spLocks/>
          </p:cNvSpPr>
          <p:nvPr/>
        </p:nvSpPr>
        <p:spPr>
          <a:xfrm>
            <a:off x="579668" y="7359"/>
            <a:ext cx="2582316" cy="68479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tx1">
                    <a:lumMod val="75000"/>
                    <a:lumOff val="25000"/>
                  </a:schemeClr>
                </a:solidFill>
                <a:latin typeface="Arial "/>
              </a:rPr>
              <a:t>Serveis</a:t>
            </a:r>
            <a:endParaRPr lang="ca-ES" sz="3300" b="1" dirty="0">
              <a:solidFill>
                <a:schemeClr val="tx1">
                  <a:lumMod val="75000"/>
                  <a:lumOff val="25000"/>
                </a:schemeClr>
              </a:solidFill>
              <a:latin typeface="Arial "/>
            </a:endParaRPr>
          </a:p>
        </p:txBody>
      </p:sp>
      <p:grpSp>
        <p:nvGrpSpPr>
          <p:cNvPr id="5" name="4 Grupo"/>
          <p:cNvGrpSpPr/>
          <p:nvPr/>
        </p:nvGrpSpPr>
        <p:grpSpPr>
          <a:xfrm>
            <a:off x="684213" y="1401852"/>
            <a:ext cx="3696984" cy="3815954"/>
            <a:chOff x="1595096" y="981198"/>
            <a:chExt cx="3696984" cy="3815954"/>
          </a:xfrm>
        </p:grpSpPr>
        <p:grpSp>
          <p:nvGrpSpPr>
            <p:cNvPr id="16" name="15 Grupo"/>
            <p:cNvGrpSpPr/>
            <p:nvPr/>
          </p:nvGrpSpPr>
          <p:grpSpPr>
            <a:xfrm>
              <a:off x="1595096" y="981198"/>
              <a:ext cx="3696984" cy="3815954"/>
              <a:chOff x="670428" y="3789486"/>
              <a:chExt cx="3696984" cy="3815954"/>
            </a:xfrm>
          </p:grpSpPr>
          <p:sp>
            <p:nvSpPr>
              <p:cNvPr id="17" name="Rectangle de cantonada única rodona 9"/>
              <p:cNvSpPr/>
              <p:nvPr/>
            </p:nvSpPr>
            <p:spPr>
              <a:xfrm flipV="1">
                <a:off x="670428" y="3789486"/>
                <a:ext cx="3696984" cy="3815954"/>
              </a:xfrm>
              <a:prstGeom prst="round1Rect">
                <a:avLst>
                  <a:gd name="adj" fmla="val 0"/>
                </a:avLst>
              </a:prstGeom>
              <a:solidFill>
                <a:srgbClr val="FFB60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2 Marcador de contenido"/>
              <p:cNvSpPr txBox="1">
                <a:spLocks/>
              </p:cNvSpPr>
              <p:nvPr/>
            </p:nvSpPr>
            <p:spPr>
              <a:xfrm>
                <a:off x="893446" y="3847257"/>
                <a:ext cx="2969910" cy="87786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a-ES" sz="4000" dirty="0" smtClean="0">
                    <a:solidFill>
                      <a:schemeClr val="bg1"/>
                    </a:solidFill>
                    <a:latin typeface="Arial" panose="020B0604020202020204" pitchFamily="34" charset="0"/>
                    <a:cs typeface="Arial" panose="020B0604020202020204" pitchFamily="34" charset="0"/>
                  </a:rPr>
                  <a:t>Allotjament</a:t>
                </a:r>
                <a:endParaRPr lang="ca-ES" sz="4000" dirty="0">
                  <a:solidFill>
                    <a:schemeClr val="bg1"/>
                  </a:solidFill>
                  <a:latin typeface="Arial" panose="020B0604020202020204" pitchFamily="34" charset="0"/>
                  <a:cs typeface="Arial" panose="020B0604020202020204" pitchFamily="34" charset="0"/>
                </a:endParaRPr>
              </a:p>
            </p:txBody>
          </p:sp>
        </p:grpSp>
        <p:sp>
          <p:nvSpPr>
            <p:cNvPr id="4" name="QuadreDeText 3"/>
            <p:cNvSpPr txBox="1"/>
            <p:nvPr/>
          </p:nvSpPr>
          <p:spPr>
            <a:xfrm>
              <a:off x="1769970" y="2642136"/>
              <a:ext cx="3324898" cy="1938992"/>
            </a:xfrm>
            <a:prstGeom prst="rect">
              <a:avLst/>
            </a:prstGeom>
            <a:noFill/>
          </p:spPr>
          <p:txBody>
            <a:bodyPr wrap="square" rtlCol="0">
              <a:spAutoFit/>
            </a:bodyPr>
            <a:lstStyle/>
            <a:p>
              <a:r>
                <a:rPr lang="ca-ES" sz="4000" dirty="0" smtClean="0">
                  <a:latin typeface="Arial" panose="020B0604020202020204" pitchFamily="34" charset="0"/>
                  <a:cs typeface="Arial" panose="020B0604020202020204" pitchFamily="34" charset="0"/>
                </a:rPr>
                <a:t>1.000 </a:t>
              </a:r>
            </a:p>
            <a:p>
              <a:r>
                <a:rPr lang="ca-ES" sz="2000" b="1" dirty="0" smtClean="0">
                  <a:latin typeface="Arial" panose="020B0604020202020204" pitchFamily="34" charset="0"/>
                  <a:cs typeface="Arial" panose="020B0604020202020204" pitchFamily="34" charset="0"/>
                </a:rPr>
                <a:t>places d’allotjament </a:t>
              </a:r>
            </a:p>
            <a:p>
              <a:r>
                <a:rPr lang="ca-ES" sz="2000" b="1" dirty="0" smtClean="0">
                  <a:latin typeface="Arial" panose="020B0604020202020204" pitchFamily="34" charset="0"/>
                  <a:cs typeface="Arial" panose="020B0604020202020204" pitchFamily="34" charset="0"/>
                </a:rPr>
                <a:t>i acords de col·laboració </a:t>
              </a:r>
            </a:p>
            <a:p>
              <a:r>
                <a:rPr lang="ca-ES" sz="2000" b="1" dirty="0" smtClean="0">
                  <a:latin typeface="Arial" panose="020B0604020202020204" pitchFamily="34" charset="0"/>
                  <a:cs typeface="Arial" panose="020B0604020202020204" pitchFamily="34" charset="0"/>
                </a:rPr>
                <a:t>amb residències </a:t>
              </a:r>
            </a:p>
            <a:p>
              <a:r>
                <a:rPr lang="ca-ES" sz="2000" b="1" dirty="0" smtClean="0">
                  <a:latin typeface="Arial" panose="020B0604020202020204" pitchFamily="34" charset="0"/>
                  <a:cs typeface="Arial" panose="020B0604020202020204" pitchFamily="34" charset="0"/>
                </a:rPr>
                <a:t>universitàries</a:t>
              </a:r>
              <a:endParaRPr lang="ca-ES" sz="2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4528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tge 5"/>
          <p:cNvPicPr>
            <a:picLocks noChangeAspect="1"/>
          </p:cNvPicPr>
          <p:nvPr/>
        </p:nvPicPr>
        <p:blipFill rotWithShape="1">
          <a:blip r:embed="rId3" cstate="print">
            <a:extLst>
              <a:ext uri="{28A0092B-C50C-407E-A947-70E740481C1C}">
                <a14:useLocalDpi xmlns:a14="http://schemas.microsoft.com/office/drawing/2010/main" val="0"/>
              </a:ext>
            </a:extLst>
          </a:blip>
          <a:srcRect l="6732" r="10935" b="16150"/>
          <a:stretch/>
        </p:blipFill>
        <p:spPr>
          <a:xfrm>
            <a:off x="-36512" y="-20589"/>
            <a:ext cx="9217024" cy="6257902"/>
          </a:xfrm>
          <a:prstGeom prst="rect">
            <a:avLst/>
          </a:prstGeom>
        </p:spPr>
      </p:pic>
      <p:sp>
        <p:nvSpPr>
          <p:cNvPr id="9" name="Rectangle de cantonada única rodona 8"/>
          <p:cNvSpPr/>
          <p:nvPr/>
        </p:nvSpPr>
        <p:spPr>
          <a:xfrm flipV="1">
            <a:off x="-41826" y="-14384"/>
            <a:ext cx="7217746" cy="633859"/>
          </a:xfrm>
          <a:prstGeom prst="round1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bg1"/>
              </a:solidFill>
            </a:endParaRPr>
          </a:p>
        </p:txBody>
      </p:sp>
      <p:sp>
        <p:nvSpPr>
          <p:cNvPr id="10" name="1 Título"/>
          <p:cNvSpPr txBox="1">
            <a:spLocks/>
          </p:cNvSpPr>
          <p:nvPr/>
        </p:nvSpPr>
        <p:spPr>
          <a:xfrm>
            <a:off x="551184" y="7359"/>
            <a:ext cx="6624736" cy="113347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ca-ES" sz="3300" b="1" dirty="0" smtClean="0">
                <a:solidFill>
                  <a:schemeClr val="accent6">
                    <a:lumMod val="75000"/>
                  </a:schemeClr>
                </a:solidFill>
                <a:latin typeface="Arial "/>
              </a:rPr>
              <a:t>Com ens pots conèixer millor?</a:t>
            </a:r>
            <a:endParaRPr lang="ca-ES" sz="3300" b="1" dirty="0">
              <a:solidFill>
                <a:schemeClr val="accent6">
                  <a:lumMod val="75000"/>
                </a:schemeClr>
              </a:solidFill>
              <a:latin typeface="Arial "/>
            </a:endParaRPr>
          </a:p>
        </p:txBody>
      </p:sp>
      <p:sp>
        <p:nvSpPr>
          <p:cNvPr id="8" name="Rectangle de cantonada única rodona 9"/>
          <p:cNvSpPr/>
          <p:nvPr/>
        </p:nvSpPr>
        <p:spPr>
          <a:xfrm flipV="1">
            <a:off x="684212" y="4437063"/>
            <a:ext cx="4175820" cy="1500078"/>
          </a:xfrm>
          <a:prstGeom prst="round1Rect">
            <a:avLst>
              <a:gd name="adj" fmla="val 0"/>
            </a:avLst>
          </a:prstGeom>
          <a:solidFill>
            <a:srgbClr val="00B0F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Rectangle de cantonada única rodona 9"/>
          <p:cNvSpPr/>
          <p:nvPr/>
        </p:nvSpPr>
        <p:spPr>
          <a:xfrm flipV="1">
            <a:off x="5004048" y="4437063"/>
            <a:ext cx="3638302" cy="1500078"/>
          </a:xfrm>
          <a:prstGeom prst="round1Rect">
            <a:avLst>
              <a:gd name="adj" fmla="val 0"/>
            </a:avLst>
          </a:prstGeom>
          <a:solidFill>
            <a:schemeClr val="accent5">
              <a:lumMod val="60000"/>
              <a:lumOff val="4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7" name="2 Marcador de contenido"/>
          <p:cNvSpPr txBox="1">
            <a:spLocks/>
          </p:cNvSpPr>
          <p:nvPr/>
        </p:nvSpPr>
        <p:spPr>
          <a:xfrm>
            <a:off x="5081872" y="4524978"/>
            <a:ext cx="3580129" cy="14121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ca-ES" sz="1800" b="1" dirty="0" smtClean="0">
                <a:solidFill>
                  <a:schemeClr val="bg1"/>
                </a:solidFill>
                <a:latin typeface="Arial" panose="020B0604020202020204" pitchFamily="34" charset="0"/>
                <a:cs typeface="Arial" panose="020B0604020202020204" pitchFamily="34" charset="0"/>
              </a:rPr>
              <a:t>Tallers científics i tecnològics</a:t>
            </a:r>
          </a:p>
          <a:p>
            <a:pPr marL="0" indent="0">
              <a:lnSpc>
                <a:spcPts val="1900"/>
              </a:lnSpc>
              <a:buFont typeface="Arial" panose="020B0604020202020204" pitchFamily="34" charset="0"/>
              <a:buNone/>
            </a:pPr>
            <a:r>
              <a:rPr lang="ca-ES" sz="1800" b="1" dirty="0" smtClean="0">
                <a:solidFill>
                  <a:schemeClr val="bg1"/>
                </a:solidFill>
                <a:latin typeface="Arial" panose="020B0604020202020204" pitchFamily="34" charset="0"/>
                <a:cs typeface="Arial" panose="020B0604020202020204" pitchFamily="34" charset="0"/>
              </a:rPr>
              <a:t>Conferències de </a:t>
            </a:r>
            <a:br>
              <a:rPr lang="ca-ES" sz="1800" b="1" dirty="0" smtClean="0">
                <a:solidFill>
                  <a:schemeClr val="bg1"/>
                </a:solidFill>
                <a:latin typeface="Arial" panose="020B0604020202020204" pitchFamily="34" charset="0"/>
                <a:cs typeface="Arial" panose="020B0604020202020204" pitchFamily="34" charset="0"/>
              </a:rPr>
            </a:br>
            <a:r>
              <a:rPr lang="ca-ES" sz="1800" b="1" dirty="0" smtClean="0">
                <a:solidFill>
                  <a:schemeClr val="bg1"/>
                </a:solidFill>
                <a:latin typeface="Arial" panose="020B0604020202020204" pitchFamily="34" charset="0"/>
                <a:cs typeface="Arial" panose="020B0604020202020204" pitchFamily="34" charset="0"/>
              </a:rPr>
              <a:t>divulgació tecnològica</a:t>
            </a:r>
          </a:p>
          <a:p>
            <a:pPr marL="0" indent="0">
              <a:buFont typeface="Arial" panose="020B0604020202020204" pitchFamily="34" charset="0"/>
              <a:buNone/>
            </a:pPr>
            <a:r>
              <a:rPr lang="ca-ES" sz="1800" b="1" dirty="0" smtClean="0">
                <a:solidFill>
                  <a:schemeClr val="bg1"/>
                </a:solidFill>
                <a:latin typeface="Arial" panose="020B0604020202020204" pitchFamily="34" charset="0"/>
                <a:cs typeface="Arial" panose="020B0604020202020204" pitchFamily="34" charset="0"/>
              </a:rPr>
              <a:t>Activitats d’estiu</a:t>
            </a:r>
            <a:endParaRPr lang="ca-ES" sz="1800" b="1" dirty="0">
              <a:solidFill>
                <a:schemeClr val="bg1"/>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755576" y="4522525"/>
            <a:ext cx="4176464" cy="1138723"/>
          </a:xfrm>
        </p:spPr>
        <p:txBody>
          <a:bodyPr/>
          <a:lstStyle/>
          <a:p>
            <a:pPr marL="0" indent="0">
              <a:buNone/>
            </a:pPr>
            <a:r>
              <a:rPr lang="ca-ES" sz="1800" b="1" dirty="0" smtClean="0">
                <a:solidFill>
                  <a:schemeClr val="bg1"/>
                </a:solidFill>
                <a:latin typeface="Arial" panose="020B0604020202020204" pitchFamily="34" charset="0"/>
                <a:cs typeface="Arial" panose="020B0604020202020204" pitchFamily="34" charset="0"/>
              </a:rPr>
              <a:t>Jornades de portes obertes</a:t>
            </a:r>
          </a:p>
          <a:p>
            <a:pPr marL="0" indent="0">
              <a:buNone/>
            </a:pPr>
            <a:r>
              <a:rPr lang="ca-ES" sz="1800" b="1" dirty="0" smtClean="0">
                <a:solidFill>
                  <a:schemeClr val="bg1"/>
                </a:solidFill>
                <a:latin typeface="Arial" panose="020B0604020202020204" pitchFamily="34" charset="0"/>
                <a:cs typeface="Arial" panose="020B0604020202020204" pitchFamily="34" charset="0"/>
              </a:rPr>
              <a:t>Premi UPC per a treballs de recerca</a:t>
            </a:r>
          </a:p>
          <a:p>
            <a:pPr marL="0" indent="0">
              <a:buNone/>
            </a:pPr>
            <a:r>
              <a:rPr lang="ca-ES" sz="1800" b="1" dirty="0" smtClean="0">
                <a:solidFill>
                  <a:schemeClr val="bg1"/>
                </a:solidFill>
                <a:latin typeface="Arial" panose="020B0604020202020204" pitchFamily="34" charset="0"/>
                <a:cs typeface="Arial" panose="020B0604020202020204" pitchFamily="34" charset="0"/>
              </a:rPr>
              <a:t>Fires i jornades d’orientació</a:t>
            </a:r>
          </a:p>
        </p:txBody>
      </p:sp>
      <p:grpSp>
        <p:nvGrpSpPr>
          <p:cNvPr id="2" name="1 Grupo"/>
          <p:cNvGrpSpPr/>
          <p:nvPr/>
        </p:nvGrpSpPr>
        <p:grpSpPr>
          <a:xfrm>
            <a:off x="684212" y="3668963"/>
            <a:ext cx="7958138" cy="647501"/>
            <a:chOff x="684212" y="3668963"/>
            <a:chExt cx="7728787" cy="647501"/>
          </a:xfrm>
        </p:grpSpPr>
        <p:sp>
          <p:nvSpPr>
            <p:cNvPr id="12" name="Rectangle de cantonada única rodona 9"/>
            <p:cNvSpPr/>
            <p:nvPr/>
          </p:nvSpPr>
          <p:spPr>
            <a:xfrm flipV="1">
              <a:off x="684212" y="3668963"/>
              <a:ext cx="7728787" cy="647501"/>
            </a:xfrm>
            <a:prstGeom prst="round1Rect">
              <a:avLst>
                <a:gd name="adj" fmla="val 0"/>
              </a:avLst>
            </a:prstGeom>
            <a:solidFill>
              <a:srgbClr val="FFC00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QuadreDeText 3"/>
            <p:cNvSpPr txBox="1"/>
            <p:nvPr/>
          </p:nvSpPr>
          <p:spPr>
            <a:xfrm>
              <a:off x="827583" y="3711001"/>
              <a:ext cx="7478672" cy="523220"/>
            </a:xfrm>
            <a:prstGeom prst="rect">
              <a:avLst/>
            </a:prstGeom>
            <a:noFill/>
          </p:spPr>
          <p:txBody>
            <a:bodyPr wrap="square" rtlCol="0">
              <a:spAutoFit/>
            </a:bodyPr>
            <a:lstStyle/>
            <a:p>
              <a:pPr algn="ctr"/>
              <a:r>
                <a:rPr lang="es-ES" sz="2800" b="1" dirty="0" smtClean="0">
                  <a:solidFill>
                    <a:schemeClr val="bg1"/>
                  </a:solidFill>
                </a:rPr>
                <a:t>www.upc.edu/ca/futurs-estudiants</a:t>
              </a:r>
              <a:endParaRPr lang="es-ES" sz="2800" b="1" dirty="0">
                <a:solidFill>
                  <a:schemeClr val="bg1"/>
                </a:solidFill>
              </a:endParaRPr>
            </a:p>
          </p:txBody>
        </p:sp>
      </p:grpSp>
    </p:spTree>
    <p:extLst>
      <p:ext uri="{BB962C8B-B14F-4D97-AF65-F5344CB8AC3E}">
        <p14:creationId xmlns:p14="http://schemas.microsoft.com/office/powerpoint/2010/main" val="753291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500"/>
                                        <p:tgtEl>
                                          <p:spTgt spid="7">
                                            <p:txEl>
                                              <p:pRg st="1" end="1"/>
                                            </p:txEl>
                                          </p:spTgt>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fade">
                                      <p:cBhvr>
                                        <p:cTn id="3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e cantonada única rodona 4"/>
          <p:cNvSpPr/>
          <p:nvPr/>
        </p:nvSpPr>
        <p:spPr>
          <a:xfrm flipV="1">
            <a:off x="0" y="-13149"/>
            <a:ext cx="3923928" cy="633859"/>
          </a:xfrm>
          <a:prstGeom prst="round1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1 Título"/>
          <p:cNvSpPr>
            <a:spLocks noGrp="1"/>
          </p:cNvSpPr>
          <p:nvPr>
            <p:ph type="title"/>
          </p:nvPr>
        </p:nvSpPr>
        <p:spPr>
          <a:xfrm>
            <a:off x="581120" y="-608"/>
            <a:ext cx="3178696" cy="634082"/>
          </a:xfrm>
        </p:spPr>
        <p:txBody>
          <a:bodyPr/>
          <a:lstStyle/>
          <a:p>
            <a:pPr algn="l"/>
            <a:r>
              <a:rPr lang="ca-ES" sz="3300" b="1" dirty="0" smtClean="0">
                <a:solidFill>
                  <a:schemeClr val="bg1"/>
                </a:solidFill>
                <a:latin typeface="Arial" panose="020B0604020202020204" pitchFamily="34" charset="0"/>
                <a:cs typeface="Arial" panose="020B0604020202020204" pitchFamily="34" charset="0"/>
              </a:rPr>
              <a:t>Segueix-nos</a:t>
            </a:r>
            <a:r>
              <a:rPr lang="es-ES" sz="3300" b="1" dirty="0" smtClean="0">
                <a:solidFill>
                  <a:schemeClr val="bg1"/>
                </a:solidFill>
                <a:latin typeface="Arial" panose="020B0604020202020204" pitchFamily="34" charset="0"/>
                <a:cs typeface="Arial" panose="020B0604020202020204" pitchFamily="34" charset="0"/>
              </a:rPr>
              <a:t>!</a:t>
            </a:r>
            <a:endParaRPr lang="ca-ES" sz="3300" b="1" dirty="0">
              <a:solidFill>
                <a:schemeClr val="bg1"/>
              </a:solidFill>
              <a:latin typeface="Arial" panose="020B0604020202020204" pitchFamily="34" charset="0"/>
              <a:cs typeface="Arial" panose="020B0604020202020204" pitchFamily="34" charset="0"/>
            </a:endParaRPr>
          </a:p>
        </p:txBody>
      </p:sp>
      <p:grpSp>
        <p:nvGrpSpPr>
          <p:cNvPr id="4" name="Agrupa 3"/>
          <p:cNvGrpSpPr/>
          <p:nvPr/>
        </p:nvGrpSpPr>
        <p:grpSpPr>
          <a:xfrm>
            <a:off x="323528" y="1054056"/>
            <a:ext cx="8395858" cy="4667555"/>
            <a:chOff x="211796" y="967185"/>
            <a:chExt cx="8838408" cy="5000095"/>
          </a:xfrm>
        </p:grpSpPr>
        <p:pic>
          <p:nvPicPr>
            <p:cNvPr id="1027" name="Picture 3" descr="G:\SC\SCI\SCI-Oficina Disseny-Identitat\Materials_estand_promoció\latest.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5546" y="2808199"/>
              <a:ext cx="660711" cy="663556"/>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G:\SC\SCI\SCI-Oficina Disseny-Identitat\Materials_estand_promoció\bUJYaSO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847" y="3658483"/>
              <a:ext cx="658410" cy="658410"/>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9" name="Picture 5" descr="G:\SC\SCI\SCI-Oficina Disseny-Identitat\Materials_estand_promoció\Instagram_App_Large_May2016_2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847" y="4471970"/>
              <a:ext cx="658410" cy="658410"/>
            </a:xfrm>
            <a:prstGeom prst="rect">
              <a:avLst/>
            </a:prstGeom>
            <a:noFill/>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QuadreDeText 5"/>
            <p:cNvSpPr txBox="1"/>
            <p:nvPr/>
          </p:nvSpPr>
          <p:spPr>
            <a:xfrm>
              <a:off x="967803" y="3665608"/>
              <a:ext cx="1961964" cy="692379"/>
            </a:xfrm>
            <a:prstGeom prst="rect">
              <a:avLst/>
            </a:prstGeom>
            <a:noFill/>
          </p:spPr>
          <p:txBody>
            <a:bodyPr wrap="square" rtlCol="0">
              <a:spAutoFit/>
            </a:bodyPr>
            <a:lstStyle/>
            <a:p>
              <a:r>
                <a:rPr lang="es-ES" b="1" dirty="0" smtClean="0">
                  <a:latin typeface="Arial" panose="020B0604020202020204" pitchFamily="34" charset="0"/>
                  <a:cs typeface="Arial" panose="020B0604020202020204" pitchFamily="34" charset="0"/>
                </a:rPr>
                <a:t>@</a:t>
              </a:r>
              <a:r>
                <a:rPr lang="es-ES" b="1" dirty="0" err="1" smtClean="0">
                  <a:latin typeface="Arial" panose="020B0604020202020204" pitchFamily="34" charset="0"/>
                  <a:cs typeface="Arial" panose="020B0604020202020204" pitchFamily="34" charset="0"/>
                </a:rPr>
                <a:t>la_UPC</a:t>
              </a:r>
              <a:r>
                <a:rPr lang="es-ES" b="1" dirty="0" smtClean="0">
                  <a:latin typeface="Arial" panose="020B0604020202020204" pitchFamily="34" charset="0"/>
                  <a:cs typeface="Arial" panose="020B0604020202020204" pitchFamily="34" charset="0"/>
                </a:rPr>
                <a:t/>
              </a:r>
              <a:br>
                <a:rPr lang="es-ES" b="1" dirty="0" smtClean="0">
                  <a:latin typeface="Arial" panose="020B0604020202020204" pitchFamily="34" charset="0"/>
                  <a:cs typeface="Arial" panose="020B0604020202020204" pitchFamily="34" charset="0"/>
                </a:rPr>
              </a:br>
              <a:r>
                <a:rPr lang="es-ES" b="1" dirty="0" smtClean="0">
                  <a:latin typeface="Arial" panose="020B0604020202020204" pitchFamily="34" charset="0"/>
                  <a:cs typeface="Arial" panose="020B0604020202020204" pitchFamily="34" charset="0"/>
                </a:rPr>
                <a:t>@</a:t>
              </a:r>
              <a:r>
                <a:rPr lang="es-ES" b="1" dirty="0" err="1" smtClean="0">
                  <a:latin typeface="Arial" panose="020B0604020202020204" pitchFamily="34" charset="0"/>
                  <a:cs typeface="Arial" panose="020B0604020202020204" pitchFamily="34" charset="0"/>
                </a:rPr>
                <a:t>UPCdivulga</a:t>
              </a:r>
              <a:endParaRPr lang="es-ES" b="1" dirty="0">
                <a:latin typeface="Arial" panose="020B0604020202020204" pitchFamily="34" charset="0"/>
                <a:cs typeface="Arial" panose="020B0604020202020204" pitchFamily="34" charset="0"/>
              </a:endParaRPr>
            </a:p>
          </p:txBody>
        </p:sp>
        <p:sp>
          <p:nvSpPr>
            <p:cNvPr id="12" name="QuadreDeText 11"/>
            <p:cNvSpPr txBox="1"/>
            <p:nvPr/>
          </p:nvSpPr>
          <p:spPr>
            <a:xfrm>
              <a:off x="967804" y="2909144"/>
              <a:ext cx="2200331" cy="395645"/>
            </a:xfrm>
            <a:prstGeom prst="rect">
              <a:avLst/>
            </a:prstGeom>
            <a:noFill/>
          </p:spPr>
          <p:txBody>
            <a:bodyPr wrap="square" rtlCol="0">
              <a:spAutoFit/>
            </a:bodyPr>
            <a:lstStyle/>
            <a:p>
              <a:r>
                <a:rPr lang="es-ES" b="1" dirty="0" smtClean="0">
                  <a:latin typeface="Arial" panose="020B0604020202020204" pitchFamily="34" charset="0"/>
                  <a:cs typeface="Arial" panose="020B0604020202020204" pitchFamily="34" charset="0"/>
                </a:rPr>
                <a:t>@</a:t>
              </a:r>
              <a:r>
                <a:rPr lang="es-ES" b="1" dirty="0" err="1" smtClean="0">
                  <a:latin typeface="Arial" panose="020B0604020202020204" pitchFamily="34" charset="0"/>
                  <a:cs typeface="Arial" panose="020B0604020202020204" pitchFamily="34" charset="0"/>
                </a:rPr>
                <a:t>universitatUPC</a:t>
              </a:r>
              <a:endParaRPr lang="es-ES" b="1" dirty="0">
                <a:latin typeface="Arial" panose="020B0604020202020204" pitchFamily="34" charset="0"/>
                <a:cs typeface="Arial" panose="020B0604020202020204" pitchFamily="34" charset="0"/>
              </a:endParaRPr>
            </a:p>
          </p:txBody>
        </p:sp>
        <p:sp>
          <p:nvSpPr>
            <p:cNvPr id="13" name="QuadreDeText 12"/>
            <p:cNvSpPr txBox="1"/>
            <p:nvPr/>
          </p:nvSpPr>
          <p:spPr>
            <a:xfrm>
              <a:off x="967804" y="4616509"/>
              <a:ext cx="1728192" cy="369332"/>
            </a:xfrm>
            <a:prstGeom prst="rect">
              <a:avLst/>
            </a:prstGeom>
            <a:noFill/>
          </p:spPr>
          <p:txBody>
            <a:bodyPr wrap="square" rtlCol="0">
              <a:spAutoFit/>
            </a:bodyPr>
            <a:lstStyle/>
            <a:p>
              <a:r>
                <a:rPr lang="es-ES" b="1" dirty="0" smtClean="0">
                  <a:latin typeface="Arial" panose="020B0604020202020204" pitchFamily="34" charset="0"/>
                  <a:cs typeface="Arial" panose="020B0604020202020204" pitchFamily="34" charset="0"/>
                </a:rPr>
                <a:t>@</a:t>
              </a:r>
              <a:r>
                <a:rPr lang="es-ES" b="1" dirty="0" err="1" smtClean="0">
                  <a:latin typeface="Arial" panose="020B0604020202020204" pitchFamily="34" charset="0"/>
                  <a:cs typeface="Arial" panose="020B0604020202020204" pitchFamily="34" charset="0"/>
                </a:rPr>
                <a:t>la_UPC</a:t>
              </a:r>
              <a:endParaRPr lang="es-ES" b="1"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11796" y="5301279"/>
              <a:ext cx="666000" cy="66600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QuadreDeText 14"/>
            <p:cNvSpPr txBox="1"/>
            <p:nvPr/>
          </p:nvSpPr>
          <p:spPr>
            <a:xfrm>
              <a:off x="1022064" y="5449614"/>
              <a:ext cx="1728192" cy="369332"/>
            </a:xfrm>
            <a:prstGeom prst="rect">
              <a:avLst/>
            </a:prstGeom>
            <a:noFill/>
          </p:spPr>
          <p:txBody>
            <a:bodyPr wrap="square" rtlCol="0">
              <a:spAutoFit/>
            </a:bodyPr>
            <a:lstStyle/>
            <a:p>
              <a:r>
                <a:rPr lang="es-ES" b="1" dirty="0" smtClean="0">
                  <a:latin typeface="Arial" panose="020B0604020202020204" pitchFamily="34" charset="0"/>
                  <a:cs typeface="Arial" panose="020B0604020202020204" pitchFamily="34" charset="0"/>
                </a:rPr>
                <a:t>@UPC</a:t>
              </a:r>
              <a:endParaRPr lang="es-ES" b="1" dirty="0">
                <a:latin typeface="Arial" panose="020B0604020202020204" pitchFamily="34" charset="0"/>
                <a:cs typeface="Arial" panose="020B0604020202020204" pitchFamily="34" charset="0"/>
              </a:endParaRPr>
            </a:p>
          </p:txBody>
        </p:sp>
        <p:pic>
          <p:nvPicPr>
            <p:cNvPr id="3" name="Imatge 2"/>
            <p:cNvPicPr>
              <a:picLocks noChangeAspect="1"/>
            </p:cNvPicPr>
            <p:nvPr/>
          </p:nvPicPr>
          <p:blipFill rotWithShape="1">
            <a:blip r:embed="rId7">
              <a:extLst>
                <a:ext uri="{28A0092B-C50C-407E-A947-70E740481C1C}">
                  <a14:useLocalDpi xmlns:a14="http://schemas.microsoft.com/office/drawing/2010/main" val="0"/>
                </a:ext>
              </a:extLst>
            </a:blip>
            <a:srcRect r="9864"/>
            <a:stretch/>
          </p:blipFill>
          <p:spPr>
            <a:xfrm>
              <a:off x="3059832" y="967185"/>
              <a:ext cx="5990372" cy="5000095"/>
            </a:xfrm>
            <a:prstGeom prst="rect">
              <a:avLst/>
            </a:prstGeom>
          </p:spPr>
        </p:pic>
      </p:grpSp>
    </p:spTree>
    <p:extLst>
      <p:ext uri="{BB962C8B-B14F-4D97-AF65-F5344CB8AC3E}">
        <p14:creationId xmlns:p14="http://schemas.microsoft.com/office/powerpoint/2010/main" val="31568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SC\SCI\SCI-Oficina Disseny-Identitat\Materials_estand_promoció\Biblioteca_4.jpg"/>
          <p:cNvPicPr>
            <a:picLocks noChangeAspect="1" noChangeArrowheads="1"/>
          </p:cNvPicPr>
          <p:nvPr/>
        </p:nvPicPr>
        <p:blipFill rotWithShape="1">
          <a:blip r:embed="rId3">
            <a:extLst>
              <a:ext uri="{28A0092B-C50C-407E-A947-70E740481C1C}">
                <a14:useLocalDpi xmlns:a14="http://schemas.microsoft.com/office/drawing/2010/main" val="0"/>
              </a:ext>
            </a:extLst>
          </a:blip>
          <a:srcRect l="2041"/>
          <a:stretch/>
        </p:blipFill>
        <p:spPr bwMode="auto">
          <a:xfrm>
            <a:off x="0" y="-13149"/>
            <a:ext cx="9144000" cy="62504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2852936"/>
            <a:ext cx="9144000" cy="223224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4" name="Rectangle de cantonada única rodona 3"/>
          <p:cNvSpPr/>
          <p:nvPr/>
        </p:nvSpPr>
        <p:spPr>
          <a:xfrm flipV="1">
            <a:off x="0" y="-13150"/>
            <a:ext cx="3635896" cy="633859"/>
          </a:xfrm>
          <a:prstGeom prst="round1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1 Título"/>
          <p:cNvSpPr>
            <a:spLocks noGrp="1"/>
          </p:cNvSpPr>
          <p:nvPr>
            <p:ph type="title"/>
          </p:nvPr>
        </p:nvSpPr>
        <p:spPr>
          <a:xfrm>
            <a:off x="565448" y="11113"/>
            <a:ext cx="3790528" cy="609600"/>
          </a:xfrm>
        </p:spPr>
        <p:txBody>
          <a:bodyPr/>
          <a:lstStyle/>
          <a:p>
            <a:pPr algn="l"/>
            <a:r>
              <a:rPr lang="ca-ES" sz="3300" b="1" dirty="0" smtClean="0">
                <a:solidFill>
                  <a:schemeClr val="tx1">
                    <a:lumMod val="75000"/>
                    <a:lumOff val="25000"/>
                  </a:schemeClr>
                </a:solidFill>
                <a:latin typeface="Arial" panose="020B0604020202020204" pitchFamily="34" charset="0"/>
                <a:cs typeface="Arial" panose="020B0604020202020204" pitchFamily="34" charset="0"/>
              </a:rPr>
              <a:t>Tens dubtes</a:t>
            </a:r>
            <a:r>
              <a:rPr lang="es-ES" sz="3300" b="1" dirty="0" smtClean="0">
                <a:solidFill>
                  <a:schemeClr val="tx1">
                    <a:lumMod val="75000"/>
                    <a:lumOff val="25000"/>
                  </a:schemeClr>
                </a:solidFill>
                <a:latin typeface="Arial" panose="020B0604020202020204" pitchFamily="34" charset="0"/>
                <a:cs typeface="Arial" panose="020B0604020202020204" pitchFamily="34" charset="0"/>
              </a:rPr>
              <a:t>?</a:t>
            </a:r>
            <a:endParaRPr lang="ca-ES" sz="33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2 Marcador de contenido"/>
          <p:cNvSpPr>
            <a:spLocks noGrp="1"/>
          </p:cNvSpPr>
          <p:nvPr>
            <p:ph idx="1"/>
          </p:nvPr>
        </p:nvSpPr>
        <p:spPr>
          <a:xfrm>
            <a:off x="1547812" y="3003672"/>
            <a:ext cx="7115423" cy="1872208"/>
          </a:xfrm>
        </p:spPr>
        <p:txBody>
          <a:bodyPr>
            <a:normAutofit fontScale="92500" lnSpcReduction="10000"/>
          </a:bodyPr>
          <a:lstStyle/>
          <a:p>
            <a:pPr marL="0" indent="0">
              <a:buNone/>
            </a:pPr>
            <a:r>
              <a:rPr lang="es-ES" sz="4000" dirty="0" smtClean="0">
                <a:solidFill>
                  <a:srgbClr val="22518A"/>
                </a:solidFill>
                <a:latin typeface="Arial" panose="020B0604020202020204" pitchFamily="34" charset="0"/>
                <a:cs typeface="Arial" panose="020B0604020202020204" pitchFamily="34" charset="0"/>
              </a:rPr>
              <a:t>www.upc.edu</a:t>
            </a:r>
          </a:p>
          <a:p>
            <a:pPr marL="0" indent="0">
              <a:buNone/>
            </a:pPr>
            <a:r>
              <a:rPr lang="es-ES" sz="4000" dirty="0">
                <a:solidFill>
                  <a:srgbClr val="22518A"/>
                </a:solidFill>
                <a:latin typeface="Arial" panose="020B0604020202020204" pitchFamily="34" charset="0"/>
                <a:cs typeface="Arial" panose="020B0604020202020204" pitchFamily="34" charset="0"/>
              </a:rPr>
              <a:t>p</a:t>
            </a:r>
            <a:r>
              <a:rPr lang="es-ES" sz="4000" dirty="0" smtClean="0">
                <a:solidFill>
                  <a:srgbClr val="22518A"/>
                </a:solidFill>
                <a:latin typeface="Arial" panose="020B0604020202020204" pitchFamily="34" charset="0"/>
                <a:cs typeface="Arial" panose="020B0604020202020204" pitchFamily="34" charset="0"/>
              </a:rPr>
              <a:t>la.promocio@upc.edu</a:t>
            </a:r>
          </a:p>
          <a:p>
            <a:pPr marL="0" indent="0">
              <a:buNone/>
            </a:pPr>
            <a:r>
              <a:rPr lang="es-ES" sz="4000" dirty="0" smtClean="0">
                <a:solidFill>
                  <a:srgbClr val="22518A"/>
                </a:solidFill>
                <a:latin typeface="Arial" panose="020B0604020202020204" pitchFamily="34" charset="0"/>
                <a:cs typeface="Arial" panose="020B0604020202020204" pitchFamily="34" charset="0"/>
              </a:rPr>
              <a:t>93 401 62 00</a:t>
            </a:r>
          </a:p>
          <a:p>
            <a:pPr marL="0" indent="0">
              <a:buNone/>
            </a:pPr>
            <a:endParaRPr lang="es-ES" dirty="0" smtClean="0"/>
          </a:p>
          <a:p>
            <a:pPr marL="0" indent="0">
              <a:buNone/>
            </a:pPr>
            <a:endParaRPr lang="ca-ES" dirty="0"/>
          </a:p>
        </p:txBody>
      </p:sp>
    </p:spTree>
    <p:extLst>
      <p:ext uri="{BB962C8B-B14F-4D97-AF65-F5344CB8AC3E}">
        <p14:creationId xmlns:p14="http://schemas.microsoft.com/office/powerpoint/2010/main" val="200892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SC\SCI\SCI-Oficina Disseny-Identitat\MARCA CORPORATIVA\Marca_UPC_institucional_arxius\UPC blanc fons transp\UPC blanc fons trans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5571100"/>
            <a:ext cx="2985438" cy="65543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7766" y="0"/>
            <a:ext cx="9161766" cy="6858000"/>
          </a:xfrm>
          <a:prstGeom prst="rect">
            <a:avLst/>
          </a:prstGeom>
          <a:gradFill flip="none" rotWithShape="1">
            <a:gsLst>
              <a:gs pos="0">
                <a:srgbClr val="0070C0"/>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pic>
        <p:nvPicPr>
          <p:cNvPr id="19" name="Picture 3" descr="G:\SC\SCI\SCI-Oficina Disseny-Identitat\MARCA CORPORATIVA\Marca_UPC_institucional_arxius\UPC blanc fons transp\UPC blanc fons trans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5477" y="3084490"/>
            <a:ext cx="3875277" cy="85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50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ELEMANN\Grups\SC\SCI\SCP-Projectes\5_Inici_de_curs_2019-2020\Prestigi\Compaginades\Links\carpeta_nois_prestigi_retocada.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7" y="0"/>
            <a:ext cx="9149708" cy="68620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de cantonada única rodona 2"/>
          <p:cNvSpPr/>
          <p:nvPr/>
        </p:nvSpPr>
        <p:spPr>
          <a:xfrm flipV="1">
            <a:off x="-36512" y="-13743"/>
            <a:ext cx="2416311" cy="596132"/>
          </a:xfrm>
          <a:prstGeom prst="round1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1 Título"/>
          <p:cNvSpPr txBox="1">
            <a:spLocks/>
          </p:cNvSpPr>
          <p:nvPr/>
        </p:nvSpPr>
        <p:spPr>
          <a:xfrm>
            <a:off x="554634" y="-27384"/>
            <a:ext cx="2160240" cy="7490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300" b="1" dirty="0" smtClean="0">
                <a:solidFill>
                  <a:schemeClr val="bg1"/>
                </a:solidFill>
                <a:latin typeface="Arial "/>
              </a:rPr>
              <a:t>La UPC</a:t>
            </a:r>
            <a:endParaRPr lang="ca-ES" sz="3300" b="1" dirty="0">
              <a:solidFill>
                <a:schemeClr val="bg1"/>
              </a:solidFill>
              <a:latin typeface="Arial "/>
            </a:endParaRPr>
          </a:p>
        </p:txBody>
      </p:sp>
      <p:grpSp>
        <p:nvGrpSpPr>
          <p:cNvPr id="2" name="1 Grupo"/>
          <p:cNvGrpSpPr/>
          <p:nvPr/>
        </p:nvGrpSpPr>
        <p:grpSpPr>
          <a:xfrm>
            <a:off x="684213" y="1412874"/>
            <a:ext cx="3225173" cy="1844247"/>
            <a:chOff x="684213" y="1412874"/>
            <a:chExt cx="3225173" cy="1844247"/>
          </a:xfrm>
        </p:grpSpPr>
        <p:sp>
          <p:nvSpPr>
            <p:cNvPr id="15" name="Rectangle de cantonada única rodona 9"/>
            <p:cNvSpPr/>
            <p:nvPr/>
          </p:nvSpPr>
          <p:spPr>
            <a:xfrm flipV="1">
              <a:off x="684213" y="1412874"/>
              <a:ext cx="3225173" cy="1844247"/>
            </a:xfrm>
            <a:prstGeom prst="round1Rect">
              <a:avLst>
                <a:gd name="adj"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QuadreDeText 4"/>
            <p:cNvSpPr txBox="1"/>
            <p:nvPr/>
          </p:nvSpPr>
          <p:spPr>
            <a:xfrm>
              <a:off x="810786" y="1525357"/>
              <a:ext cx="2681714" cy="1631216"/>
            </a:xfrm>
            <a:prstGeom prst="rect">
              <a:avLst/>
            </a:prstGeom>
            <a:noFill/>
          </p:spPr>
          <p:txBody>
            <a:bodyPr wrap="square" rtlCol="0">
              <a:spAutoFit/>
            </a:bodyPr>
            <a:lstStyle/>
            <a:p>
              <a:r>
                <a:rPr lang="fr-FR" sz="4000" dirty="0" smtClean="0">
                  <a:solidFill>
                    <a:schemeClr val="tx2"/>
                  </a:solidFill>
                  <a:latin typeface="Arial "/>
                </a:rPr>
                <a:t>30.161</a:t>
              </a:r>
              <a:r>
                <a:rPr lang="fr-FR" sz="4000" dirty="0" smtClean="0">
                  <a:solidFill>
                    <a:schemeClr val="tx2"/>
                  </a:solidFill>
                </a:rPr>
                <a:t> </a:t>
              </a:r>
            </a:p>
            <a:p>
              <a:r>
                <a:rPr lang="ca-ES" sz="2000" b="1" dirty="0" smtClean="0">
                  <a:solidFill>
                    <a:schemeClr val="tx2"/>
                  </a:solidFill>
                </a:rPr>
                <a:t>estudiants de grau, </a:t>
              </a:r>
            </a:p>
            <a:p>
              <a:r>
                <a:rPr lang="ca-ES" sz="2000" b="1" dirty="0" smtClean="0">
                  <a:solidFill>
                    <a:schemeClr val="tx2"/>
                  </a:solidFill>
                </a:rPr>
                <a:t>màster universitari</a:t>
              </a:r>
            </a:p>
            <a:p>
              <a:r>
                <a:rPr lang="ca-ES" sz="2000" b="1" dirty="0" smtClean="0">
                  <a:solidFill>
                    <a:schemeClr val="tx2"/>
                  </a:solidFill>
                </a:rPr>
                <a:t>i doctorat</a:t>
              </a:r>
            </a:p>
          </p:txBody>
        </p:sp>
      </p:grpSp>
      <p:grpSp>
        <p:nvGrpSpPr>
          <p:cNvPr id="4" name="3 Grupo"/>
          <p:cNvGrpSpPr/>
          <p:nvPr/>
        </p:nvGrpSpPr>
        <p:grpSpPr>
          <a:xfrm>
            <a:off x="674733" y="3357506"/>
            <a:ext cx="3234653" cy="1320107"/>
            <a:chOff x="674733" y="3357506"/>
            <a:chExt cx="3234653" cy="1320107"/>
          </a:xfrm>
        </p:grpSpPr>
        <p:sp>
          <p:nvSpPr>
            <p:cNvPr id="14" name="Rectangle de cantonada única rodona 9"/>
            <p:cNvSpPr/>
            <p:nvPr/>
          </p:nvSpPr>
          <p:spPr>
            <a:xfrm flipV="1">
              <a:off x="674733" y="3357506"/>
              <a:ext cx="3234653" cy="1320107"/>
            </a:xfrm>
            <a:prstGeom prst="round1Rect">
              <a:avLst>
                <a:gd name="adj" fmla="val 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Rectangle 10"/>
            <p:cNvSpPr/>
            <p:nvPr/>
          </p:nvSpPr>
          <p:spPr>
            <a:xfrm>
              <a:off x="810786" y="3492136"/>
              <a:ext cx="2393062" cy="1046440"/>
            </a:xfrm>
            <a:prstGeom prst="rect">
              <a:avLst/>
            </a:prstGeom>
          </p:spPr>
          <p:txBody>
            <a:bodyPr wrap="square">
              <a:spAutoFit/>
            </a:bodyPr>
            <a:lstStyle/>
            <a:p>
              <a:r>
                <a:rPr lang="fr-FR" sz="4000" dirty="0" smtClean="0">
                  <a:solidFill>
                    <a:schemeClr val="bg1"/>
                  </a:solidFill>
                  <a:latin typeface="Arial "/>
                </a:rPr>
                <a:t>5.463 </a:t>
              </a:r>
            </a:p>
            <a:p>
              <a:r>
                <a:rPr lang="ca-ES" sz="2000" b="1" dirty="0" smtClean="0">
                  <a:solidFill>
                    <a:schemeClr val="bg1"/>
                  </a:solidFill>
                </a:rPr>
                <a:t>Titulats i titulades</a:t>
              </a:r>
              <a:endParaRPr lang="ca-ES" sz="2000" b="1" dirty="0">
                <a:solidFill>
                  <a:schemeClr val="bg1"/>
                </a:solidFill>
              </a:endParaRPr>
            </a:p>
          </p:txBody>
        </p:sp>
      </p:grpSp>
      <p:grpSp>
        <p:nvGrpSpPr>
          <p:cNvPr id="6" name="5 Grupo"/>
          <p:cNvGrpSpPr/>
          <p:nvPr/>
        </p:nvGrpSpPr>
        <p:grpSpPr>
          <a:xfrm>
            <a:off x="684213" y="4786266"/>
            <a:ext cx="2280495" cy="1483705"/>
            <a:chOff x="684213" y="4786266"/>
            <a:chExt cx="2280495" cy="1483705"/>
          </a:xfrm>
        </p:grpSpPr>
        <p:sp>
          <p:nvSpPr>
            <p:cNvPr id="17" name="Rectangle de cantonada única rodona 9"/>
            <p:cNvSpPr/>
            <p:nvPr/>
          </p:nvSpPr>
          <p:spPr>
            <a:xfrm flipV="1">
              <a:off x="684213" y="4786266"/>
              <a:ext cx="2280495" cy="1483705"/>
            </a:xfrm>
            <a:prstGeom prst="round1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Rectangle 8"/>
            <p:cNvSpPr/>
            <p:nvPr/>
          </p:nvSpPr>
          <p:spPr>
            <a:xfrm>
              <a:off x="817344" y="4829811"/>
              <a:ext cx="2136478" cy="1323439"/>
            </a:xfrm>
            <a:prstGeom prst="rect">
              <a:avLst/>
            </a:prstGeom>
          </p:spPr>
          <p:txBody>
            <a:bodyPr wrap="square">
              <a:spAutoFit/>
            </a:bodyPr>
            <a:lstStyle/>
            <a:p>
              <a:r>
                <a:rPr lang="fr-FR" sz="4000" dirty="0" smtClean="0">
                  <a:solidFill>
                    <a:schemeClr val="bg1"/>
                  </a:solidFill>
                  <a:latin typeface="Arial "/>
                </a:rPr>
                <a:t>3.147 </a:t>
              </a:r>
            </a:p>
            <a:p>
              <a:r>
                <a:rPr lang="ca-ES" sz="2000" b="1" dirty="0" smtClean="0">
                  <a:solidFill>
                    <a:schemeClr val="bg1"/>
                  </a:solidFill>
                </a:rPr>
                <a:t>personal docent </a:t>
              </a:r>
            </a:p>
            <a:p>
              <a:r>
                <a:rPr lang="ca-ES" sz="2000" b="1" dirty="0" smtClean="0">
                  <a:solidFill>
                    <a:schemeClr val="bg1"/>
                  </a:solidFill>
                </a:rPr>
                <a:t>i investigador</a:t>
              </a:r>
              <a:endParaRPr lang="ca-ES" sz="2000" b="1" dirty="0">
                <a:solidFill>
                  <a:schemeClr val="bg1"/>
                </a:solidFill>
              </a:endParaRPr>
            </a:p>
          </p:txBody>
        </p:sp>
      </p:grpSp>
      <p:grpSp>
        <p:nvGrpSpPr>
          <p:cNvPr id="7" name="6 Grupo"/>
          <p:cNvGrpSpPr/>
          <p:nvPr/>
        </p:nvGrpSpPr>
        <p:grpSpPr>
          <a:xfrm>
            <a:off x="3059832" y="4786265"/>
            <a:ext cx="3096345" cy="1483705"/>
            <a:chOff x="3059832" y="4786265"/>
            <a:chExt cx="3096345" cy="1483705"/>
          </a:xfrm>
        </p:grpSpPr>
        <p:sp>
          <p:nvSpPr>
            <p:cNvPr id="16" name="Rectangle de cantonada única rodona 9"/>
            <p:cNvSpPr/>
            <p:nvPr/>
          </p:nvSpPr>
          <p:spPr>
            <a:xfrm flipV="1">
              <a:off x="3059832" y="4786265"/>
              <a:ext cx="3096344" cy="1483705"/>
            </a:xfrm>
            <a:prstGeom prst="round1Rect">
              <a:avLst>
                <a:gd name="adj" fmla="val 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Rectangle 11"/>
            <p:cNvSpPr/>
            <p:nvPr/>
          </p:nvSpPr>
          <p:spPr>
            <a:xfrm>
              <a:off x="3236303" y="4854080"/>
              <a:ext cx="2919874" cy="1323439"/>
            </a:xfrm>
            <a:prstGeom prst="rect">
              <a:avLst/>
            </a:prstGeom>
          </p:spPr>
          <p:txBody>
            <a:bodyPr wrap="square">
              <a:spAutoFit/>
            </a:bodyPr>
            <a:lstStyle/>
            <a:p>
              <a:r>
                <a:rPr lang="fr-FR" sz="4000" dirty="0" smtClean="0">
                  <a:solidFill>
                    <a:schemeClr val="bg1"/>
                  </a:solidFill>
                  <a:latin typeface="Arial "/>
                </a:rPr>
                <a:t>2.006 </a:t>
              </a:r>
            </a:p>
            <a:p>
              <a:r>
                <a:rPr lang="ca-ES" sz="2000" b="1" dirty="0" smtClean="0">
                  <a:solidFill>
                    <a:schemeClr val="bg1"/>
                  </a:solidFill>
                </a:rPr>
                <a:t>personal d’administració </a:t>
              </a:r>
            </a:p>
            <a:p>
              <a:r>
                <a:rPr lang="ca-ES" sz="2000" b="1" dirty="0" smtClean="0">
                  <a:solidFill>
                    <a:schemeClr val="bg1"/>
                  </a:solidFill>
                </a:rPr>
                <a:t>i serveis</a:t>
              </a:r>
              <a:endParaRPr lang="ca-ES" sz="2000" b="1" dirty="0">
                <a:solidFill>
                  <a:schemeClr val="bg1"/>
                </a:solidFill>
              </a:endParaRPr>
            </a:p>
          </p:txBody>
        </p:sp>
      </p:grpSp>
    </p:spTree>
    <p:extLst>
      <p:ext uri="{BB962C8B-B14F-4D97-AF65-F5344CB8AC3E}">
        <p14:creationId xmlns:p14="http://schemas.microsoft.com/office/powerpoint/2010/main" val="349050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tge 5"/>
          <p:cNvPicPr>
            <a:picLocks noChangeAspect="1"/>
          </p:cNvPicPr>
          <p:nvPr/>
        </p:nvPicPr>
        <p:blipFill rotWithShape="1">
          <a:blip r:embed="rId3" cstate="print">
            <a:extLst>
              <a:ext uri="{28A0092B-C50C-407E-A947-70E740481C1C}">
                <a14:useLocalDpi xmlns:a14="http://schemas.microsoft.com/office/drawing/2010/main" val="0"/>
              </a:ext>
            </a:extLst>
          </a:blip>
          <a:srcRect l="2300"/>
          <a:stretch/>
        </p:blipFill>
        <p:spPr>
          <a:xfrm>
            <a:off x="-36512" y="-27384"/>
            <a:ext cx="9180512" cy="6264696"/>
          </a:xfrm>
          <a:prstGeom prst="rect">
            <a:avLst/>
          </a:prstGeom>
        </p:spPr>
      </p:pic>
      <p:sp>
        <p:nvSpPr>
          <p:cNvPr id="3" name="Rectangle de cantonada única rodona 2"/>
          <p:cNvSpPr/>
          <p:nvPr/>
        </p:nvSpPr>
        <p:spPr>
          <a:xfrm flipV="1">
            <a:off x="-36512" y="-27384"/>
            <a:ext cx="2416311" cy="706439"/>
          </a:xfrm>
          <a:prstGeom prst="round1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3" name="1 Título"/>
          <p:cNvSpPr txBox="1">
            <a:spLocks/>
          </p:cNvSpPr>
          <p:nvPr/>
        </p:nvSpPr>
        <p:spPr>
          <a:xfrm>
            <a:off x="563343" y="-45310"/>
            <a:ext cx="2160240" cy="7490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3600" b="1" dirty="0" smtClean="0">
                <a:solidFill>
                  <a:schemeClr val="bg1"/>
                </a:solidFill>
                <a:latin typeface="Arial "/>
              </a:rPr>
              <a:t>La UPC</a:t>
            </a:r>
            <a:endParaRPr lang="ca-ES" sz="3600" b="1" dirty="0">
              <a:solidFill>
                <a:schemeClr val="bg1"/>
              </a:solidFill>
              <a:latin typeface="Arial "/>
            </a:endParaRPr>
          </a:p>
        </p:txBody>
      </p:sp>
      <p:grpSp>
        <p:nvGrpSpPr>
          <p:cNvPr id="4" name="3 Grupo"/>
          <p:cNvGrpSpPr/>
          <p:nvPr/>
        </p:nvGrpSpPr>
        <p:grpSpPr>
          <a:xfrm>
            <a:off x="441417" y="4562402"/>
            <a:ext cx="2416254" cy="1387546"/>
            <a:chOff x="441417" y="4562402"/>
            <a:chExt cx="2416254" cy="1387546"/>
          </a:xfrm>
        </p:grpSpPr>
        <p:sp>
          <p:nvSpPr>
            <p:cNvPr id="11" name="Rectangle de cantonada única rodona 9"/>
            <p:cNvSpPr/>
            <p:nvPr/>
          </p:nvSpPr>
          <p:spPr>
            <a:xfrm flipV="1">
              <a:off x="441417" y="4571341"/>
              <a:ext cx="2416254" cy="1378607"/>
            </a:xfrm>
            <a:prstGeom prst="round1Rect">
              <a:avLst>
                <a:gd name="adj" fmla="val 0"/>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5" name="QuadreDeText 4"/>
            <p:cNvSpPr txBox="1"/>
            <p:nvPr/>
          </p:nvSpPr>
          <p:spPr>
            <a:xfrm>
              <a:off x="573114" y="4562402"/>
              <a:ext cx="2205113" cy="1220847"/>
            </a:xfrm>
            <a:prstGeom prst="rect">
              <a:avLst/>
            </a:prstGeom>
            <a:noFill/>
          </p:spPr>
          <p:txBody>
            <a:bodyPr wrap="square" rtlCol="0">
              <a:spAutoFit/>
            </a:bodyPr>
            <a:lstStyle/>
            <a:p>
              <a:r>
                <a:rPr lang="fr-FR" sz="4000" dirty="0" smtClean="0">
                  <a:solidFill>
                    <a:schemeClr val="tx2"/>
                  </a:solidFill>
                  <a:latin typeface="Arial "/>
                </a:rPr>
                <a:t>206</a:t>
              </a:r>
              <a:r>
                <a:rPr lang="fr-FR" sz="4000" b="1" dirty="0" smtClean="0">
                  <a:solidFill>
                    <a:schemeClr val="tx2"/>
                  </a:solidFill>
                </a:rPr>
                <a:t> </a:t>
              </a:r>
            </a:p>
            <a:p>
              <a:pPr>
                <a:lnSpc>
                  <a:spcPts val="2000"/>
                </a:lnSpc>
              </a:pPr>
              <a:r>
                <a:rPr lang="ca-ES" sz="2000" b="1" dirty="0">
                  <a:solidFill>
                    <a:schemeClr val="tx2"/>
                  </a:solidFill>
                </a:rPr>
                <a:t>g</a:t>
              </a:r>
              <a:r>
                <a:rPr lang="ca-ES" sz="2000" b="1" dirty="0" smtClean="0">
                  <a:solidFill>
                    <a:schemeClr val="tx2"/>
                  </a:solidFill>
                </a:rPr>
                <a:t>rups </a:t>
              </a:r>
            </a:p>
            <a:p>
              <a:pPr>
                <a:lnSpc>
                  <a:spcPts val="2000"/>
                </a:lnSpc>
              </a:pPr>
              <a:r>
                <a:rPr lang="ca-ES" sz="2000" b="1" dirty="0" smtClean="0">
                  <a:solidFill>
                    <a:schemeClr val="tx2"/>
                  </a:solidFill>
                </a:rPr>
                <a:t>de recerca</a:t>
              </a:r>
            </a:p>
          </p:txBody>
        </p:sp>
      </p:grpSp>
      <p:grpSp>
        <p:nvGrpSpPr>
          <p:cNvPr id="12" name="11 Grupo"/>
          <p:cNvGrpSpPr/>
          <p:nvPr/>
        </p:nvGrpSpPr>
        <p:grpSpPr>
          <a:xfrm>
            <a:off x="2987824" y="4571343"/>
            <a:ext cx="2811417" cy="1368152"/>
            <a:chOff x="2987824" y="4571343"/>
            <a:chExt cx="2811417" cy="1368152"/>
          </a:xfrm>
        </p:grpSpPr>
        <p:sp>
          <p:nvSpPr>
            <p:cNvPr id="10" name="Rectangle de cantonada única rodona 9"/>
            <p:cNvSpPr/>
            <p:nvPr/>
          </p:nvSpPr>
          <p:spPr>
            <a:xfrm flipV="1">
              <a:off x="2987824" y="4571343"/>
              <a:ext cx="2811417" cy="1368152"/>
            </a:xfrm>
            <a:prstGeom prst="round1Rect">
              <a:avLst>
                <a:gd name="adj" fmla="val 0"/>
              </a:avLst>
            </a:prstGeom>
            <a:solidFill>
              <a:srgbClr val="FFB601">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9" name="Rectangle 8"/>
            <p:cNvSpPr/>
            <p:nvPr/>
          </p:nvSpPr>
          <p:spPr>
            <a:xfrm>
              <a:off x="3035389" y="4572558"/>
              <a:ext cx="2547828" cy="1220847"/>
            </a:xfrm>
            <a:prstGeom prst="rect">
              <a:avLst/>
            </a:prstGeom>
          </p:spPr>
          <p:txBody>
            <a:bodyPr wrap="square">
              <a:spAutoFit/>
            </a:bodyPr>
            <a:lstStyle/>
            <a:p>
              <a:r>
                <a:rPr lang="fr-FR" sz="4000" dirty="0" smtClean="0">
                  <a:solidFill>
                    <a:schemeClr val="bg1"/>
                  </a:solidFill>
                  <a:latin typeface="Arial "/>
                </a:rPr>
                <a:t>1.713</a:t>
              </a:r>
              <a:endParaRPr lang="fr-FR" sz="4000" dirty="0">
                <a:solidFill>
                  <a:schemeClr val="bg1"/>
                </a:solidFill>
                <a:latin typeface="Arial "/>
              </a:endParaRPr>
            </a:p>
            <a:p>
              <a:pPr>
                <a:lnSpc>
                  <a:spcPts val="2000"/>
                </a:lnSpc>
              </a:pPr>
              <a:r>
                <a:rPr lang="ca-ES" sz="2000" b="1" dirty="0">
                  <a:solidFill>
                    <a:schemeClr val="bg1"/>
                  </a:solidFill>
                </a:rPr>
                <a:t>c</a:t>
              </a:r>
              <a:r>
                <a:rPr lang="ca-ES" sz="2000" b="1" dirty="0" smtClean="0">
                  <a:solidFill>
                    <a:schemeClr val="bg1"/>
                  </a:solidFill>
                </a:rPr>
                <a:t>onvenis i projectes </a:t>
              </a:r>
            </a:p>
            <a:p>
              <a:pPr>
                <a:lnSpc>
                  <a:spcPts val="2000"/>
                </a:lnSpc>
              </a:pPr>
              <a:r>
                <a:rPr lang="ca-ES" sz="2000" b="1" dirty="0" smtClean="0">
                  <a:solidFill>
                    <a:schemeClr val="bg1"/>
                  </a:solidFill>
                </a:rPr>
                <a:t>de recerca actius</a:t>
              </a:r>
              <a:endParaRPr lang="ca-ES" sz="2000" b="1" dirty="0">
                <a:solidFill>
                  <a:schemeClr val="bg1"/>
                </a:solidFill>
              </a:endParaRPr>
            </a:p>
          </p:txBody>
        </p:sp>
      </p:grpSp>
      <p:grpSp>
        <p:nvGrpSpPr>
          <p:cNvPr id="14" name="13 Grupo"/>
          <p:cNvGrpSpPr/>
          <p:nvPr/>
        </p:nvGrpSpPr>
        <p:grpSpPr>
          <a:xfrm>
            <a:off x="5940153" y="4581128"/>
            <a:ext cx="2832804" cy="1368822"/>
            <a:chOff x="5940153" y="4581128"/>
            <a:chExt cx="2832804" cy="1368822"/>
          </a:xfrm>
        </p:grpSpPr>
        <p:sp>
          <p:nvSpPr>
            <p:cNvPr id="7" name="Rectangle de cantonada única rodona 9"/>
            <p:cNvSpPr/>
            <p:nvPr/>
          </p:nvSpPr>
          <p:spPr>
            <a:xfrm flipV="1">
              <a:off x="5940153" y="4581798"/>
              <a:ext cx="2832804" cy="1368152"/>
            </a:xfrm>
            <a:prstGeom prst="round1Rect">
              <a:avLst>
                <a:gd name="adj" fmla="val 0"/>
              </a:avLst>
            </a:prstGeom>
            <a:solidFill>
              <a:srgbClr val="92D050">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 name="1 Rectángulo"/>
            <p:cNvSpPr/>
            <p:nvPr/>
          </p:nvSpPr>
          <p:spPr>
            <a:xfrm>
              <a:off x="6078155" y="4581128"/>
              <a:ext cx="2564195" cy="1220847"/>
            </a:xfrm>
            <a:prstGeom prst="rect">
              <a:avLst/>
            </a:prstGeom>
          </p:spPr>
          <p:txBody>
            <a:bodyPr wrap="square">
              <a:spAutoFit/>
            </a:bodyPr>
            <a:lstStyle/>
            <a:p>
              <a:r>
                <a:rPr lang="fr-FR" sz="4000" dirty="0">
                  <a:solidFill>
                    <a:schemeClr val="bg1"/>
                  </a:solidFill>
                  <a:latin typeface="Arial "/>
                </a:rPr>
                <a:t>654</a:t>
              </a:r>
            </a:p>
            <a:p>
              <a:pPr>
                <a:lnSpc>
                  <a:spcPts val="2000"/>
                </a:lnSpc>
              </a:pPr>
              <a:r>
                <a:rPr lang="ca-ES" sz="2000" b="1" dirty="0">
                  <a:solidFill>
                    <a:schemeClr val="bg1"/>
                  </a:solidFill>
                </a:rPr>
                <a:t>nous convenis </a:t>
              </a:r>
              <a:endParaRPr lang="ca-ES" sz="2000" b="1" dirty="0" smtClean="0">
                <a:solidFill>
                  <a:schemeClr val="bg1"/>
                </a:solidFill>
              </a:endParaRPr>
            </a:p>
            <a:p>
              <a:pPr>
                <a:lnSpc>
                  <a:spcPts val="2000"/>
                </a:lnSpc>
              </a:pPr>
              <a:r>
                <a:rPr lang="ca-ES" sz="2000" b="1" dirty="0" smtClean="0">
                  <a:solidFill>
                    <a:schemeClr val="bg1"/>
                  </a:solidFill>
                </a:rPr>
                <a:t>i </a:t>
              </a:r>
              <a:r>
                <a:rPr lang="ca-ES" sz="2000" b="1" dirty="0">
                  <a:solidFill>
                    <a:schemeClr val="bg1"/>
                  </a:solidFill>
                </a:rPr>
                <a:t>projectes </a:t>
              </a:r>
              <a:r>
                <a:rPr lang="ca-ES" sz="2000" b="1" dirty="0" smtClean="0">
                  <a:solidFill>
                    <a:schemeClr val="bg1"/>
                  </a:solidFill>
                </a:rPr>
                <a:t>de </a:t>
              </a:r>
              <a:r>
                <a:rPr lang="ca-ES" sz="2000" b="1" dirty="0">
                  <a:solidFill>
                    <a:schemeClr val="bg1"/>
                  </a:solidFill>
                </a:rPr>
                <a:t>recerca </a:t>
              </a:r>
            </a:p>
          </p:txBody>
        </p:sp>
      </p:grpSp>
    </p:spTree>
    <p:extLst>
      <p:ext uri="{BB962C8B-B14F-4D97-AF65-F5344CB8AC3E}">
        <p14:creationId xmlns:p14="http://schemas.microsoft.com/office/powerpoint/2010/main" val="280451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de cantonada única rodona 11"/>
          <p:cNvSpPr/>
          <p:nvPr/>
        </p:nvSpPr>
        <p:spPr>
          <a:xfrm flipV="1">
            <a:off x="1" y="-1"/>
            <a:ext cx="4572000" cy="620714"/>
          </a:xfrm>
          <a:prstGeom prst="round1Rect">
            <a:avLst>
              <a:gd name="adj" fmla="val 24928"/>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5" name="Rectangle de cantonada única rodona 14"/>
          <p:cNvSpPr/>
          <p:nvPr/>
        </p:nvSpPr>
        <p:spPr>
          <a:xfrm flipV="1">
            <a:off x="0" y="-26"/>
            <a:ext cx="4716016" cy="620714"/>
          </a:xfrm>
          <a:prstGeom prst="round1Rect">
            <a:avLst>
              <a:gd name="adj" fmla="val 0"/>
            </a:avLst>
          </a:prstGeom>
          <a:solidFill>
            <a:srgbClr val="A7A7A7">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bg1"/>
              </a:solidFill>
            </a:endParaRPr>
          </a:p>
        </p:txBody>
      </p:sp>
      <p:sp>
        <p:nvSpPr>
          <p:cNvPr id="13" name="1 Título"/>
          <p:cNvSpPr>
            <a:spLocks noGrp="1"/>
          </p:cNvSpPr>
          <p:nvPr>
            <p:ph type="title"/>
          </p:nvPr>
        </p:nvSpPr>
        <p:spPr>
          <a:xfrm>
            <a:off x="251520" y="-9088"/>
            <a:ext cx="4608512" cy="629801"/>
          </a:xfrm>
        </p:spPr>
        <p:txBody>
          <a:bodyPr/>
          <a:lstStyle/>
          <a:p>
            <a:pPr algn="l"/>
            <a:r>
              <a:rPr lang="ca-ES" sz="3300" b="1" dirty="0" smtClean="0">
                <a:solidFill>
                  <a:schemeClr val="bg1"/>
                </a:solidFill>
                <a:latin typeface="Arial" panose="020B0604020202020204" pitchFamily="34" charset="0"/>
                <a:cs typeface="Arial" panose="020B0604020202020204" pitchFamily="34" charset="0"/>
              </a:rPr>
              <a:t>La UPC als rànquings</a:t>
            </a:r>
            <a:endParaRPr lang="ca-ES" sz="3300" b="1" dirty="0">
              <a:solidFill>
                <a:schemeClr val="bg1"/>
              </a:solidFill>
              <a:latin typeface="Arial" panose="020B0604020202020204" pitchFamily="34" charset="0"/>
              <a:cs typeface="Arial" panose="020B0604020202020204" pitchFamily="34" charset="0"/>
            </a:endParaRPr>
          </a:p>
        </p:txBody>
      </p:sp>
      <p:pic>
        <p:nvPicPr>
          <p:cNvPr id="17" name="Imatge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2694" y="225812"/>
            <a:ext cx="1933845" cy="1352739"/>
          </a:xfrm>
          <a:prstGeom prst="rect">
            <a:avLst/>
          </a:prstGeom>
        </p:spPr>
      </p:pic>
      <p:pic>
        <p:nvPicPr>
          <p:cNvPr id="19" name="Imatge 1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3608" y="803248"/>
            <a:ext cx="6250748" cy="5289872"/>
          </a:xfrm>
          <a:prstGeom prst="rect">
            <a:avLst/>
          </a:prstGeom>
        </p:spPr>
      </p:pic>
    </p:spTree>
    <p:extLst>
      <p:ext uri="{BB962C8B-B14F-4D97-AF65-F5344CB8AC3E}">
        <p14:creationId xmlns:p14="http://schemas.microsoft.com/office/powerpoint/2010/main" val="93718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tge 1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0627" y="201460"/>
            <a:ext cx="2000529" cy="1409897"/>
          </a:xfrm>
          <a:prstGeom prst="rect">
            <a:avLst/>
          </a:prstGeom>
        </p:spPr>
      </p:pic>
      <p:pic>
        <p:nvPicPr>
          <p:cNvPr id="18" name="Imatge 1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7624" y="594183"/>
            <a:ext cx="6277851" cy="5591955"/>
          </a:xfrm>
          <a:prstGeom prst="rect">
            <a:avLst/>
          </a:prstGeom>
        </p:spPr>
      </p:pic>
      <p:sp>
        <p:nvSpPr>
          <p:cNvPr id="8" name="Rectangle de cantonada única rodona 14"/>
          <p:cNvSpPr/>
          <p:nvPr/>
        </p:nvSpPr>
        <p:spPr>
          <a:xfrm flipV="1">
            <a:off x="0" y="-26"/>
            <a:ext cx="4716016" cy="620714"/>
          </a:xfrm>
          <a:prstGeom prst="round1Rect">
            <a:avLst>
              <a:gd name="adj" fmla="val 0"/>
            </a:avLst>
          </a:prstGeom>
          <a:solidFill>
            <a:srgbClr val="A7A7A7">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solidFill>
                <a:schemeClr val="bg1"/>
              </a:solidFill>
            </a:endParaRPr>
          </a:p>
        </p:txBody>
      </p:sp>
      <p:sp>
        <p:nvSpPr>
          <p:cNvPr id="9" name="1 Título"/>
          <p:cNvSpPr>
            <a:spLocks noGrp="1"/>
          </p:cNvSpPr>
          <p:nvPr>
            <p:ph type="title"/>
          </p:nvPr>
        </p:nvSpPr>
        <p:spPr>
          <a:xfrm>
            <a:off x="251520" y="-9088"/>
            <a:ext cx="4680520" cy="629801"/>
          </a:xfrm>
        </p:spPr>
        <p:txBody>
          <a:bodyPr/>
          <a:lstStyle/>
          <a:p>
            <a:pPr algn="l"/>
            <a:r>
              <a:rPr lang="ca-ES" sz="3300" b="1" dirty="0" smtClean="0">
                <a:solidFill>
                  <a:schemeClr val="bg1"/>
                </a:solidFill>
                <a:latin typeface="Arial" panose="020B0604020202020204" pitchFamily="34" charset="0"/>
                <a:cs typeface="Arial" panose="020B0604020202020204" pitchFamily="34" charset="0"/>
              </a:rPr>
              <a:t>La UPC als rànquings</a:t>
            </a:r>
            <a:endParaRPr lang="ca-ES" sz="3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29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Imatge 5"/>
          <p:cNvPicPr>
            <a:picLocks noChangeAspect="1"/>
          </p:cNvPicPr>
          <p:nvPr/>
        </p:nvPicPr>
        <p:blipFill rotWithShape="1">
          <a:blip r:embed="rId3"/>
          <a:srcRect l="18404" t="10120" r="9966" b="87949"/>
          <a:stretch/>
        </p:blipFill>
        <p:spPr>
          <a:xfrm rot="5400000">
            <a:off x="-3107244" y="3530977"/>
            <a:ext cx="6418808" cy="235242"/>
          </a:xfrm>
          <a:prstGeom prst="rect">
            <a:avLst/>
          </a:prstGeom>
        </p:spPr>
      </p:pic>
      <p:pic>
        <p:nvPicPr>
          <p:cNvPr id="6" name="Imatge 5"/>
          <p:cNvPicPr>
            <a:picLocks noChangeAspect="1"/>
          </p:cNvPicPr>
          <p:nvPr/>
        </p:nvPicPr>
        <p:blipFill rotWithShape="1">
          <a:blip r:embed="rId3"/>
          <a:srcRect l="18404" t="10120" r="9966" b="6686"/>
          <a:stretch/>
        </p:blipFill>
        <p:spPr>
          <a:xfrm>
            <a:off x="35496" y="251601"/>
            <a:ext cx="9073008" cy="6606399"/>
          </a:xfrm>
          <a:prstGeom prst="rect">
            <a:avLst/>
          </a:prstGeom>
        </p:spPr>
      </p:pic>
      <p:pic>
        <p:nvPicPr>
          <p:cNvPr id="13" name="Imatge 5"/>
          <p:cNvPicPr>
            <a:picLocks noChangeAspect="1"/>
          </p:cNvPicPr>
          <p:nvPr/>
        </p:nvPicPr>
        <p:blipFill rotWithShape="1">
          <a:blip r:embed="rId3"/>
          <a:srcRect l="18404" t="10120" r="9966" b="87949"/>
          <a:stretch/>
        </p:blipFill>
        <p:spPr>
          <a:xfrm>
            <a:off x="-16094" y="-13251"/>
            <a:ext cx="9160094" cy="470485"/>
          </a:xfrm>
          <a:prstGeom prst="rect">
            <a:avLst/>
          </a:prstGeom>
        </p:spPr>
      </p:pic>
      <p:sp>
        <p:nvSpPr>
          <p:cNvPr id="7" name="Forma lliure 6"/>
          <p:cNvSpPr/>
          <p:nvPr/>
        </p:nvSpPr>
        <p:spPr>
          <a:xfrm>
            <a:off x="35496" y="457235"/>
            <a:ext cx="1913838" cy="5821165"/>
          </a:xfrm>
          <a:custGeom>
            <a:avLst/>
            <a:gdLst>
              <a:gd name="connsiteX0" fmla="*/ 8546 w 2999574"/>
              <a:gd name="connsiteY0" fmla="*/ 0 h 5982056"/>
              <a:gd name="connsiteX1" fmla="*/ 2999574 w 2999574"/>
              <a:gd name="connsiteY1" fmla="*/ 0 h 5982056"/>
              <a:gd name="connsiteX2" fmla="*/ 2965391 w 2999574"/>
              <a:gd name="connsiteY2" fmla="*/ 2068082 h 5982056"/>
              <a:gd name="connsiteX3" fmla="*/ 2238999 w 2999574"/>
              <a:gd name="connsiteY3" fmla="*/ 2939753 h 5982056"/>
              <a:gd name="connsiteX4" fmla="*/ 2264636 w 2999574"/>
              <a:gd name="connsiteY4" fmla="*/ 5982056 h 5982056"/>
              <a:gd name="connsiteX5" fmla="*/ 0 w 2999574"/>
              <a:gd name="connsiteY5" fmla="*/ 5964965 h 5982056"/>
              <a:gd name="connsiteX6" fmla="*/ 8546 w 2999574"/>
              <a:gd name="connsiteY6" fmla="*/ 0 h 5982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9574" h="5982056">
                <a:moveTo>
                  <a:pt x="8546" y="0"/>
                </a:moveTo>
                <a:lnTo>
                  <a:pt x="2999574" y="0"/>
                </a:lnTo>
                <a:lnTo>
                  <a:pt x="2965391" y="2068082"/>
                </a:lnTo>
                <a:lnTo>
                  <a:pt x="2238999" y="2939753"/>
                </a:lnTo>
                <a:lnTo>
                  <a:pt x="2264636" y="5982056"/>
                </a:lnTo>
                <a:lnTo>
                  <a:pt x="0" y="5964965"/>
                </a:lnTo>
                <a:cubicBezTo>
                  <a:pt x="2849" y="3976643"/>
                  <a:pt x="5697" y="1988322"/>
                  <a:pt x="8546" y="0"/>
                </a:cubicBezTo>
                <a:close/>
              </a:path>
            </a:pathLst>
          </a:custGeom>
          <a:solidFill>
            <a:srgbClr val="2C434D"/>
          </a:solidFill>
          <a:ln>
            <a:solidFill>
              <a:srgbClr val="2C43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de cantonada única rodona 9"/>
          <p:cNvSpPr/>
          <p:nvPr/>
        </p:nvSpPr>
        <p:spPr>
          <a:xfrm flipV="1">
            <a:off x="-16094" y="-13251"/>
            <a:ext cx="3507974" cy="633962"/>
          </a:xfrm>
          <a:prstGeom prst="round1Rect">
            <a:avLst>
              <a:gd name="adj" fmla="val 0"/>
            </a:avLst>
          </a:pr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1" name="1 Título"/>
          <p:cNvSpPr txBox="1">
            <a:spLocks/>
          </p:cNvSpPr>
          <p:nvPr/>
        </p:nvSpPr>
        <p:spPr>
          <a:xfrm>
            <a:off x="235143" y="17369"/>
            <a:ext cx="3399454" cy="6393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a-ES" sz="3300" b="1" dirty="0" smtClean="0">
                <a:solidFill>
                  <a:schemeClr val="bg1"/>
                </a:solidFill>
                <a:latin typeface="Arial "/>
              </a:rPr>
              <a:t>Territori UPC</a:t>
            </a:r>
            <a:endParaRPr lang="ca-ES" sz="3300" b="1" dirty="0">
              <a:solidFill>
                <a:schemeClr val="bg1"/>
              </a:solidFill>
              <a:latin typeface="Arial "/>
            </a:endParaRPr>
          </a:p>
        </p:txBody>
      </p:sp>
      <p:pic>
        <p:nvPicPr>
          <p:cNvPr id="15" name="Imatge 5"/>
          <p:cNvPicPr>
            <a:picLocks noChangeAspect="1"/>
          </p:cNvPicPr>
          <p:nvPr/>
        </p:nvPicPr>
        <p:blipFill rotWithShape="1">
          <a:blip r:embed="rId3"/>
          <a:srcRect l="18404" t="10120" r="9966" b="87949"/>
          <a:stretch/>
        </p:blipFill>
        <p:spPr>
          <a:xfrm rot="5400000">
            <a:off x="5875785" y="3598218"/>
            <a:ext cx="6418808" cy="117621"/>
          </a:xfrm>
          <a:prstGeom prst="rect">
            <a:avLst/>
          </a:prstGeom>
        </p:spPr>
      </p:pic>
      <p:grpSp>
        <p:nvGrpSpPr>
          <p:cNvPr id="19" name="18 Grupo"/>
          <p:cNvGrpSpPr/>
          <p:nvPr/>
        </p:nvGrpSpPr>
        <p:grpSpPr>
          <a:xfrm>
            <a:off x="1485029" y="2564903"/>
            <a:ext cx="1995806" cy="761287"/>
            <a:chOff x="1407800" y="2564903"/>
            <a:chExt cx="1995806" cy="761287"/>
          </a:xfrm>
        </p:grpSpPr>
        <p:sp>
          <p:nvSpPr>
            <p:cNvPr id="16" name="Rectangle de cantonada única rodona 9"/>
            <p:cNvSpPr/>
            <p:nvPr/>
          </p:nvSpPr>
          <p:spPr>
            <a:xfrm flipV="1">
              <a:off x="1407800" y="2564903"/>
              <a:ext cx="1995806" cy="761287"/>
            </a:xfrm>
            <a:prstGeom prst="round1Rect">
              <a:avLst>
                <a:gd name="adj" fmla="val 0"/>
              </a:avLst>
            </a:prstGeom>
            <a:solidFill>
              <a:srgbClr val="00B0F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QuadreDeText 11"/>
            <p:cNvSpPr txBox="1"/>
            <p:nvPr/>
          </p:nvSpPr>
          <p:spPr>
            <a:xfrm>
              <a:off x="1493207" y="2616853"/>
              <a:ext cx="1706523" cy="707886"/>
            </a:xfrm>
            <a:prstGeom prst="rect">
              <a:avLst/>
            </a:prstGeom>
            <a:noFill/>
          </p:spPr>
          <p:txBody>
            <a:bodyPr wrap="square" rtlCol="0">
              <a:spAutoFit/>
            </a:bodyPr>
            <a:lstStyle/>
            <a:p>
              <a:r>
                <a:rPr lang="fr-FR" sz="4000" dirty="0" smtClean="0">
                  <a:solidFill>
                    <a:schemeClr val="bg1"/>
                  </a:solidFill>
                  <a:latin typeface="Arial "/>
                </a:rPr>
                <a:t>18</a:t>
              </a:r>
              <a:r>
                <a:rPr lang="fr-FR" sz="4000" b="1" dirty="0" smtClean="0">
                  <a:solidFill>
                    <a:schemeClr val="tx1">
                      <a:lumMod val="65000"/>
                      <a:lumOff val="35000"/>
                    </a:schemeClr>
                  </a:solidFill>
                </a:rPr>
                <a:t> </a:t>
              </a:r>
              <a:r>
                <a:rPr lang="ca-ES" sz="2000" b="1" dirty="0" smtClean="0">
                  <a:solidFill>
                    <a:schemeClr val="bg1"/>
                  </a:solidFill>
                </a:rPr>
                <a:t>centres</a:t>
              </a:r>
              <a:endParaRPr lang="ca-ES" sz="2000" b="1" dirty="0">
                <a:solidFill>
                  <a:schemeClr val="bg1"/>
                </a:solidFill>
              </a:endParaRPr>
            </a:p>
          </p:txBody>
        </p:sp>
      </p:grpSp>
      <p:grpSp>
        <p:nvGrpSpPr>
          <p:cNvPr id="20" name="19 Grupo"/>
          <p:cNvGrpSpPr/>
          <p:nvPr/>
        </p:nvGrpSpPr>
        <p:grpSpPr>
          <a:xfrm>
            <a:off x="1480877" y="3393819"/>
            <a:ext cx="1995806" cy="761306"/>
            <a:chOff x="1403648" y="3393819"/>
            <a:chExt cx="1995806" cy="761306"/>
          </a:xfrm>
        </p:grpSpPr>
        <p:sp>
          <p:nvSpPr>
            <p:cNvPr id="17" name="Rectangle de cantonada única rodona 9"/>
            <p:cNvSpPr/>
            <p:nvPr/>
          </p:nvSpPr>
          <p:spPr>
            <a:xfrm flipV="1">
              <a:off x="1403648" y="3393819"/>
              <a:ext cx="1995806" cy="761287"/>
            </a:xfrm>
            <a:prstGeom prst="round1Rect">
              <a:avLst>
                <a:gd name="adj" fmla="val 0"/>
              </a:avLst>
            </a:prstGeom>
            <a:solidFill>
              <a:srgbClr val="00B0F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8" name="17 Rectángulo"/>
            <p:cNvSpPr/>
            <p:nvPr/>
          </p:nvSpPr>
          <p:spPr>
            <a:xfrm>
              <a:off x="1563684" y="3447239"/>
              <a:ext cx="1271438" cy="707886"/>
            </a:xfrm>
            <a:prstGeom prst="rect">
              <a:avLst/>
            </a:prstGeom>
          </p:spPr>
          <p:txBody>
            <a:bodyPr wrap="none">
              <a:spAutoFit/>
            </a:bodyPr>
            <a:lstStyle/>
            <a:p>
              <a:r>
                <a:rPr lang="fr-FR" sz="4000" dirty="0">
                  <a:solidFill>
                    <a:schemeClr val="bg1"/>
                  </a:solidFill>
                  <a:latin typeface="Arial "/>
                </a:rPr>
                <a:t>7</a:t>
              </a:r>
              <a:r>
                <a:rPr lang="fr-FR" sz="3200" b="1" dirty="0">
                  <a:solidFill>
                    <a:schemeClr val="tx1">
                      <a:lumMod val="65000"/>
                      <a:lumOff val="35000"/>
                    </a:schemeClr>
                  </a:solidFill>
                </a:rPr>
                <a:t> </a:t>
              </a:r>
              <a:r>
                <a:rPr lang="ca-ES" sz="2000" b="1" dirty="0">
                  <a:solidFill>
                    <a:schemeClr val="bg1"/>
                  </a:solidFill>
                </a:rPr>
                <a:t>ciutats</a:t>
              </a:r>
            </a:p>
          </p:txBody>
        </p:sp>
      </p:grpSp>
    </p:spTree>
    <p:extLst>
      <p:ext uri="{BB962C8B-B14F-4D97-AF65-F5344CB8AC3E}">
        <p14:creationId xmlns:p14="http://schemas.microsoft.com/office/powerpoint/2010/main" val="345502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tge 20"/>
          <p:cNvPicPr>
            <a:picLocks noChangeAspect="1"/>
          </p:cNvPicPr>
          <p:nvPr/>
        </p:nvPicPr>
        <p:blipFill rotWithShape="1">
          <a:blip r:embed="rId3">
            <a:extLst>
              <a:ext uri="{28A0092B-C50C-407E-A947-70E740481C1C}">
                <a14:useLocalDpi xmlns:a14="http://schemas.microsoft.com/office/drawing/2010/main" val="0"/>
              </a:ext>
            </a:extLst>
          </a:blip>
          <a:srcRect l="2800" t="8651" r="7927"/>
          <a:stretch/>
        </p:blipFill>
        <p:spPr>
          <a:xfrm>
            <a:off x="0" y="-27384"/>
            <a:ext cx="9180512" cy="6264696"/>
          </a:xfrm>
          <a:prstGeom prst="rect">
            <a:avLst/>
          </a:prstGeom>
          <a:noFill/>
        </p:spPr>
      </p:pic>
      <p:sp>
        <p:nvSpPr>
          <p:cNvPr id="22" name="Rectangle de cantonada única rodona 21"/>
          <p:cNvSpPr/>
          <p:nvPr/>
        </p:nvSpPr>
        <p:spPr>
          <a:xfrm flipV="1">
            <a:off x="-8359" y="-27384"/>
            <a:ext cx="6041107" cy="617241"/>
          </a:xfrm>
          <a:prstGeom prst="round1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3" name="1 Título"/>
          <p:cNvSpPr>
            <a:spLocks noGrp="1"/>
          </p:cNvSpPr>
          <p:nvPr>
            <p:ph type="title"/>
          </p:nvPr>
        </p:nvSpPr>
        <p:spPr>
          <a:xfrm>
            <a:off x="571379" y="1694"/>
            <a:ext cx="5800821" cy="619019"/>
          </a:xfrm>
        </p:spPr>
        <p:txBody>
          <a:bodyPr>
            <a:normAutofit fontScale="90000"/>
          </a:bodyPr>
          <a:lstStyle/>
          <a:p>
            <a:pPr algn="l"/>
            <a:r>
              <a:rPr lang="ca-ES" sz="3300" b="1" dirty="0" smtClean="0">
                <a:solidFill>
                  <a:schemeClr val="bg1"/>
                </a:solidFill>
                <a:latin typeface="Arial" panose="020B0604020202020204" pitchFamily="34" charset="0"/>
                <a:cs typeface="Arial" panose="020B0604020202020204" pitchFamily="34" charset="0"/>
              </a:rPr>
              <a:t>Què pots estudiar a la UPC</a:t>
            </a:r>
            <a:r>
              <a:rPr lang="es-ES" sz="3300" b="1" dirty="0" smtClean="0">
                <a:solidFill>
                  <a:schemeClr val="bg1"/>
                </a:solidFill>
                <a:latin typeface="Arial" panose="020B0604020202020204" pitchFamily="34" charset="0"/>
                <a:cs typeface="Arial" panose="020B0604020202020204" pitchFamily="34" charset="0"/>
              </a:rPr>
              <a:t>?</a:t>
            </a:r>
            <a:r>
              <a:rPr lang="ca-ES" sz="3300" b="1" dirty="0" smtClean="0">
                <a:solidFill>
                  <a:schemeClr val="bg1"/>
                </a:solidFill>
                <a:latin typeface="Arial" panose="020B0604020202020204" pitchFamily="34" charset="0"/>
                <a:cs typeface="Arial" panose="020B0604020202020204" pitchFamily="34" charset="0"/>
              </a:rPr>
              <a:t/>
            </a:r>
            <a:br>
              <a:rPr lang="ca-ES" sz="3300" b="1" dirty="0" smtClean="0">
                <a:solidFill>
                  <a:schemeClr val="bg1"/>
                </a:solidFill>
                <a:latin typeface="Arial" panose="020B0604020202020204" pitchFamily="34" charset="0"/>
                <a:cs typeface="Arial" panose="020B0604020202020204" pitchFamily="34" charset="0"/>
              </a:rPr>
            </a:br>
            <a:endParaRPr lang="ca-ES" sz="3300" b="1" dirty="0">
              <a:solidFill>
                <a:schemeClr val="bg1"/>
              </a:solidFill>
              <a:latin typeface="Arial" panose="020B0604020202020204" pitchFamily="34" charset="0"/>
              <a:cs typeface="Arial" panose="020B0604020202020204" pitchFamily="34" charset="0"/>
            </a:endParaRPr>
          </a:p>
        </p:txBody>
      </p:sp>
      <p:grpSp>
        <p:nvGrpSpPr>
          <p:cNvPr id="3" name="2 Grupo"/>
          <p:cNvGrpSpPr/>
          <p:nvPr/>
        </p:nvGrpSpPr>
        <p:grpSpPr>
          <a:xfrm>
            <a:off x="684213" y="3602586"/>
            <a:ext cx="1943571" cy="761287"/>
            <a:chOff x="684213" y="3602586"/>
            <a:chExt cx="1943571" cy="761287"/>
          </a:xfrm>
        </p:grpSpPr>
        <p:sp>
          <p:nvSpPr>
            <p:cNvPr id="7" name="Rectangle de cantonada única rodona 9"/>
            <p:cNvSpPr/>
            <p:nvPr/>
          </p:nvSpPr>
          <p:spPr>
            <a:xfrm flipV="1">
              <a:off x="684213" y="3602586"/>
              <a:ext cx="1943571" cy="761287"/>
            </a:xfrm>
            <a:prstGeom prst="round1Rect">
              <a:avLst>
                <a:gd name="adj" fmla="val 0"/>
              </a:avLst>
            </a:prstGeom>
            <a:solidFill>
              <a:srgbClr val="00B0F0">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24" name="Rectangle 23"/>
            <p:cNvSpPr/>
            <p:nvPr/>
          </p:nvSpPr>
          <p:spPr>
            <a:xfrm>
              <a:off x="752466" y="3636315"/>
              <a:ext cx="1667444" cy="718851"/>
            </a:xfrm>
            <a:prstGeom prst="rect">
              <a:avLst/>
            </a:prstGeom>
          </p:spPr>
          <p:txBody>
            <a:bodyPr wrap="none">
              <a:spAutoFit/>
            </a:bodyPr>
            <a:lstStyle/>
            <a:p>
              <a:pPr>
                <a:lnSpc>
                  <a:spcPts val="5300"/>
                </a:lnSpc>
              </a:pPr>
              <a:r>
                <a:rPr lang="ca-ES" sz="4000" dirty="0" smtClean="0">
                  <a:solidFill>
                    <a:schemeClr val="bg1"/>
                  </a:solidFill>
                  <a:latin typeface="Arial" panose="020B0604020202020204" pitchFamily="34" charset="0"/>
                  <a:cs typeface="Arial" panose="020B0604020202020204" pitchFamily="34" charset="0"/>
                </a:rPr>
                <a:t>64</a:t>
              </a:r>
              <a:r>
                <a:rPr lang="ca-ES" sz="4000" b="1" dirty="0" smtClean="0">
                  <a:solidFill>
                    <a:schemeClr val="tx1">
                      <a:lumMod val="65000"/>
                      <a:lumOff val="35000"/>
                    </a:schemeClr>
                  </a:solidFill>
                  <a:latin typeface="Arial" panose="020B0604020202020204" pitchFamily="34" charset="0"/>
                  <a:cs typeface="Arial" panose="020B0604020202020204" pitchFamily="34" charset="0"/>
                </a:rPr>
                <a:t> </a:t>
              </a:r>
              <a:r>
                <a:rPr lang="ca-ES" sz="2200" b="1" dirty="0" smtClean="0">
                  <a:solidFill>
                    <a:schemeClr val="bg1"/>
                  </a:solidFill>
                  <a:latin typeface="Arial" panose="020B0604020202020204" pitchFamily="34" charset="0"/>
                  <a:cs typeface="Arial" panose="020B0604020202020204" pitchFamily="34" charset="0"/>
                </a:rPr>
                <a:t>graus</a:t>
              </a:r>
            </a:p>
          </p:txBody>
        </p:sp>
      </p:grpSp>
      <p:grpSp>
        <p:nvGrpSpPr>
          <p:cNvPr id="5" name="4 Grupo"/>
          <p:cNvGrpSpPr/>
          <p:nvPr/>
        </p:nvGrpSpPr>
        <p:grpSpPr>
          <a:xfrm>
            <a:off x="684212" y="5282588"/>
            <a:ext cx="4247828" cy="761287"/>
            <a:chOff x="684212" y="5282588"/>
            <a:chExt cx="4247828" cy="761287"/>
          </a:xfrm>
        </p:grpSpPr>
        <p:sp>
          <p:nvSpPr>
            <p:cNvPr id="14" name="Rectangle de cantonada única rodona 9"/>
            <p:cNvSpPr/>
            <p:nvPr/>
          </p:nvSpPr>
          <p:spPr>
            <a:xfrm flipV="1">
              <a:off x="684212" y="5282588"/>
              <a:ext cx="4247828" cy="761287"/>
            </a:xfrm>
            <a:prstGeom prst="round1Rect">
              <a:avLst>
                <a:gd name="adj" fmla="val 0"/>
              </a:avLst>
            </a:prstGeom>
            <a:solidFill>
              <a:srgbClr val="22518A">
                <a:alpha val="8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0" name="Rectangle 23"/>
            <p:cNvSpPr/>
            <p:nvPr/>
          </p:nvSpPr>
          <p:spPr>
            <a:xfrm>
              <a:off x="736467" y="5302437"/>
              <a:ext cx="3975768" cy="718851"/>
            </a:xfrm>
            <a:prstGeom prst="rect">
              <a:avLst/>
            </a:prstGeom>
          </p:spPr>
          <p:txBody>
            <a:bodyPr wrap="none">
              <a:spAutoFit/>
            </a:bodyPr>
            <a:lstStyle/>
            <a:p>
              <a:pPr>
                <a:lnSpc>
                  <a:spcPts val="5300"/>
                </a:lnSpc>
              </a:pPr>
              <a:r>
                <a:rPr lang="ca-ES" sz="4000" dirty="0" smtClean="0">
                  <a:solidFill>
                    <a:schemeClr val="bg1"/>
                  </a:solidFill>
                  <a:latin typeface="Arial" panose="020B0604020202020204" pitchFamily="34" charset="0"/>
                  <a:cs typeface="Arial" panose="020B0604020202020204" pitchFamily="34" charset="0"/>
                </a:rPr>
                <a:t>46</a:t>
              </a:r>
              <a:r>
                <a:rPr lang="ca-ES" sz="4000" b="1" dirty="0" smtClean="0">
                  <a:solidFill>
                    <a:schemeClr val="bg1"/>
                  </a:solidFill>
                  <a:latin typeface="Arial" panose="020B0604020202020204" pitchFamily="34" charset="0"/>
                  <a:cs typeface="Arial" panose="020B0604020202020204" pitchFamily="34" charset="0"/>
                </a:rPr>
                <a:t> </a:t>
              </a:r>
              <a:r>
                <a:rPr lang="ca-ES" sz="2200" b="1" dirty="0" smtClean="0">
                  <a:solidFill>
                    <a:schemeClr val="bg1"/>
                  </a:solidFill>
                  <a:latin typeface="Arial" panose="020B0604020202020204" pitchFamily="34" charset="0"/>
                  <a:cs typeface="Arial" panose="020B0604020202020204" pitchFamily="34" charset="0"/>
                </a:rPr>
                <a:t>programes de doctorat</a:t>
              </a:r>
              <a:endParaRPr lang="es-ES" sz="2200" dirty="0">
                <a:solidFill>
                  <a:schemeClr val="bg1"/>
                </a:solidFill>
              </a:endParaRPr>
            </a:p>
          </p:txBody>
        </p:sp>
      </p:grpSp>
      <p:grpSp>
        <p:nvGrpSpPr>
          <p:cNvPr id="4" name="3 Grupo"/>
          <p:cNvGrpSpPr/>
          <p:nvPr/>
        </p:nvGrpSpPr>
        <p:grpSpPr>
          <a:xfrm>
            <a:off x="684213" y="4450517"/>
            <a:ext cx="2327981" cy="761287"/>
            <a:chOff x="684213" y="4450517"/>
            <a:chExt cx="2327981" cy="761287"/>
          </a:xfrm>
        </p:grpSpPr>
        <p:sp>
          <p:nvSpPr>
            <p:cNvPr id="13" name="Rectangle de cantonada única rodona 9"/>
            <p:cNvSpPr/>
            <p:nvPr/>
          </p:nvSpPr>
          <p:spPr>
            <a:xfrm flipV="1">
              <a:off x="684213" y="4450517"/>
              <a:ext cx="2327981" cy="761287"/>
            </a:xfrm>
            <a:prstGeom prst="round1Rect">
              <a:avLst>
                <a:gd name="adj" fmla="val 0"/>
              </a:avLst>
            </a:prstGeom>
            <a:solidFill>
              <a:schemeClr val="tx2">
                <a:lumMod val="60000"/>
                <a:lumOff val="4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2" name="Rectangle 23"/>
            <p:cNvSpPr/>
            <p:nvPr/>
          </p:nvSpPr>
          <p:spPr>
            <a:xfrm>
              <a:off x="753885" y="4486558"/>
              <a:ext cx="1980029" cy="718851"/>
            </a:xfrm>
            <a:prstGeom prst="rect">
              <a:avLst/>
            </a:prstGeom>
          </p:spPr>
          <p:txBody>
            <a:bodyPr wrap="none">
              <a:spAutoFit/>
            </a:bodyPr>
            <a:lstStyle/>
            <a:p>
              <a:pPr>
                <a:lnSpc>
                  <a:spcPts val="5300"/>
                </a:lnSpc>
              </a:pPr>
              <a:r>
                <a:rPr lang="ca-ES" sz="4000" dirty="0" smtClean="0">
                  <a:solidFill>
                    <a:schemeClr val="bg1"/>
                  </a:solidFill>
                  <a:latin typeface="Arial" panose="020B0604020202020204" pitchFamily="34" charset="0"/>
                  <a:cs typeface="Arial" panose="020B0604020202020204" pitchFamily="34" charset="0"/>
                </a:rPr>
                <a:t>67</a:t>
              </a:r>
              <a:r>
                <a:rPr lang="ca-ES" sz="4000" b="1" dirty="0" smtClean="0">
                  <a:solidFill>
                    <a:schemeClr val="bg1"/>
                  </a:solidFill>
                  <a:latin typeface="Arial" panose="020B0604020202020204" pitchFamily="34" charset="0"/>
                  <a:cs typeface="Arial" panose="020B0604020202020204" pitchFamily="34" charset="0"/>
                </a:rPr>
                <a:t> </a:t>
              </a:r>
              <a:r>
                <a:rPr lang="ca-ES" sz="2200" b="1" dirty="0" smtClean="0">
                  <a:solidFill>
                    <a:schemeClr val="bg1"/>
                  </a:solidFill>
                  <a:latin typeface="Arial" panose="020B0604020202020204" pitchFamily="34" charset="0"/>
                  <a:cs typeface="Arial" panose="020B0604020202020204" pitchFamily="34" charset="0"/>
                </a:rPr>
                <a:t>màsters</a:t>
              </a:r>
            </a:p>
          </p:txBody>
        </p:sp>
      </p:grpSp>
    </p:spTree>
    <p:extLst>
      <p:ext uri="{BB962C8B-B14F-4D97-AF65-F5344CB8AC3E}">
        <p14:creationId xmlns:p14="http://schemas.microsoft.com/office/powerpoint/2010/main" val="239878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79512" y="4293096"/>
            <a:ext cx="8113824" cy="1938992"/>
          </a:xfrm>
          <a:prstGeom prst="rect">
            <a:avLst/>
          </a:prstGeom>
        </p:spPr>
        <p:txBody>
          <a:bodyPr wrap="none">
            <a:spAutoFit/>
          </a:bodyPr>
          <a:lstStyle/>
          <a:p>
            <a:r>
              <a:rPr lang="ca-ES" sz="4000" b="1" dirty="0" smtClean="0">
                <a:solidFill>
                  <a:schemeClr val="bg1"/>
                </a:solidFill>
                <a:latin typeface="Arial" panose="020B0604020202020204" pitchFamily="34" charset="0"/>
                <a:cs typeface="Arial" panose="020B0604020202020204" pitchFamily="34" charset="0"/>
              </a:rPr>
              <a:t>64</a:t>
            </a:r>
            <a:r>
              <a:rPr lang="ca-ES" sz="4000" b="1" dirty="0" smtClean="0">
                <a:solidFill>
                  <a:schemeClr val="tx1">
                    <a:lumMod val="65000"/>
                    <a:lumOff val="35000"/>
                  </a:schemeClr>
                </a:solidFill>
                <a:latin typeface="Arial" panose="020B0604020202020204" pitchFamily="34" charset="0"/>
                <a:cs typeface="Arial" panose="020B0604020202020204" pitchFamily="34" charset="0"/>
              </a:rPr>
              <a:t> </a:t>
            </a:r>
            <a:r>
              <a:rPr lang="ca-ES" sz="4000" b="1" dirty="0" smtClean="0">
                <a:solidFill>
                  <a:schemeClr val="bg1"/>
                </a:solidFill>
                <a:latin typeface="Arial" panose="020B0604020202020204" pitchFamily="34" charset="0"/>
                <a:cs typeface="Arial" panose="020B0604020202020204" pitchFamily="34" charset="0"/>
              </a:rPr>
              <a:t>GRAUS</a:t>
            </a:r>
          </a:p>
          <a:p>
            <a:r>
              <a:rPr lang="ca-ES" sz="4000" b="1" dirty="0" smtClean="0">
                <a:solidFill>
                  <a:schemeClr val="bg1"/>
                </a:solidFill>
                <a:latin typeface="Arial" panose="020B0604020202020204" pitchFamily="34" charset="0"/>
                <a:cs typeface="Arial" panose="020B0604020202020204" pitchFamily="34" charset="0"/>
              </a:rPr>
              <a:t>67 MÀSTERS</a:t>
            </a:r>
          </a:p>
          <a:p>
            <a:r>
              <a:rPr lang="ca-ES" sz="4000" b="1" dirty="0" smtClean="0">
                <a:solidFill>
                  <a:schemeClr val="bg1"/>
                </a:solidFill>
                <a:latin typeface="Arial" panose="020B0604020202020204" pitchFamily="34" charset="0"/>
                <a:cs typeface="Arial" panose="020B0604020202020204" pitchFamily="34" charset="0"/>
              </a:rPr>
              <a:t>46 PROGRAMES DE DOCTORAT</a:t>
            </a:r>
            <a:endParaRPr lang="es-ES" sz="4000" dirty="0">
              <a:solidFill>
                <a:schemeClr val="bg1"/>
              </a:solidFill>
            </a:endParaRPr>
          </a:p>
        </p:txBody>
      </p:sp>
      <p:pic>
        <p:nvPicPr>
          <p:cNvPr id="8" name="Picture 4" descr="https://www.upc.edu/gestioestudis/files/fotos_ambits_v5/41_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4" y="1065060"/>
            <a:ext cx="509316" cy="50931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 name="Picture 5" descr="https://www.upc.edu/gestioestudis/files/fotos_ambits_v5/43_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24" y="1906892"/>
            <a:ext cx="509316" cy="50931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 name="Picture 6" descr="https://www.upc.edu/gestioestudis/files/fotos_ambits_v5/54_1.jpg">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435" r="68997"/>
          <a:stretch/>
        </p:blipFill>
        <p:spPr bwMode="auto">
          <a:xfrm>
            <a:off x="822324" y="2748724"/>
            <a:ext cx="509316" cy="50926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 name="Picture 7" descr="https://www.upc.edu/gestioestudis/files/fotos_ambits_v5/61_1.jpg">
            <a:hlinkClick r:id="rId9"/>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644" r="54614" b="5285"/>
          <a:stretch/>
        </p:blipFill>
        <p:spPr bwMode="auto">
          <a:xfrm>
            <a:off x="822324" y="3590500"/>
            <a:ext cx="509316" cy="509092"/>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2" name="Picture 8" descr="https://www.upc.edu/gestioestudis/files/fotos_ambits_v5/40_1.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2324" y="4432108"/>
            <a:ext cx="509316" cy="509316"/>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3" name="Picture 9" descr="https://www.upc.edu/gestioestudis/files/fotos_ambits_v5/45_1.jpg">
            <a:hlinkClick r:id="rId13"/>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8531" r="67470"/>
          <a:stretch/>
        </p:blipFill>
        <p:spPr bwMode="auto">
          <a:xfrm>
            <a:off x="822314" y="5273938"/>
            <a:ext cx="509260" cy="50926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4" name="QuadreDeText 13"/>
          <p:cNvSpPr txBox="1"/>
          <p:nvPr/>
        </p:nvSpPr>
        <p:spPr>
          <a:xfrm>
            <a:off x="1475656" y="1124744"/>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Arquitectura, Urbanisme i Edificació</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ctangle de cantonada única rodona 14"/>
          <p:cNvSpPr/>
          <p:nvPr/>
        </p:nvSpPr>
        <p:spPr>
          <a:xfrm flipV="1">
            <a:off x="-8358" y="0"/>
            <a:ext cx="6308550" cy="620713"/>
          </a:xfrm>
          <a:prstGeom prst="round1Rect">
            <a:avLst>
              <a:gd name="adj" fmla="val 0"/>
            </a:avLst>
          </a:pr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a:p>
        </p:txBody>
      </p:sp>
      <p:sp>
        <p:nvSpPr>
          <p:cNvPr id="16" name="1 Título"/>
          <p:cNvSpPr>
            <a:spLocks noGrp="1"/>
          </p:cNvSpPr>
          <p:nvPr>
            <p:ph type="title"/>
          </p:nvPr>
        </p:nvSpPr>
        <p:spPr>
          <a:xfrm>
            <a:off x="467544" y="-6214"/>
            <a:ext cx="5986812" cy="603344"/>
          </a:xfrm>
        </p:spPr>
        <p:txBody>
          <a:bodyPr/>
          <a:lstStyle/>
          <a:p>
            <a:pPr algn="l"/>
            <a:r>
              <a:rPr lang="ca-ES" sz="3300" b="1" dirty="0" smtClean="0">
                <a:solidFill>
                  <a:schemeClr val="bg1"/>
                </a:solidFill>
                <a:latin typeface="Arial "/>
              </a:rPr>
              <a:t>Àmbits dels estudis de grau</a:t>
            </a:r>
            <a:endParaRPr lang="ca-ES" sz="3300" b="1" dirty="0">
              <a:solidFill>
                <a:schemeClr val="bg1"/>
              </a:solidFill>
              <a:latin typeface="Arial "/>
            </a:endParaRPr>
          </a:p>
        </p:txBody>
      </p:sp>
      <p:sp>
        <p:nvSpPr>
          <p:cNvPr id="17" name="QuadreDeText 16"/>
          <p:cNvSpPr txBox="1"/>
          <p:nvPr/>
        </p:nvSpPr>
        <p:spPr>
          <a:xfrm>
            <a:off x="1475656" y="1945635"/>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Ciències Aplicades</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QuadreDeText 17"/>
          <p:cNvSpPr txBox="1"/>
          <p:nvPr/>
        </p:nvSpPr>
        <p:spPr>
          <a:xfrm>
            <a:off x="1475656" y="2766526"/>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Ciències i Tecnologies de la Salut</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QuadreDeText 18"/>
          <p:cNvSpPr txBox="1"/>
          <p:nvPr/>
        </p:nvSpPr>
        <p:spPr>
          <a:xfrm>
            <a:off x="1475656" y="3587417"/>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Disseny i Tecnologia Multimèdia</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QuadreDeText 19"/>
          <p:cNvSpPr txBox="1"/>
          <p:nvPr/>
        </p:nvSpPr>
        <p:spPr>
          <a:xfrm>
            <a:off x="1475656" y="4408308"/>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Enginyeria Aeroespacial</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QuadreDeText 24"/>
          <p:cNvSpPr txBox="1"/>
          <p:nvPr/>
        </p:nvSpPr>
        <p:spPr>
          <a:xfrm>
            <a:off x="1475656" y="5229200"/>
            <a:ext cx="7344816" cy="553998"/>
          </a:xfrm>
          <a:prstGeom prst="rect">
            <a:avLst/>
          </a:prstGeom>
          <a:noFill/>
        </p:spPr>
        <p:txBody>
          <a:bodyPr wrap="square" rtlCol="0">
            <a:spAutoFit/>
          </a:bodyPr>
          <a:lstStyle/>
          <a:p>
            <a:r>
              <a:rPr lang="ca-ES" sz="3000" b="1" dirty="0" smtClean="0">
                <a:solidFill>
                  <a:schemeClr val="tx1">
                    <a:lumMod val="65000"/>
                    <a:lumOff val="35000"/>
                  </a:schemeClr>
                </a:solidFill>
                <a:latin typeface="Arial" panose="020B0604020202020204" pitchFamily="34" charset="0"/>
                <a:cs typeface="Arial" panose="020B0604020202020204" pitchFamily="34" charset="0"/>
              </a:rPr>
              <a:t>Enginyeria Civil</a:t>
            </a:r>
            <a:endParaRPr lang="es-ES" sz="30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858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38646</TotalTime>
  <Words>1335</Words>
  <Application>Microsoft Office PowerPoint</Application>
  <PresentationFormat>Presentació en pantalla (4:3)</PresentationFormat>
  <Paragraphs>382</Paragraphs>
  <Slides>28</Slides>
  <Notes>27</Notes>
  <HiddenSlides>0</HiddenSlides>
  <MMClips>0</MMClips>
  <ScaleCrop>false</ScaleCrop>
  <HeadingPairs>
    <vt:vector size="6" baseType="variant">
      <vt:variant>
        <vt:lpstr>Tipus de lletra utilitzats</vt:lpstr>
      </vt:variant>
      <vt:variant>
        <vt:i4>3</vt:i4>
      </vt:variant>
      <vt:variant>
        <vt:lpstr>Tema</vt:lpstr>
      </vt:variant>
      <vt:variant>
        <vt:i4>2</vt:i4>
      </vt:variant>
      <vt:variant>
        <vt:lpstr>Títols de les diapositives</vt:lpstr>
      </vt:variant>
      <vt:variant>
        <vt:i4>28</vt:i4>
      </vt:variant>
    </vt:vector>
  </HeadingPairs>
  <TitlesOfParts>
    <vt:vector size="33" baseType="lpstr">
      <vt:lpstr>Arial</vt:lpstr>
      <vt:lpstr>Arial </vt:lpstr>
      <vt:lpstr>Calibri</vt:lpstr>
      <vt:lpstr>Tema de l'Office</vt:lpstr>
      <vt:lpstr>Tema de Office</vt:lpstr>
      <vt:lpstr>Presentació del PowerPoint</vt:lpstr>
      <vt:lpstr>Presentació del PowerPoint</vt:lpstr>
      <vt:lpstr>Presentació del PowerPoint</vt:lpstr>
      <vt:lpstr>Presentació del PowerPoint</vt:lpstr>
      <vt:lpstr>La UPC als rànquings</vt:lpstr>
      <vt:lpstr>La UPC als rànquings</vt:lpstr>
      <vt:lpstr>Presentació del PowerPoint</vt:lpstr>
      <vt:lpstr>Què pots estudiar a la UPC? </vt:lpstr>
      <vt:lpstr>Àmbits dels estudis de grau</vt:lpstr>
      <vt:lpstr>Presentació del PowerPoint</vt:lpstr>
      <vt:lpstr>Presentació del PowerPoint</vt:lpstr>
      <vt:lpstr>Accés als estudis de grau</vt:lpstr>
      <vt:lpstr>Dobles titulacions</vt:lpstr>
      <vt:lpstr>Mobilitat internacional</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Segueix-nos!</vt:lpstr>
      <vt:lpstr>Tens dubtes?</vt:lpstr>
      <vt:lpstr>Presentació del PowerPoint</vt:lpstr>
    </vt:vector>
  </TitlesOfParts>
  <Company>UPC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UPC</dc:creator>
  <cp:lastModifiedBy>UPC</cp:lastModifiedBy>
  <cp:revision>486</cp:revision>
  <cp:lastPrinted>2017-10-16T10:20:43Z</cp:lastPrinted>
  <dcterms:created xsi:type="dcterms:W3CDTF">2016-09-15T11:39:26Z</dcterms:created>
  <dcterms:modified xsi:type="dcterms:W3CDTF">2019-12-16T07:21:00Z</dcterms:modified>
</cp:coreProperties>
</file>