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6" r:id="rId4"/>
    <p:sldId id="258" r:id="rId5"/>
    <p:sldId id="278" r:id="rId6"/>
    <p:sldId id="274" r:id="rId7"/>
    <p:sldId id="268" r:id="rId8"/>
    <p:sldId id="263" r:id="rId9"/>
    <p:sldId id="264" r:id="rId10"/>
    <p:sldId id="271" r:id="rId11"/>
    <p:sldId id="266" r:id="rId12"/>
    <p:sldId id="265" r:id="rId13"/>
    <p:sldId id="270" r:id="rId14"/>
    <p:sldId id="269" r:id="rId1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55">
          <p15:clr>
            <a:srgbClr val="A4A3A4"/>
          </p15:clr>
        </p15:guide>
        <p15:guide id="4" pos="657">
          <p15:clr>
            <a:srgbClr val="A4A3A4"/>
          </p15:clr>
        </p15:guide>
        <p15:guide id="5" orient="horz" pos="16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0B2"/>
    <a:srgbClr val="379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34" autoAdjust="0"/>
    <p:restoredTop sz="94683" autoAdjust="0"/>
  </p:normalViewPr>
  <p:slideViewPr>
    <p:cSldViewPr>
      <p:cViewPr varScale="1">
        <p:scale>
          <a:sx n="116" d="100"/>
          <a:sy n="116" d="100"/>
        </p:scale>
        <p:origin x="1740" y="114"/>
      </p:cViewPr>
      <p:guideLst>
        <p:guide orient="horz" pos="1253"/>
        <p:guide pos="2880"/>
        <p:guide orient="horz" pos="2555"/>
        <p:guide pos="657"/>
        <p:guide orient="horz" pos="16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CEA-5C51-4823-BC50-2B49F0714C14}" type="datetimeFigureOut">
              <a:rPr lang="ca-ES" smtClean="0"/>
              <a:t>20/10/2017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127-2C6A-44B0-93A6-D8F70CDFD6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4467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CEA-5C51-4823-BC50-2B49F0714C14}" type="datetimeFigureOut">
              <a:rPr lang="ca-ES" smtClean="0"/>
              <a:t>20/10/2017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127-2C6A-44B0-93A6-D8F70CDFD6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85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CEA-5C51-4823-BC50-2B49F0714C14}" type="datetimeFigureOut">
              <a:rPr lang="ca-ES" smtClean="0"/>
              <a:t>20/10/2017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127-2C6A-44B0-93A6-D8F70CDFD6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639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CEA-5C51-4823-BC50-2B49F0714C14}" type="datetimeFigureOut">
              <a:rPr lang="ca-ES" smtClean="0"/>
              <a:t>20/10/2017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127-2C6A-44B0-93A6-D8F70CDFD6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7951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CEA-5C51-4823-BC50-2B49F0714C14}" type="datetimeFigureOut">
              <a:rPr lang="ca-ES" smtClean="0"/>
              <a:t>20/10/2017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127-2C6A-44B0-93A6-D8F70CDFD6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716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CEA-5C51-4823-BC50-2B49F0714C14}" type="datetimeFigureOut">
              <a:rPr lang="ca-ES" smtClean="0"/>
              <a:t>20/10/2017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127-2C6A-44B0-93A6-D8F70CDFD6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8419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CEA-5C51-4823-BC50-2B49F0714C14}" type="datetimeFigureOut">
              <a:rPr lang="ca-ES" smtClean="0"/>
              <a:t>20/10/2017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127-2C6A-44B0-93A6-D8F70CDFD6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607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CEA-5C51-4823-BC50-2B49F0714C14}" type="datetimeFigureOut">
              <a:rPr lang="ca-ES" smtClean="0"/>
              <a:t>20/10/2017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127-2C6A-44B0-93A6-D8F70CDFD6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333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CEA-5C51-4823-BC50-2B49F0714C14}" type="datetimeFigureOut">
              <a:rPr lang="ca-ES" smtClean="0"/>
              <a:t>20/10/2017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127-2C6A-44B0-93A6-D8F70CDFD6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484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CEA-5C51-4823-BC50-2B49F0714C14}" type="datetimeFigureOut">
              <a:rPr lang="ca-ES" smtClean="0"/>
              <a:t>20/10/2017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127-2C6A-44B0-93A6-D8F70CDFD6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927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8CEA-5C51-4823-BC50-2B49F0714C14}" type="datetimeFigureOut">
              <a:rPr lang="ca-ES" smtClean="0"/>
              <a:t>20/10/2017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C127-2C6A-44B0-93A6-D8F70CDFD6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365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8CEA-5C51-4823-BC50-2B49F0714C14}" type="datetimeFigureOut">
              <a:rPr lang="ca-ES" smtClean="0"/>
              <a:t>20/10/2017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EC127-2C6A-44B0-93A6-D8F70CDFD6D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896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298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872413" cy="27432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97408"/>
            <a:ext cx="27813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954666" y="1966550"/>
            <a:ext cx="7540890" cy="209288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ca-ES" sz="1300" b="1" dirty="0"/>
              <a:t>ICE. Institut de Ciències de l’Educació</a:t>
            </a:r>
          </a:p>
          <a:p>
            <a:r>
              <a:rPr lang="ca-ES" sz="1300" b="1" dirty="0"/>
              <a:t>INTEXTER. Institut d’Investigació Tèxtil i Cooperació Industrial de Terrassa</a:t>
            </a:r>
          </a:p>
          <a:p>
            <a:r>
              <a:rPr lang="ca-ES" sz="1300" b="1" dirty="0"/>
              <a:t>IOC. Institut d’Organització i Control de Sistemes Industrials</a:t>
            </a:r>
          </a:p>
          <a:p>
            <a:r>
              <a:rPr lang="ca-ES" sz="1300" b="1" dirty="0"/>
              <a:t>INTE. Institut de Tècniques Energètiques</a:t>
            </a:r>
          </a:p>
          <a:p>
            <a:r>
              <a:rPr lang="ca-ES" sz="1300" b="1" dirty="0"/>
              <a:t>ISUPC. Institut Universitari de Recerca en Ciència i Tecnologies de la Sostenibilitat</a:t>
            </a:r>
          </a:p>
          <a:p>
            <a:r>
              <a:rPr lang="ca-ES" sz="1300" b="1" dirty="0"/>
              <a:t>ICFO. Institut de Ciències Fotòniques (entitat vinculada i institut adscrit)</a:t>
            </a:r>
          </a:p>
          <a:p>
            <a:r>
              <a:rPr lang="ca-ES" sz="1300" b="1" dirty="0"/>
              <a:t>IRI. Institut de Robòtica i Informàtica Industrial (titularitat UPC-CSIC)</a:t>
            </a:r>
          </a:p>
          <a:p>
            <a:r>
              <a:rPr lang="ca-ES" sz="1300" b="1" dirty="0"/>
              <a:t>FLUMEN. Institut en Dinàmica Fluvial i Enginyeria Hidrològica</a:t>
            </a:r>
          </a:p>
          <a:p>
            <a:r>
              <a:rPr lang="ca-ES" sz="1300" b="1" dirty="0"/>
              <a:t>IBEI. Institut Barcelona d’Estudis Internacionals (interuniversitari)</a:t>
            </a:r>
          </a:p>
          <a:p>
            <a:r>
              <a:rPr lang="ca-ES" sz="1300" b="1" dirty="0"/>
              <a:t>IIEDG. Institut Interuniversitari d’Estudis de Dones i Gènere (interuniversitari)</a:t>
            </a:r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1043608" y="1000125"/>
            <a:ext cx="6984776" cy="0"/>
          </a:xfrm>
          <a:prstGeom prst="line">
            <a:avLst/>
          </a:prstGeom>
          <a:ln>
            <a:solidFill>
              <a:srgbClr val="007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dondear rectángulo de esquina del mismo lado"/>
          <p:cNvSpPr/>
          <p:nvPr/>
        </p:nvSpPr>
        <p:spPr>
          <a:xfrm rot="10800000">
            <a:off x="1043608" y="-2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8" y="111359"/>
            <a:ext cx="2219323" cy="869369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48757"/>
          <a:stretch/>
        </p:blipFill>
        <p:spPr>
          <a:xfrm>
            <a:off x="954666" y="1196752"/>
            <a:ext cx="3938211" cy="4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71600" y="6112024"/>
            <a:ext cx="6660740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150" b="1" dirty="0"/>
              <a:t>*Centres de recerca que pertanyen a la Xarxa de Centres de Suport a la Innovació Tecnològica </a:t>
            </a:r>
            <a:r>
              <a:rPr lang="ca-ES" sz="1150" b="1"/>
              <a:t>(</a:t>
            </a:r>
            <a:r>
              <a:rPr lang="ca-ES" sz="1150" b="1" smtClean="0"/>
              <a:t>TECNIO).</a:t>
            </a:r>
            <a:endParaRPr lang="ca-ES" sz="1150" b="1" strike="sngStrike" dirty="0"/>
          </a:p>
        </p:txBody>
      </p:sp>
      <p:sp>
        <p:nvSpPr>
          <p:cNvPr id="9" name="8 Rectángulo"/>
          <p:cNvSpPr/>
          <p:nvPr/>
        </p:nvSpPr>
        <p:spPr>
          <a:xfrm>
            <a:off x="948999" y="3080281"/>
            <a:ext cx="77768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300" b="1" dirty="0"/>
              <a:t>CD6. Centre de Desenvolupament de Sensors, Instrumentació i Sistemes</a:t>
            </a:r>
          </a:p>
          <a:p>
            <a:r>
              <a:rPr lang="ca-ES" sz="1300" b="1" dirty="0"/>
              <a:t>CITCEA. Centre d’Innovació Tecnològica en Convertidors Estàtics i Accionaments</a:t>
            </a:r>
          </a:p>
          <a:p>
            <a:r>
              <a:rPr lang="ca-ES" sz="1300" b="1" dirty="0"/>
              <a:t>CREB. Centre de Recerca en Enginyeria Biomèdica </a:t>
            </a:r>
          </a:p>
          <a:p>
            <a:r>
              <a:rPr lang="ca-ES" sz="1300" b="1" dirty="0"/>
              <a:t>DAMA-UPC. Data Management Group</a:t>
            </a:r>
          </a:p>
          <a:p>
            <a:r>
              <a:rPr lang="ca-ES" sz="1300" b="1" dirty="0"/>
              <a:t>GCEM. Grup de Compatibilitat Electromagnètica</a:t>
            </a:r>
          </a:p>
          <a:p>
            <a:r>
              <a:rPr lang="ca-ES" sz="1300" b="1" dirty="0"/>
              <a:t>INNOTEX. </a:t>
            </a:r>
            <a:r>
              <a:rPr lang="ca-ES" sz="1300" b="1" dirty="0" err="1"/>
              <a:t>Innotex</a:t>
            </a:r>
            <a:r>
              <a:rPr lang="ca-ES" sz="1300" b="1" dirty="0"/>
              <a:t> </a:t>
            </a:r>
            <a:r>
              <a:rPr lang="ca-ES" sz="1300" b="1" dirty="0" err="1"/>
              <a:t>Center</a:t>
            </a:r>
            <a:endParaRPr lang="ca-ES" sz="1300" b="1" dirty="0"/>
          </a:p>
          <a:p>
            <a:r>
              <a:rPr lang="ca-ES" sz="1300" b="1" dirty="0"/>
              <a:t>LABSON. Laboratori de Sistemes </a:t>
            </a:r>
            <a:r>
              <a:rPr lang="ca-ES" sz="1300" b="1" dirty="0" err="1"/>
              <a:t>Oleohidràulics</a:t>
            </a:r>
            <a:r>
              <a:rPr lang="ca-ES" sz="1300" b="1" dirty="0"/>
              <a:t> i Pneumàtics</a:t>
            </a:r>
          </a:p>
          <a:p>
            <a:r>
              <a:rPr lang="ca-ES" sz="1300" b="1" dirty="0"/>
              <a:t>MCIA. </a:t>
            </a:r>
            <a:r>
              <a:rPr lang="ca-ES" sz="1300" b="1" dirty="0" err="1"/>
              <a:t>Center</a:t>
            </a:r>
            <a:r>
              <a:rPr lang="ca-ES" sz="1300" b="1" dirty="0"/>
              <a:t> for </a:t>
            </a:r>
            <a:r>
              <a:rPr lang="ca-ES" sz="1300" b="1" dirty="0" err="1"/>
              <a:t>Innovation</a:t>
            </a:r>
            <a:r>
              <a:rPr lang="ca-ES" sz="1300" b="1" dirty="0"/>
              <a:t> in Electronics, </a:t>
            </a:r>
            <a:r>
              <a:rPr lang="ca-ES" sz="1300" b="1" dirty="0" err="1"/>
              <a:t>Motion</a:t>
            </a:r>
            <a:r>
              <a:rPr lang="ca-ES" sz="1300" b="1" dirty="0"/>
              <a:t> Control </a:t>
            </a:r>
            <a:r>
              <a:rPr lang="ca-ES" sz="1300" b="1" dirty="0" err="1"/>
              <a:t>and</a:t>
            </a:r>
            <a:r>
              <a:rPr lang="ca-ES" sz="1300" b="1" dirty="0"/>
              <a:t> Industrial Applications</a:t>
            </a:r>
          </a:p>
          <a:p>
            <a:r>
              <a:rPr lang="ca-ES" sz="1300" b="1" dirty="0"/>
              <a:t>SARTI. Centre de Desenvolupament Tecnològic de Sistemes d’Adquisició Remota i Tractament de la Informació</a:t>
            </a:r>
          </a:p>
          <a:p>
            <a:r>
              <a:rPr lang="ca-ES" sz="1300" b="1" dirty="0"/>
              <a:t>SEER. Sistemes Elèctrics d’Energia Renovable</a:t>
            </a:r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1043608" y="1000125"/>
            <a:ext cx="6984776" cy="0"/>
          </a:xfrm>
          <a:prstGeom prst="line">
            <a:avLst/>
          </a:prstGeom>
          <a:ln>
            <a:solidFill>
              <a:srgbClr val="007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dondear rectángulo de esquina del mismo lado"/>
          <p:cNvSpPr/>
          <p:nvPr/>
        </p:nvSpPr>
        <p:spPr>
          <a:xfrm rot="10800000">
            <a:off x="1043608" y="-2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8" y="111359"/>
            <a:ext cx="2219323" cy="869369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92" y="1213691"/>
            <a:ext cx="3283268" cy="155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946199" y="3048049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300" b="1" dirty="0"/>
              <a:t>CCABA. Centre de Comunicacions Avançades de Banda Ampla</a:t>
            </a:r>
          </a:p>
          <a:p>
            <a:r>
              <a:rPr lang="ca-ES" sz="1300" b="1" dirty="0"/>
              <a:t>CD6. Centre de Desenvolupament de Sensors, Instrumentació i Sistemes</a:t>
            </a:r>
          </a:p>
          <a:p>
            <a:r>
              <a:rPr lang="ca-ES" sz="1300" b="1" dirty="0"/>
              <a:t>CDPAC. Centre de Documentació de Projectes d’Arquitectura de Catalunya</a:t>
            </a:r>
          </a:p>
          <a:p>
            <a:r>
              <a:rPr lang="ca-ES" sz="1300" b="1" dirty="0"/>
              <a:t>CEBIM. Centre de Biotecnologia Molecular</a:t>
            </a:r>
          </a:p>
          <a:p>
            <a:r>
              <a:rPr lang="ca-ES" sz="1300" b="1" dirty="0" err="1"/>
              <a:t>CERpIE</a:t>
            </a:r>
            <a:r>
              <a:rPr lang="ca-ES" sz="1300" b="1" dirty="0"/>
              <a:t>. Centre Específic de Recerca i Desenvolupament per a la Millora i Innovació de les Empreses</a:t>
            </a:r>
          </a:p>
          <a:p>
            <a:r>
              <a:rPr lang="ca-ES" sz="1300" b="1" dirty="0" err="1"/>
              <a:t>CETpD</a:t>
            </a:r>
            <a:r>
              <a:rPr lang="ca-ES" sz="1300" b="1" dirty="0"/>
              <a:t>. Centre d’Estudis Tecnològics per a l’Atenció a la Dependència i la Vida Autònoma </a:t>
            </a:r>
          </a:p>
          <a:p>
            <a:r>
              <a:rPr lang="ca-ES" sz="1300" b="1" dirty="0"/>
              <a:t>CPSV. Centre de Política de Sòl i Valoracions</a:t>
            </a:r>
          </a:p>
          <a:p>
            <a:r>
              <a:rPr lang="ca-ES" sz="1300" b="1" dirty="0"/>
              <a:t>CRAL. Centre de Recerca i Serveis per a l’Administració Local</a:t>
            </a:r>
          </a:p>
          <a:p>
            <a:r>
              <a:rPr lang="ca-ES" sz="1300" b="1" dirty="0"/>
              <a:t>CREB. Centre de Recerca en Enginyeria Biomèdica</a:t>
            </a:r>
          </a:p>
          <a:p>
            <a:r>
              <a:rPr lang="ca-ES" sz="1300" b="1" dirty="0"/>
              <a:t>CREMIT. Centre de Recerca de Motors i Instal·lacions Tèrmiques</a:t>
            </a:r>
          </a:p>
          <a:p>
            <a:r>
              <a:rPr lang="ca-ES" sz="1300" b="1" dirty="0" err="1"/>
              <a:t>CRnE</a:t>
            </a:r>
            <a:r>
              <a:rPr lang="ca-ES" sz="1300" b="1" dirty="0"/>
              <a:t>. Centre de Recerca en Ciència i Enginyeria </a:t>
            </a:r>
            <a:r>
              <a:rPr lang="ca-ES" sz="1300" b="1" dirty="0" err="1"/>
              <a:t>Multiescala</a:t>
            </a:r>
            <a:r>
              <a:rPr lang="ca-ES" sz="1300" b="1" dirty="0"/>
              <a:t> de Barcelona</a:t>
            </a:r>
          </a:p>
          <a:p>
            <a:r>
              <a:rPr lang="ca-ES" sz="1300" b="1" dirty="0"/>
              <a:t>CS²AC-UPC. </a:t>
            </a:r>
            <a:r>
              <a:rPr lang="ca-ES" sz="1300" b="1" dirty="0" err="1"/>
              <a:t>Supervision</a:t>
            </a:r>
            <a:r>
              <a:rPr lang="ca-ES" sz="1300" b="1" dirty="0"/>
              <a:t>, Safety </a:t>
            </a:r>
            <a:r>
              <a:rPr lang="ca-ES" sz="1300" b="1" dirty="0" err="1"/>
              <a:t>and</a:t>
            </a:r>
            <a:r>
              <a:rPr lang="ca-ES" sz="1300" b="1" dirty="0"/>
              <a:t> </a:t>
            </a:r>
            <a:r>
              <a:rPr lang="ca-ES" sz="1300" b="1" dirty="0" err="1"/>
              <a:t>Automatic</a:t>
            </a:r>
            <a:r>
              <a:rPr lang="ca-ES" sz="1300" b="1" dirty="0"/>
              <a:t> Control </a:t>
            </a:r>
          </a:p>
          <a:p>
            <a:r>
              <a:rPr lang="ca-ES" sz="1300" b="1" dirty="0"/>
              <a:t>LACÀN. Centre Específic de Recerca de Mètodes Numèrics en Ciències Aplicades i Enginyeria</a:t>
            </a:r>
          </a:p>
          <a:p>
            <a:r>
              <a:rPr lang="ca-ES" sz="1300" b="1" dirty="0"/>
              <a:t>LIM/UPC. Laboratori d’Enginyeria Marítima</a:t>
            </a:r>
          </a:p>
          <a:p>
            <a:r>
              <a:rPr lang="ca-ES" sz="1300" b="1" dirty="0"/>
              <a:t>LITEM. Laboratori per a la Innovació Tecnològica d’Estructures i Materials</a:t>
            </a:r>
          </a:p>
          <a:p>
            <a:r>
              <a:rPr lang="ca-ES" sz="1300" b="1" dirty="0"/>
              <a:t>(MC2)-UPC. Mecànica de Medis Continus i Computacional</a:t>
            </a:r>
          </a:p>
          <a:p>
            <a:r>
              <a:rPr lang="ca-ES" sz="1300" b="1" dirty="0"/>
              <a:t>PERC-UPC. Centre de Recerca d’Electrònica de Potència UPC</a:t>
            </a:r>
          </a:p>
          <a:p>
            <a:r>
              <a:rPr lang="ca-ES" sz="1300" b="1" dirty="0"/>
              <a:t>TALP. Centre de Tecnologies i Aplicacions del Llenguatge i la Parla</a:t>
            </a:r>
          </a:p>
        </p:txBody>
      </p:sp>
      <p:cxnSp>
        <p:nvCxnSpPr>
          <p:cNvPr id="6" name="5 Conector recto"/>
          <p:cNvCxnSpPr/>
          <p:nvPr/>
        </p:nvCxnSpPr>
        <p:spPr bwMode="auto">
          <a:xfrm>
            <a:off x="1043608" y="1000125"/>
            <a:ext cx="6984776" cy="0"/>
          </a:xfrm>
          <a:prstGeom prst="line">
            <a:avLst/>
          </a:prstGeom>
          <a:ln>
            <a:solidFill>
              <a:srgbClr val="007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dondear rectángulo de esquina del mismo lado"/>
          <p:cNvSpPr/>
          <p:nvPr/>
        </p:nvSpPr>
        <p:spPr>
          <a:xfrm rot="10800000">
            <a:off x="1043608" y="-2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8" y="111359"/>
            <a:ext cx="2219323" cy="869369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5" y="1226740"/>
            <a:ext cx="4766310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 bwMode="auto">
          <a:xfrm>
            <a:off x="1043608" y="1000125"/>
            <a:ext cx="6984776" cy="0"/>
          </a:xfrm>
          <a:prstGeom prst="line">
            <a:avLst/>
          </a:prstGeom>
          <a:ln>
            <a:solidFill>
              <a:srgbClr val="007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dondear rectángulo de esquina del mismo lado"/>
          <p:cNvSpPr/>
          <p:nvPr/>
        </p:nvSpPr>
        <p:spPr>
          <a:xfrm rot="10800000">
            <a:off x="1043608" y="-2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8" y="111359"/>
            <a:ext cx="2219323" cy="869369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42" y="1078431"/>
            <a:ext cx="6840093" cy="1327404"/>
          </a:xfrm>
          <a:prstGeom prst="rect">
            <a:avLst/>
          </a:prstGeom>
        </p:spPr>
      </p:pic>
      <p:sp>
        <p:nvSpPr>
          <p:cNvPr id="8" name="6 Rectángulo"/>
          <p:cNvSpPr/>
          <p:nvPr/>
        </p:nvSpPr>
        <p:spPr>
          <a:xfrm>
            <a:off x="954666" y="2584063"/>
            <a:ext cx="748883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300" b="1" dirty="0"/>
              <a:t>BSC-CNS. Barcelona </a:t>
            </a:r>
            <a:r>
              <a:rPr lang="ca-ES" sz="1300" b="1" dirty="0" err="1"/>
              <a:t>Supercomputing</a:t>
            </a:r>
            <a:r>
              <a:rPr lang="ca-ES" sz="1300" b="1" dirty="0"/>
              <a:t> </a:t>
            </a:r>
            <a:r>
              <a:rPr lang="ca-ES" sz="1300" b="1" dirty="0" err="1"/>
              <a:t>Center</a:t>
            </a:r>
            <a:r>
              <a:rPr lang="ca-ES" sz="1300" b="1" dirty="0"/>
              <a:t> – Centro Nacional de </a:t>
            </a:r>
            <a:r>
              <a:rPr lang="ca-ES" sz="1300" b="1" dirty="0" err="1"/>
              <a:t>Supercomputación</a:t>
            </a:r>
            <a:endParaRPr lang="ca-ES" sz="1300" b="1" dirty="0"/>
          </a:p>
          <a:p>
            <a:r>
              <a:rPr lang="ca-ES" sz="1300" b="1" dirty="0"/>
              <a:t>CCP. Centre Català del Plàstic</a:t>
            </a:r>
          </a:p>
          <a:p>
            <a:r>
              <a:rPr lang="ca-ES" sz="1300" b="1" dirty="0" err="1"/>
              <a:t>CETaqua</a:t>
            </a:r>
            <a:r>
              <a:rPr lang="ca-ES" sz="1300" b="1" dirty="0"/>
              <a:t>. Centre Tecnològic de l’Aigua</a:t>
            </a:r>
          </a:p>
          <a:p>
            <a:r>
              <a:rPr lang="ca-ES" sz="1300" b="1" dirty="0"/>
              <a:t>CIIRC. Centre Internacional d’Investigació dels Recursos Costaners</a:t>
            </a:r>
          </a:p>
          <a:p>
            <a:r>
              <a:rPr lang="ca-ES" sz="1300" b="1" dirty="0"/>
              <a:t>CIMNE. Centre Internacional de Mètodes Numèrics en Enginyeria</a:t>
            </a:r>
          </a:p>
          <a:p>
            <a:r>
              <a:rPr lang="ca-ES" sz="1300" b="1" dirty="0"/>
              <a:t>CREDA. Centre de Recerca en Economia i Desenvolupament Agroalimentari</a:t>
            </a:r>
          </a:p>
          <a:p>
            <a:r>
              <a:rPr lang="ca-ES" sz="1300" b="1" dirty="0"/>
              <a:t>CRM. Centre de Recerca Matemàtica</a:t>
            </a:r>
          </a:p>
          <a:p>
            <a:r>
              <a:rPr lang="ca-ES" sz="1300" b="1" dirty="0"/>
              <a:t>CTM. Fundació CTM Centre Tecnològic </a:t>
            </a:r>
          </a:p>
          <a:p>
            <a:r>
              <a:rPr lang="ca-ES" sz="1300" b="1" dirty="0"/>
              <a:t>CTTC. Centre Tecnològic de Telecomunicacions de Catalunya</a:t>
            </a:r>
          </a:p>
          <a:p>
            <a:r>
              <a:rPr lang="ca-ES" sz="1300" b="1" dirty="0"/>
              <a:t>FMA. Fundació Miquel Agustí</a:t>
            </a:r>
          </a:p>
          <a:p>
            <a:r>
              <a:rPr lang="ca-ES" sz="1300" b="1" dirty="0"/>
              <a:t>i2CAT. Fundació i2CAT</a:t>
            </a:r>
          </a:p>
          <a:p>
            <a:r>
              <a:rPr lang="ca-ES" sz="1300" b="1" dirty="0"/>
              <a:t>IBEC. Institut de Bioenginyeria de Catalunya</a:t>
            </a:r>
          </a:p>
          <a:p>
            <a:r>
              <a:rPr lang="ca-ES" sz="1300" b="1" dirty="0"/>
              <a:t>ICFO. Institut de Ciències Fotòniques</a:t>
            </a:r>
          </a:p>
          <a:p>
            <a:r>
              <a:rPr lang="ca-ES" sz="1300" b="1" dirty="0"/>
              <a:t>IEEC. Institut d’Estudis Espacials de Catalunya</a:t>
            </a:r>
          </a:p>
          <a:p>
            <a:r>
              <a:rPr lang="ca-ES" sz="1300" b="1" dirty="0"/>
              <a:t>IREC. Institut de Recerca en Energia de Catalunya</a:t>
            </a:r>
          </a:p>
        </p:txBody>
      </p:sp>
    </p:spTree>
    <p:extLst>
      <p:ext uri="{BB962C8B-B14F-4D97-AF65-F5344CB8AC3E}">
        <p14:creationId xmlns:p14="http://schemas.microsoft.com/office/powerpoint/2010/main" val="11772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 userDrawn="1"/>
        </p:nvCxnSpPr>
        <p:spPr bwMode="auto">
          <a:xfrm>
            <a:off x="1043608" y="1000125"/>
            <a:ext cx="6984776" cy="0"/>
          </a:xfrm>
          <a:prstGeom prst="line">
            <a:avLst/>
          </a:prstGeom>
          <a:ln>
            <a:solidFill>
              <a:srgbClr val="007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dondear rectángulo de esquina del mismo lado"/>
          <p:cNvSpPr/>
          <p:nvPr/>
        </p:nvSpPr>
        <p:spPr>
          <a:xfrm rot="10800000">
            <a:off x="1043608" y="-2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8" y="111359"/>
            <a:ext cx="2219323" cy="8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295"/>
            <a:ext cx="9144000" cy="685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 </a:t>
            </a:r>
          </a:p>
        </p:txBody>
      </p:sp>
      <p:sp>
        <p:nvSpPr>
          <p:cNvPr id="2" name="1 Redondear rectángulo de esquina del mismo lado"/>
          <p:cNvSpPr/>
          <p:nvPr/>
        </p:nvSpPr>
        <p:spPr>
          <a:xfrm rot="10800000">
            <a:off x="1043608" y="-2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99" y="692696"/>
            <a:ext cx="6068237" cy="5782673"/>
          </a:xfrm>
          <a:prstGeom prst="rect">
            <a:avLst/>
          </a:prstGeom>
        </p:spPr>
      </p:pic>
      <p:sp>
        <p:nvSpPr>
          <p:cNvPr id="6" name="13 Rectángulo"/>
          <p:cNvSpPr/>
          <p:nvPr/>
        </p:nvSpPr>
        <p:spPr>
          <a:xfrm>
            <a:off x="2938594" y="539969"/>
            <a:ext cx="1129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aseline="30000" dirty="0" smtClean="0">
                <a:solidFill>
                  <a:schemeClr val="bg1"/>
                </a:solidFill>
              </a:rPr>
              <a:t>3.066</a:t>
            </a:r>
            <a:endParaRPr lang="pt-BR" sz="4800" baseline="30000" dirty="0">
              <a:solidFill>
                <a:schemeClr val="bg1"/>
              </a:solidFill>
            </a:endParaRPr>
          </a:p>
        </p:txBody>
      </p:sp>
      <p:sp>
        <p:nvSpPr>
          <p:cNvPr id="9" name="13 Rectángulo"/>
          <p:cNvSpPr/>
          <p:nvPr/>
        </p:nvSpPr>
        <p:spPr>
          <a:xfrm>
            <a:off x="3930823" y="692696"/>
            <a:ext cx="2153343" cy="26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baseline="30000" dirty="0" err="1" smtClean="0">
                <a:solidFill>
                  <a:schemeClr val="bg1"/>
                </a:solidFill>
              </a:rPr>
              <a:t>personal</a:t>
            </a:r>
            <a:r>
              <a:rPr lang="pt-BR" sz="1700" b="1" baseline="30000" dirty="0" smtClean="0">
                <a:solidFill>
                  <a:schemeClr val="bg1"/>
                </a:solidFill>
              </a:rPr>
              <a:t> </a:t>
            </a:r>
            <a:r>
              <a:rPr lang="pt-BR" sz="1700" b="1" baseline="30000" dirty="0" err="1" smtClean="0">
                <a:solidFill>
                  <a:schemeClr val="bg1"/>
                </a:solidFill>
              </a:rPr>
              <a:t>docent</a:t>
            </a:r>
            <a:r>
              <a:rPr lang="pt-BR" sz="1700" b="1" baseline="30000" dirty="0" smtClean="0">
                <a:solidFill>
                  <a:schemeClr val="bg1"/>
                </a:solidFill>
              </a:rPr>
              <a:t> i investigador</a:t>
            </a:r>
            <a:endParaRPr lang="pt-BR" sz="17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13 Rectángulo"/>
          <p:cNvSpPr/>
          <p:nvPr/>
        </p:nvSpPr>
        <p:spPr>
          <a:xfrm>
            <a:off x="1331640" y="900009"/>
            <a:ext cx="1455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aseline="30000" dirty="0" smtClean="0">
                <a:solidFill>
                  <a:schemeClr val="bg1"/>
                </a:solidFill>
              </a:rPr>
              <a:t>30.864</a:t>
            </a:r>
            <a:endParaRPr lang="pt-BR" sz="4800" baseline="30000" dirty="0">
              <a:solidFill>
                <a:schemeClr val="bg1"/>
              </a:solidFill>
            </a:endParaRPr>
          </a:p>
        </p:txBody>
      </p:sp>
      <p:sp>
        <p:nvSpPr>
          <p:cNvPr id="13" name="13 Rectángulo"/>
          <p:cNvSpPr/>
          <p:nvPr/>
        </p:nvSpPr>
        <p:spPr>
          <a:xfrm>
            <a:off x="2548088" y="1045779"/>
            <a:ext cx="871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baseline="30000" dirty="0" err="1">
                <a:solidFill>
                  <a:schemeClr val="bg1"/>
                </a:solidFill>
              </a:rPr>
              <a:t>estudiants</a:t>
            </a:r>
            <a:endParaRPr lang="pt-BR" sz="1700" b="1" baseline="30000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107552" y="4509120"/>
            <a:ext cx="8365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aseline="30000" dirty="0" smtClean="0">
                <a:solidFill>
                  <a:schemeClr val="bg1"/>
                </a:solidFill>
              </a:rPr>
              <a:t>724</a:t>
            </a:r>
            <a:endParaRPr lang="pt-BR" sz="4800" baseline="30000" dirty="0">
              <a:solidFill>
                <a:schemeClr val="bg1"/>
              </a:solidFill>
            </a:endParaRPr>
          </a:p>
        </p:txBody>
      </p:sp>
      <p:sp>
        <p:nvSpPr>
          <p:cNvPr id="15" name="13 Rectángulo"/>
          <p:cNvSpPr/>
          <p:nvPr/>
        </p:nvSpPr>
        <p:spPr>
          <a:xfrm>
            <a:off x="1811168" y="4621584"/>
            <a:ext cx="1752720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b="1" baseline="30000" dirty="0" err="1">
                <a:solidFill>
                  <a:schemeClr val="bg1"/>
                </a:solidFill>
              </a:rPr>
              <a:t>institucions</a:t>
            </a:r>
            <a:r>
              <a:rPr lang="es-ES" sz="1700" b="1" baseline="30000" dirty="0">
                <a:solidFill>
                  <a:schemeClr val="bg1"/>
                </a:solidFill>
              </a:rPr>
              <a:t> </a:t>
            </a:r>
            <a:r>
              <a:rPr lang="es-ES" sz="1700" b="1" baseline="30000" dirty="0" err="1" smtClean="0">
                <a:solidFill>
                  <a:schemeClr val="bg1"/>
                </a:solidFill>
              </a:rPr>
              <a:t>d’educació</a:t>
            </a:r>
            <a:r>
              <a:rPr lang="es-ES" sz="1700" b="1" baseline="30000" dirty="0" smtClean="0">
                <a:solidFill>
                  <a:schemeClr val="bg1"/>
                </a:solidFill>
              </a:rPr>
              <a:t> </a:t>
            </a:r>
            <a:r>
              <a:rPr lang="es-ES" sz="1700" b="1" baseline="30000" dirty="0">
                <a:solidFill>
                  <a:schemeClr val="bg1"/>
                </a:solidFill>
              </a:rPr>
              <a:t>superior </a:t>
            </a:r>
            <a:r>
              <a:rPr lang="es-ES" sz="1700" b="1" baseline="30000" dirty="0" err="1" smtClean="0">
                <a:solidFill>
                  <a:schemeClr val="bg1"/>
                </a:solidFill>
              </a:rPr>
              <a:t>amb</a:t>
            </a:r>
            <a:r>
              <a:rPr lang="es-ES" sz="1700" b="1" baseline="30000" dirty="0" smtClean="0">
                <a:solidFill>
                  <a:schemeClr val="bg1"/>
                </a:solidFill>
              </a:rPr>
              <a:t> </a:t>
            </a:r>
            <a:r>
              <a:rPr lang="es-ES" sz="1700" b="1" baseline="30000" dirty="0" err="1">
                <a:solidFill>
                  <a:schemeClr val="bg1"/>
                </a:solidFill>
              </a:rPr>
              <a:t>acords</a:t>
            </a:r>
            <a:r>
              <a:rPr lang="es-ES" sz="1700" b="1" baseline="30000" dirty="0">
                <a:solidFill>
                  <a:schemeClr val="bg1"/>
                </a:solidFill>
              </a:rPr>
              <a:t> </a:t>
            </a:r>
            <a:r>
              <a:rPr lang="es-ES" sz="1700" b="1" baseline="30000" dirty="0" err="1" smtClean="0">
                <a:solidFill>
                  <a:schemeClr val="bg1"/>
                </a:solidFill>
              </a:rPr>
              <a:t>d’intercanvi</a:t>
            </a:r>
            <a:r>
              <a:rPr lang="es-ES" sz="1700" b="1" baseline="30000" dirty="0">
                <a:solidFill>
                  <a:schemeClr val="bg1"/>
                </a:solidFill>
              </a:rPr>
              <a:t> </a:t>
            </a:r>
            <a:r>
              <a:rPr lang="es-ES" sz="1700" b="1" baseline="30000" dirty="0" err="1" smtClean="0">
                <a:solidFill>
                  <a:schemeClr val="bg1"/>
                </a:solidFill>
              </a:rPr>
              <a:t>d’estudiants</a:t>
            </a:r>
            <a:r>
              <a:rPr lang="es-ES" sz="1700" b="1" baseline="30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1700" b="1" baseline="30000" dirty="0" err="1" smtClean="0">
                <a:solidFill>
                  <a:schemeClr val="bg1"/>
                </a:solidFill>
              </a:rPr>
              <a:t>amb</a:t>
            </a:r>
            <a:r>
              <a:rPr lang="es-ES" sz="1700" b="1" baseline="30000" dirty="0" smtClean="0">
                <a:solidFill>
                  <a:schemeClr val="bg1"/>
                </a:solidFill>
              </a:rPr>
              <a:t> </a:t>
            </a:r>
            <a:r>
              <a:rPr lang="es-ES" sz="1700" b="1" baseline="30000" dirty="0">
                <a:solidFill>
                  <a:schemeClr val="bg1"/>
                </a:solidFill>
              </a:rPr>
              <a:t>la UPC</a:t>
            </a:r>
            <a:endParaRPr lang="pt-BR" sz="1700" b="1" baseline="30000" dirty="0">
              <a:solidFill>
                <a:schemeClr val="bg1"/>
              </a:solidFill>
            </a:endParaRPr>
          </a:p>
        </p:txBody>
      </p:sp>
      <p:sp>
        <p:nvSpPr>
          <p:cNvPr id="18" name="13 Rectángulo"/>
          <p:cNvSpPr/>
          <p:nvPr/>
        </p:nvSpPr>
        <p:spPr>
          <a:xfrm>
            <a:off x="2411760" y="6341645"/>
            <a:ext cx="807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aseline="30000" dirty="0" smtClean="0">
                <a:solidFill>
                  <a:schemeClr val="bg1"/>
                </a:solidFill>
              </a:rPr>
              <a:t>283</a:t>
            </a:r>
            <a:endParaRPr lang="pt-BR" sz="4800" baseline="30000" dirty="0">
              <a:solidFill>
                <a:schemeClr val="bg1"/>
              </a:solidFill>
            </a:endParaRPr>
          </a:p>
        </p:txBody>
      </p:sp>
      <p:sp>
        <p:nvSpPr>
          <p:cNvPr id="19" name="13 Rectángulo"/>
          <p:cNvSpPr/>
          <p:nvPr/>
        </p:nvSpPr>
        <p:spPr>
          <a:xfrm>
            <a:off x="3116829" y="6449168"/>
            <a:ext cx="1630127" cy="26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baseline="30000" dirty="0" smtClean="0">
                <a:solidFill>
                  <a:schemeClr val="bg1"/>
                </a:solidFill>
              </a:rPr>
              <a:t>MEUR </a:t>
            </a:r>
            <a:r>
              <a:rPr lang="pt-BR" sz="1700" b="1" baseline="30000" dirty="0" err="1" smtClean="0">
                <a:solidFill>
                  <a:schemeClr val="bg1"/>
                </a:solidFill>
              </a:rPr>
              <a:t>pressupost</a:t>
            </a:r>
            <a:r>
              <a:rPr lang="pt-BR" sz="1700" b="1" baseline="30000" dirty="0" smtClean="0">
                <a:solidFill>
                  <a:schemeClr val="bg1"/>
                </a:solidFill>
              </a:rPr>
              <a:t> 2017</a:t>
            </a:r>
            <a:endParaRPr lang="pt-BR" sz="1700" b="1" baseline="30000" dirty="0">
              <a:solidFill>
                <a:schemeClr val="bg1"/>
              </a:solidFill>
            </a:endParaRPr>
          </a:p>
        </p:txBody>
      </p:sp>
      <p:sp>
        <p:nvSpPr>
          <p:cNvPr id="21" name="13 Rectángulo"/>
          <p:cNvSpPr/>
          <p:nvPr/>
        </p:nvSpPr>
        <p:spPr>
          <a:xfrm>
            <a:off x="3930824" y="5900999"/>
            <a:ext cx="1001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aseline="30000" dirty="0" smtClean="0">
                <a:solidFill>
                  <a:schemeClr val="bg1"/>
                </a:solidFill>
              </a:rPr>
              <a:t>58,8</a:t>
            </a:r>
            <a:endParaRPr lang="pt-BR" sz="4800" baseline="30000" dirty="0">
              <a:solidFill>
                <a:schemeClr val="bg1"/>
              </a:solidFill>
            </a:endParaRPr>
          </a:p>
        </p:txBody>
      </p:sp>
      <p:sp>
        <p:nvSpPr>
          <p:cNvPr id="22" name="13 Rectángulo"/>
          <p:cNvSpPr/>
          <p:nvPr/>
        </p:nvSpPr>
        <p:spPr>
          <a:xfrm>
            <a:off x="4730176" y="6017120"/>
            <a:ext cx="3019782" cy="26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baseline="30000" dirty="0">
                <a:solidFill>
                  <a:schemeClr val="bg1"/>
                </a:solidFill>
              </a:rPr>
              <a:t>MEUR ingressos per </a:t>
            </a:r>
            <a:r>
              <a:rPr lang="pt-BR" sz="1700" b="1" baseline="30000" dirty="0" err="1" smtClean="0">
                <a:solidFill>
                  <a:schemeClr val="bg1"/>
                </a:solidFill>
              </a:rPr>
              <a:t>projectes</a:t>
            </a:r>
            <a:r>
              <a:rPr lang="pt-BR" sz="1700" b="1" baseline="30000" dirty="0" smtClean="0">
                <a:solidFill>
                  <a:schemeClr val="bg1"/>
                </a:solidFill>
              </a:rPr>
              <a:t> d’R+D+I </a:t>
            </a:r>
            <a:r>
              <a:rPr lang="pt-BR" sz="1700" b="1" baseline="30000" dirty="0">
                <a:solidFill>
                  <a:schemeClr val="bg1"/>
                </a:solidFill>
              </a:rPr>
              <a:t>(2016) </a:t>
            </a:r>
          </a:p>
        </p:txBody>
      </p:sp>
      <p:sp>
        <p:nvSpPr>
          <p:cNvPr id="23" name="13 Rectángulo"/>
          <p:cNvSpPr/>
          <p:nvPr/>
        </p:nvSpPr>
        <p:spPr>
          <a:xfrm>
            <a:off x="4367205" y="4431789"/>
            <a:ext cx="700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aseline="30000" dirty="0" smtClean="0">
                <a:solidFill>
                  <a:schemeClr val="bg1"/>
                </a:solidFill>
              </a:rPr>
              <a:t>65</a:t>
            </a:r>
            <a:endParaRPr lang="pt-BR" sz="4800" baseline="30000" dirty="0">
              <a:solidFill>
                <a:schemeClr val="bg1"/>
              </a:solidFill>
            </a:endParaRPr>
          </a:p>
        </p:txBody>
      </p:sp>
      <p:sp>
        <p:nvSpPr>
          <p:cNvPr id="24" name="13 Rectángulo"/>
          <p:cNvSpPr/>
          <p:nvPr/>
        </p:nvSpPr>
        <p:spPr>
          <a:xfrm>
            <a:off x="4836644" y="4552091"/>
            <a:ext cx="580954" cy="26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baseline="30000" dirty="0" smtClean="0">
                <a:solidFill>
                  <a:schemeClr val="bg1"/>
                </a:solidFill>
              </a:rPr>
              <a:t>graus</a:t>
            </a:r>
            <a:endParaRPr lang="pt-BR" sz="1700" b="1" baseline="30000" dirty="0">
              <a:solidFill>
                <a:schemeClr val="bg1"/>
              </a:solidFill>
            </a:endParaRPr>
          </a:p>
        </p:txBody>
      </p:sp>
      <p:sp>
        <p:nvSpPr>
          <p:cNvPr id="25" name="13 Rectángulo"/>
          <p:cNvSpPr/>
          <p:nvPr/>
        </p:nvSpPr>
        <p:spPr>
          <a:xfrm>
            <a:off x="5292080" y="5373216"/>
            <a:ext cx="648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aseline="30000" dirty="0" smtClean="0">
                <a:solidFill>
                  <a:schemeClr val="bg1"/>
                </a:solidFill>
              </a:rPr>
              <a:t>73</a:t>
            </a:r>
            <a:endParaRPr lang="pt-BR" sz="4800" baseline="30000" dirty="0">
              <a:solidFill>
                <a:schemeClr val="bg1"/>
              </a:solidFill>
            </a:endParaRPr>
          </a:p>
        </p:txBody>
      </p:sp>
      <p:sp>
        <p:nvSpPr>
          <p:cNvPr id="26" name="13 Rectángulo"/>
          <p:cNvSpPr/>
          <p:nvPr/>
        </p:nvSpPr>
        <p:spPr>
          <a:xfrm>
            <a:off x="5725028" y="5491173"/>
            <a:ext cx="814866" cy="26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baseline="30000" dirty="0" err="1" smtClean="0">
                <a:solidFill>
                  <a:schemeClr val="bg1"/>
                </a:solidFill>
              </a:rPr>
              <a:t>màsters</a:t>
            </a:r>
            <a:endParaRPr lang="pt-BR" sz="1700" b="1" baseline="30000" dirty="0">
              <a:solidFill>
                <a:schemeClr val="bg1"/>
              </a:solidFill>
            </a:endParaRPr>
          </a:p>
        </p:txBody>
      </p:sp>
      <p:sp>
        <p:nvSpPr>
          <p:cNvPr id="27" name="13 Rectángulo"/>
          <p:cNvSpPr/>
          <p:nvPr/>
        </p:nvSpPr>
        <p:spPr>
          <a:xfrm>
            <a:off x="6084167" y="4685461"/>
            <a:ext cx="657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aseline="30000" dirty="0" smtClean="0">
                <a:solidFill>
                  <a:schemeClr val="bg1"/>
                </a:solidFill>
              </a:rPr>
              <a:t>49</a:t>
            </a:r>
            <a:endParaRPr lang="pt-BR" sz="4800" baseline="30000" dirty="0">
              <a:solidFill>
                <a:schemeClr val="bg1"/>
              </a:solidFill>
            </a:endParaRPr>
          </a:p>
        </p:txBody>
      </p:sp>
      <p:sp>
        <p:nvSpPr>
          <p:cNvPr id="28" name="13 Rectángulo"/>
          <p:cNvSpPr/>
          <p:nvPr/>
        </p:nvSpPr>
        <p:spPr>
          <a:xfrm>
            <a:off x="6573670" y="4818444"/>
            <a:ext cx="1670738" cy="26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baseline="30000" dirty="0">
                <a:solidFill>
                  <a:schemeClr val="bg1"/>
                </a:solidFill>
              </a:rPr>
              <a:t>programes de </a:t>
            </a:r>
            <a:r>
              <a:rPr lang="pt-BR" sz="1700" b="1" baseline="30000" dirty="0" err="1">
                <a:solidFill>
                  <a:schemeClr val="bg1"/>
                </a:solidFill>
              </a:rPr>
              <a:t>doctorat</a:t>
            </a:r>
            <a:endParaRPr lang="pt-BR" sz="1700" b="1" baseline="30000" dirty="0">
              <a:solidFill>
                <a:schemeClr val="bg1"/>
              </a:solidFill>
            </a:endParaRPr>
          </a:p>
        </p:txBody>
      </p:sp>
      <p:sp>
        <p:nvSpPr>
          <p:cNvPr id="29" name="13 Rectángulo"/>
          <p:cNvSpPr/>
          <p:nvPr/>
        </p:nvSpPr>
        <p:spPr>
          <a:xfrm>
            <a:off x="4661937" y="1212797"/>
            <a:ext cx="637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aseline="30000" dirty="0" smtClean="0">
                <a:solidFill>
                  <a:schemeClr val="bg1"/>
                </a:solidFill>
              </a:rPr>
              <a:t>21</a:t>
            </a:r>
            <a:endParaRPr lang="pt-BR" sz="4800" baseline="30000" dirty="0">
              <a:solidFill>
                <a:schemeClr val="bg1"/>
              </a:solidFill>
            </a:endParaRPr>
          </a:p>
        </p:txBody>
      </p:sp>
      <p:sp>
        <p:nvSpPr>
          <p:cNvPr id="30" name="13 Rectángulo"/>
          <p:cNvSpPr/>
          <p:nvPr/>
        </p:nvSpPr>
        <p:spPr>
          <a:xfrm>
            <a:off x="5130440" y="1334278"/>
            <a:ext cx="1223236" cy="26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baseline="30000" dirty="0">
                <a:solidFill>
                  <a:schemeClr val="bg1"/>
                </a:solidFill>
              </a:rPr>
              <a:t>centres </a:t>
            </a:r>
            <a:r>
              <a:rPr lang="pt-BR" sz="1700" b="1" baseline="30000" dirty="0" err="1">
                <a:solidFill>
                  <a:schemeClr val="bg1"/>
                </a:solidFill>
              </a:rPr>
              <a:t>docents</a:t>
            </a:r>
            <a:endParaRPr lang="pt-BR" sz="1700" b="1" baseline="30000" dirty="0">
              <a:solidFill>
                <a:schemeClr val="bg1"/>
              </a:solidFill>
            </a:endParaRPr>
          </a:p>
        </p:txBody>
      </p:sp>
      <p:sp>
        <p:nvSpPr>
          <p:cNvPr id="35" name="13 Rectángulo"/>
          <p:cNvSpPr/>
          <p:nvPr/>
        </p:nvSpPr>
        <p:spPr>
          <a:xfrm>
            <a:off x="6064603" y="908720"/>
            <a:ext cx="820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800" baseline="30000" dirty="0" smtClean="0">
                <a:solidFill>
                  <a:schemeClr val="bg1"/>
                </a:solidFill>
              </a:rPr>
              <a:t>205</a:t>
            </a:r>
            <a:endParaRPr lang="pt-BR" sz="4800" baseline="30000" dirty="0">
              <a:solidFill>
                <a:schemeClr val="bg1"/>
              </a:solidFill>
            </a:endParaRPr>
          </a:p>
        </p:txBody>
      </p:sp>
      <p:sp>
        <p:nvSpPr>
          <p:cNvPr id="36" name="13 Rectángulo"/>
          <p:cNvSpPr/>
          <p:nvPr/>
        </p:nvSpPr>
        <p:spPr>
          <a:xfrm>
            <a:off x="6741205" y="1026678"/>
            <a:ext cx="1359187" cy="26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baseline="30000" dirty="0" err="1">
                <a:solidFill>
                  <a:schemeClr val="bg1"/>
                </a:solidFill>
              </a:rPr>
              <a:t>grups</a:t>
            </a:r>
            <a:r>
              <a:rPr lang="pt-BR" sz="1700" b="1" baseline="30000" dirty="0">
                <a:solidFill>
                  <a:schemeClr val="bg1"/>
                </a:solidFill>
              </a:rPr>
              <a:t> de </a:t>
            </a:r>
            <a:r>
              <a:rPr lang="pt-BR" sz="1700" b="1" baseline="30000" dirty="0" err="1">
                <a:solidFill>
                  <a:schemeClr val="bg1"/>
                </a:solidFill>
              </a:rPr>
              <a:t>recerca</a:t>
            </a:r>
            <a:endParaRPr lang="pt-BR" sz="17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93"/>
          <a:stretch/>
        </p:blipFill>
        <p:spPr>
          <a:xfrm>
            <a:off x="0" y="-12909"/>
            <a:ext cx="9139043" cy="6898293"/>
          </a:xfrm>
          <a:prstGeom prst="rect">
            <a:avLst/>
          </a:prstGeom>
        </p:spPr>
      </p:pic>
      <p:sp>
        <p:nvSpPr>
          <p:cNvPr id="32" name="31 Redondear rectángulo de esquina del mismo lado"/>
          <p:cNvSpPr/>
          <p:nvPr/>
        </p:nvSpPr>
        <p:spPr>
          <a:xfrm rot="10800000">
            <a:off x="1043608" y="-27383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9" name="6 Rectángulo"/>
          <p:cNvSpPr/>
          <p:nvPr/>
        </p:nvSpPr>
        <p:spPr>
          <a:xfrm>
            <a:off x="951220" y="1043310"/>
            <a:ext cx="79412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baseline="30000" dirty="0">
                <a:solidFill>
                  <a:schemeClr val="bg1"/>
                </a:solidFill>
              </a:rPr>
              <a:t>A la UPC es formen professionals de l’enginyeria, </a:t>
            </a:r>
            <a:r>
              <a:rPr lang="ca-ES" b="1" baseline="30000" dirty="0" smtClean="0">
                <a:solidFill>
                  <a:schemeClr val="bg1"/>
                </a:solidFill>
              </a:rPr>
              <a:t>l’arquitectura</a:t>
            </a:r>
            <a:r>
              <a:rPr lang="ca-ES" b="1" baseline="30000" dirty="0">
                <a:solidFill>
                  <a:schemeClr val="bg1"/>
                </a:solidFill>
              </a:rPr>
              <a:t>, </a:t>
            </a:r>
            <a:r>
              <a:rPr lang="ca-ES" b="1" baseline="30000" dirty="0" smtClean="0">
                <a:solidFill>
                  <a:schemeClr val="bg1"/>
                </a:solidFill>
              </a:rPr>
              <a:t>les </a:t>
            </a:r>
            <a:r>
              <a:rPr lang="ca-ES" b="1" baseline="30000" dirty="0">
                <a:solidFill>
                  <a:schemeClr val="bg1"/>
                </a:solidFill>
              </a:rPr>
              <a:t>ciències i la tecnologia amb coneixements, </a:t>
            </a:r>
            <a:r>
              <a:rPr lang="ca-ES" b="1" baseline="30000" dirty="0" smtClean="0">
                <a:solidFill>
                  <a:schemeClr val="bg1"/>
                </a:solidFill>
              </a:rPr>
              <a:t>capacitats </a:t>
            </a: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habilitats </a:t>
            </a:r>
            <a:r>
              <a:rPr lang="ca-ES" b="1" baseline="30000" dirty="0" smtClean="0">
                <a:solidFill>
                  <a:schemeClr val="bg1"/>
                </a:solidFill>
              </a:rPr>
              <a:t>per </a:t>
            </a:r>
            <a:r>
              <a:rPr lang="ca-ES" b="1" baseline="30000" dirty="0">
                <a:solidFill>
                  <a:schemeClr val="bg1"/>
                </a:solidFill>
              </a:rPr>
              <a:t>abordar nous reptes amb criteris </a:t>
            </a:r>
            <a:r>
              <a:rPr lang="ca-ES" b="1" baseline="30000" dirty="0" smtClean="0">
                <a:solidFill>
                  <a:schemeClr val="bg1"/>
                </a:solidFill>
              </a:rPr>
              <a:t>tecnològics d’eficiència i </a:t>
            </a:r>
            <a:r>
              <a:rPr lang="ca-ES" b="1" baseline="30000" dirty="0">
                <a:solidFill>
                  <a:schemeClr val="bg1"/>
                </a:solidFill>
              </a:rPr>
              <a:t>sostenibilitat. L’oferta d’estudis </a:t>
            </a:r>
            <a:r>
              <a:rPr lang="ca-ES" b="1" baseline="30000" dirty="0" smtClean="0">
                <a:solidFill>
                  <a:schemeClr val="bg1"/>
                </a:solidFill>
              </a:rPr>
              <a:t>abasta </a:t>
            </a:r>
            <a:r>
              <a:rPr lang="ca-ES" b="1" baseline="30000" dirty="0">
                <a:solidFill>
                  <a:schemeClr val="bg1"/>
                </a:solidFill>
              </a:rPr>
              <a:t>titulacions de grau, màster, doctorat i formació </a:t>
            </a:r>
            <a:r>
              <a:rPr lang="ca-ES" b="1" baseline="30000" dirty="0" smtClean="0">
                <a:solidFill>
                  <a:schemeClr val="bg1"/>
                </a:solidFill>
              </a:rPr>
              <a:t>permanent </a:t>
            </a:r>
            <a:r>
              <a:rPr lang="ca-ES" b="1" baseline="30000" dirty="0">
                <a:solidFill>
                  <a:schemeClr val="bg1"/>
                </a:solidFill>
              </a:rPr>
              <a:t>que es complementen amb programes </a:t>
            </a:r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mobilitat internacional i amb la possibilitat de cursar dobles titulacions. </a:t>
            </a:r>
            <a:r>
              <a:rPr lang="ca-ES" b="1" baseline="30000" dirty="0" smtClean="0">
                <a:solidFill>
                  <a:schemeClr val="bg1"/>
                </a:solidFill>
              </a:rPr>
              <a:t>La </a:t>
            </a:r>
            <a:r>
              <a:rPr lang="ca-ES" b="1" baseline="30000" dirty="0">
                <a:solidFill>
                  <a:schemeClr val="bg1"/>
                </a:solidFill>
              </a:rPr>
              <a:t>participació i el lideratge dels estudiants en projectes </a:t>
            </a:r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recerca </a:t>
            </a:r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les pràctiques en empreses fomenten les seves </a:t>
            </a:r>
            <a:r>
              <a:rPr lang="ca-ES" b="1" baseline="30000" dirty="0" smtClean="0">
                <a:solidFill>
                  <a:schemeClr val="bg1"/>
                </a:solidFill>
              </a:rPr>
              <a:t>relacions </a:t>
            </a:r>
            <a:r>
              <a:rPr lang="ca-ES" b="1" baseline="30000" dirty="0">
                <a:solidFill>
                  <a:schemeClr val="bg1"/>
                </a:solidFill>
              </a:rPr>
              <a:t>amb el món laboral, alhora que </a:t>
            </a:r>
            <a:r>
              <a:rPr lang="ca-ES" b="1" baseline="30000" dirty="0" smtClean="0">
                <a:solidFill>
                  <a:schemeClr val="bg1"/>
                </a:solidFill>
              </a:rPr>
              <a:t>n’emfatitzen l’autonomia </a:t>
            </a:r>
            <a:r>
              <a:rPr lang="ca-ES" b="1" baseline="30000" dirty="0">
                <a:solidFill>
                  <a:schemeClr val="bg1"/>
                </a:solidFill>
              </a:rPr>
              <a:t>i capacitat d’iniciativa. </a:t>
            </a:r>
            <a:r>
              <a:rPr lang="ca-ES" b="1" baseline="30000" dirty="0" smtClean="0">
                <a:solidFill>
                  <a:schemeClr val="bg1"/>
                </a:solidFill>
              </a:rPr>
              <a:t>La </a:t>
            </a:r>
            <a:r>
              <a:rPr lang="ca-ES" b="1" baseline="30000" dirty="0">
                <a:solidFill>
                  <a:schemeClr val="bg1"/>
                </a:solidFill>
              </a:rPr>
              <a:t>Universitat </a:t>
            </a:r>
            <a:r>
              <a:rPr lang="ca-ES" b="1" baseline="30000" dirty="0" smtClean="0">
                <a:solidFill>
                  <a:schemeClr val="bg1"/>
                </a:solidFill>
              </a:rPr>
              <a:t>esdevé així </a:t>
            </a:r>
            <a:r>
              <a:rPr lang="ca-ES" b="1" baseline="30000" dirty="0">
                <a:solidFill>
                  <a:schemeClr val="bg1"/>
                </a:solidFill>
              </a:rPr>
              <a:t>un espai de coneixement que estimula </a:t>
            </a:r>
            <a:r>
              <a:rPr lang="ca-ES" b="1" baseline="30000" dirty="0" smtClean="0">
                <a:solidFill>
                  <a:schemeClr val="bg1"/>
                </a:solidFill>
              </a:rPr>
              <a:t>l’aprenentatge i </a:t>
            </a:r>
            <a:r>
              <a:rPr lang="ca-ES" b="1" baseline="30000" dirty="0">
                <a:solidFill>
                  <a:schemeClr val="bg1"/>
                </a:solidFill>
              </a:rPr>
              <a:t>el creixement personal </a:t>
            </a:r>
            <a:r>
              <a:rPr lang="ca-ES" b="1" baseline="30000" dirty="0" smtClean="0">
                <a:solidFill>
                  <a:schemeClr val="bg1"/>
                </a:solidFill>
              </a:rPr>
              <a:t>mitjançant un </a:t>
            </a:r>
            <a:r>
              <a:rPr lang="ca-ES" b="1" baseline="30000" dirty="0">
                <a:solidFill>
                  <a:schemeClr val="bg1"/>
                </a:solidFill>
              </a:rPr>
              <a:t>model docent </a:t>
            </a:r>
            <a:r>
              <a:rPr lang="ca-ES" b="1" baseline="30000" dirty="0" smtClean="0">
                <a:solidFill>
                  <a:schemeClr val="bg1"/>
                </a:solidFill>
              </a:rPr>
              <a:t>dinàmic </a:t>
            </a:r>
            <a:r>
              <a:rPr lang="ca-ES" b="1" baseline="30000" dirty="0">
                <a:solidFill>
                  <a:schemeClr val="bg1"/>
                </a:solidFill>
              </a:rPr>
              <a:t>i motivador.</a:t>
            </a:r>
          </a:p>
        </p:txBody>
      </p:sp>
      <p:sp>
        <p:nvSpPr>
          <p:cNvPr id="43" name="19 Rectángulo"/>
          <p:cNvSpPr/>
          <p:nvPr/>
        </p:nvSpPr>
        <p:spPr>
          <a:xfrm>
            <a:off x="6164694" y="5020913"/>
            <a:ext cx="2532243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2.828</a:t>
            </a:r>
          </a:p>
          <a:p>
            <a:r>
              <a:rPr lang="fr-FR" sz="1600" b="1" baseline="30000" dirty="0">
                <a:solidFill>
                  <a:schemeClr val="bg1"/>
                </a:solidFill>
              </a:rPr>
              <a:t>estudiants en </a:t>
            </a:r>
            <a:r>
              <a:rPr lang="fr-FR" sz="1600" b="1" baseline="30000" dirty="0" smtClean="0">
                <a:solidFill>
                  <a:schemeClr val="bg1"/>
                </a:solidFill>
              </a:rPr>
              <a:t>programes de </a:t>
            </a:r>
            <a:r>
              <a:rPr lang="fr-FR" sz="1600" b="1" baseline="30000" dirty="0">
                <a:solidFill>
                  <a:schemeClr val="bg1"/>
                </a:solidFill>
              </a:rPr>
              <a:t>mobilitat </a:t>
            </a:r>
          </a:p>
        </p:txBody>
      </p:sp>
      <p:pic>
        <p:nvPicPr>
          <p:cNvPr id="44" name="Imatg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679" y="5002850"/>
            <a:ext cx="466803" cy="326309"/>
          </a:xfrm>
          <a:prstGeom prst="rect">
            <a:avLst/>
          </a:prstGeom>
        </p:spPr>
      </p:pic>
      <p:sp>
        <p:nvSpPr>
          <p:cNvPr id="50" name="19 Rectángulo"/>
          <p:cNvSpPr/>
          <p:nvPr/>
        </p:nvSpPr>
        <p:spPr>
          <a:xfrm>
            <a:off x="948605" y="5020913"/>
            <a:ext cx="3057989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30.864</a:t>
            </a:r>
          </a:p>
          <a:p>
            <a:pPr>
              <a:lnSpc>
                <a:spcPts val="500"/>
              </a:lnSpc>
            </a:pPr>
            <a:r>
              <a:rPr lang="fr-FR" sz="1600" b="1" baseline="30000" dirty="0" err="1">
                <a:solidFill>
                  <a:schemeClr val="bg1"/>
                </a:solidFill>
              </a:rPr>
              <a:t>estudiants</a:t>
            </a:r>
            <a:r>
              <a:rPr lang="fr-FR" sz="1600" b="1" baseline="30000" dirty="0">
                <a:solidFill>
                  <a:schemeClr val="bg1"/>
                </a:solidFill>
              </a:rPr>
              <a:t> de grau, </a:t>
            </a:r>
            <a:r>
              <a:rPr lang="fr-FR" sz="1600" b="1" baseline="30000" dirty="0" err="1">
                <a:solidFill>
                  <a:schemeClr val="bg1"/>
                </a:solidFill>
              </a:rPr>
              <a:t>màster</a:t>
            </a:r>
            <a:r>
              <a:rPr lang="fr-FR" sz="1600" b="1" baseline="30000" dirty="0">
                <a:solidFill>
                  <a:schemeClr val="bg1"/>
                </a:solidFill>
              </a:rPr>
              <a:t> </a:t>
            </a:r>
            <a:r>
              <a:rPr lang="fr-FR" sz="1600" b="1" baseline="30000" dirty="0" err="1">
                <a:solidFill>
                  <a:schemeClr val="bg1"/>
                </a:solidFill>
              </a:rPr>
              <a:t>universitari</a:t>
            </a:r>
            <a:r>
              <a:rPr lang="fr-FR" sz="1600" b="1" baseline="30000" dirty="0">
                <a:solidFill>
                  <a:schemeClr val="bg1"/>
                </a:solidFill>
              </a:rPr>
              <a:t> i doctorat</a:t>
            </a:r>
          </a:p>
        </p:txBody>
      </p:sp>
      <p:sp>
        <p:nvSpPr>
          <p:cNvPr id="51" name="19 Rectángulo"/>
          <p:cNvSpPr/>
          <p:nvPr/>
        </p:nvSpPr>
        <p:spPr>
          <a:xfrm>
            <a:off x="948605" y="5614999"/>
            <a:ext cx="140246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7.061</a:t>
            </a:r>
          </a:p>
          <a:p>
            <a:r>
              <a:rPr lang="ca-ES" sz="1600" b="1" baseline="30000" dirty="0" smtClean="0">
                <a:solidFill>
                  <a:schemeClr val="bg1"/>
                </a:solidFill>
              </a:rPr>
              <a:t>titulats de grau </a:t>
            </a:r>
          </a:p>
          <a:p>
            <a:r>
              <a:rPr lang="ca-ES" sz="1600" b="1" baseline="30000" dirty="0" smtClean="0">
                <a:solidFill>
                  <a:schemeClr val="bg1"/>
                </a:solidFill>
              </a:rPr>
              <a:t>i màster universitari</a:t>
            </a:r>
            <a:endParaRPr lang="ca-ES" sz="1600" b="1" baseline="30000" dirty="0">
              <a:solidFill>
                <a:schemeClr val="bg1"/>
              </a:solidFill>
            </a:endParaRPr>
          </a:p>
        </p:txBody>
      </p:sp>
      <p:sp>
        <p:nvSpPr>
          <p:cNvPr id="52" name="19 Rectángulo"/>
          <p:cNvSpPr/>
          <p:nvPr/>
        </p:nvSpPr>
        <p:spPr>
          <a:xfrm>
            <a:off x="2476898" y="5614999"/>
            <a:ext cx="936104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ca-ES" sz="2400" b="1" baseline="30000" dirty="0" smtClean="0">
                <a:solidFill>
                  <a:schemeClr val="bg1"/>
                </a:solidFill>
              </a:rPr>
              <a:t>559</a:t>
            </a:r>
          </a:p>
          <a:p>
            <a:pPr>
              <a:lnSpc>
                <a:spcPts val="500"/>
              </a:lnSpc>
            </a:pPr>
            <a:r>
              <a:rPr lang="ca-ES" sz="1600" b="1" baseline="30000" dirty="0" smtClean="0">
                <a:solidFill>
                  <a:schemeClr val="bg1"/>
                </a:solidFill>
              </a:rPr>
              <a:t>doctorats</a:t>
            </a:r>
            <a:endParaRPr lang="ca-ES" sz="1600" b="1" baseline="30000" dirty="0">
              <a:solidFill>
                <a:schemeClr val="bg1"/>
              </a:solidFill>
            </a:endParaRPr>
          </a:p>
        </p:txBody>
      </p:sp>
      <p:sp>
        <p:nvSpPr>
          <p:cNvPr id="53" name="19 Rectángulo"/>
          <p:cNvSpPr/>
          <p:nvPr/>
        </p:nvSpPr>
        <p:spPr>
          <a:xfrm>
            <a:off x="3541364" y="5614999"/>
            <a:ext cx="980066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ca-ES" sz="2400" b="1" baseline="30000" dirty="0" smtClean="0">
                <a:solidFill>
                  <a:schemeClr val="bg1"/>
                </a:solidFill>
              </a:rPr>
              <a:t>54.440</a:t>
            </a:r>
          </a:p>
          <a:p>
            <a:pPr>
              <a:lnSpc>
                <a:spcPts val="500"/>
              </a:lnSpc>
            </a:pPr>
            <a:r>
              <a:rPr lang="ca-ES" sz="1600" b="1" baseline="30000" dirty="0" err="1" smtClean="0">
                <a:solidFill>
                  <a:schemeClr val="bg1"/>
                </a:solidFill>
              </a:rPr>
              <a:t>alumni</a:t>
            </a:r>
            <a:r>
              <a:rPr lang="ca-ES" sz="1600" b="1" baseline="30000" dirty="0" smtClean="0">
                <a:solidFill>
                  <a:schemeClr val="bg1"/>
                </a:solidFill>
              </a:rPr>
              <a:t> </a:t>
            </a:r>
            <a:endParaRPr lang="ca-ES" sz="1600" b="1" baseline="30000" dirty="0">
              <a:solidFill>
                <a:schemeClr val="bg1"/>
              </a:solidFill>
            </a:endParaRPr>
          </a:p>
        </p:txBody>
      </p:sp>
      <p:cxnSp>
        <p:nvCxnSpPr>
          <p:cNvPr id="54" name="Connector recte 53"/>
          <p:cNvCxnSpPr/>
          <p:nvPr/>
        </p:nvCxnSpPr>
        <p:spPr>
          <a:xfrm>
            <a:off x="1039364" y="5474728"/>
            <a:ext cx="318748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tg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84038"/>
            <a:ext cx="178591" cy="178591"/>
          </a:xfrm>
          <a:prstGeom prst="rect">
            <a:avLst/>
          </a:prstGeom>
        </p:spPr>
      </p:pic>
      <p:sp>
        <p:nvSpPr>
          <p:cNvPr id="57" name="26 Rectángulo"/>
          <p:cNvSpPr/>
          <p:nvPr/>
        </p:nvSpPr>
        <p:spPr>
          <a:xfrm>
            <a:off x="912598" y="6433785"/>
            <a:ext cx="5252096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baseline="30000" dirty="0">
                <a:solidFill>
                  <a:schemeClr val="bg1"/>
                </a:solidFill>
              </a:rPr>
              <a:t>Experimentar per aprendre. Estudiants de la </a:t>
            </a:r>
            <a:r>
              <a:rPr lang="ca-ES" sz="1400" b="1" baseline="30000" dirty="0" smtClean="0">
                <a:solidFill>
                  <a:schemeClr val="bg1"/>
                </a:solidFill>
              </a:rPr>
              <a:t>UPC, a </a:t>
            </a:r>
            <a:r>
              <a:rPr lang="ca-ES" sz="1400" b="1" baseline="30000" dirty="0">
                <a:solidFill>
                  <a:schemeClr val="bg1"/>
                </a:solidFill>
              </a:rPr>
              <a:t>la caça de muons </a:t>
            </a:r>
            <a:r>
              <a:rPr lang="ca-ES" sz="1400" b="1" baseline="30000" dirty="0" smtClean="0">
                <a:solidFill>
                  <a:schemeClr val="bg1"/>
                </a:solidFill>
              </a:rPr>
              <a:t>a </a:t>
            </a:r>
            <a:r>
              <a:rPr lang="ca-ES" sz="1400" b="1" baseline="30000" dirty="0">
                <a:solidFill>
                  <a:schemeClr val="bg1"/>
                </a:solidFill>
              </a:rPr>
              <a:t>l’estratosfera </a:t>
            </a:r>
            <a:r>
              <a:rPr lang="ca-ES" sz="1400" b="1" baseline="30000" dirty="0" smtClean="0">
                <a:solidFill>
                  <a:schemeClr val="bg1"/>
                </a:solidFill>
              </a:rPr>
              <a:t>per comprovar</a:t>
            </a:r>
          </a:p>
          <a:p>
            <a:r>
              <a:rPr lang="ca-ES" sz="1400" b="1" baseline="30000" dirty="0" smtClean="0">
                <a:solidFill>
                  <a:schemeClr val="bg1"/>
                </a:solidFill>
              </a:rPr>
              <a:t> la teoria de la relativitat. (Foto: Projecte CADMUS) cadmusbexus.com</a:t>
            </a:r>
            <a:endParaRPr lang="ca-ES" sz="1400" b="1" baseline="30000" dirty="0">
              <a:solidFill>
                <a:schemeClr val="bg1"/>
              </a:solidFill>
            </a:endParaRPr>
          </a:p>
        </p:txBody>
      </p:sp>
      <p:sp>
        <p:nvSpPr>
          <p:cNvPr id="25" name="19 Rectángulo"/>
          <p:cNvSpPr/>
          <p:nvPr/>
        </p:nvSpPr>
        <p:spPr>
          <a:xfrm>
            <a:off x="6169087" y="5614999"/>
            <a:ext cx="2723393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724</a:t>
            </a:r>
          </a:p>
          <a:p>
            <a:r>
              <a:rPr lang="es-ES" sz="1600" b="1" baseline="30000" dirty="0" err="1">
                <a:solidFill>
                  <a:schemeClr val="bg1"/>
                </a:solidFill>
              </a:rPr>
              <a:t>institucions</a:t>
            </a:r>
            <a:r>
              <a:rPr lang="es-ES" sz="1600" b="1" baseline="30000" dirty="0">
                <a:solidFill>
                  <a:schemeClr val="bg1"/>
                </a:solidFill>
              </a:rPr>
              <a:t> </a:t>
            </a:r>
            <a:r>
              <a:rPr lang="es-ES" sz="1600" b="1" baseline="30000" dirty="0" err="1">
                <a:solidFill>
                  <a:schemeClr val="bg1"/>
                </a:solidFill>
              </a:rPr>
              <a:t>d’educació</a:t>
            </a:r>
            <a:r>
              <a:rPr lang="es-ES" sz="1600" b="1" baseline="30000" dirty="0">
                <a:solidFill>
                  <a:schemeClr val="bg1"/>
                </a:solidFill>
              </a:rPr>
              <a:t> superior </a:t>
            </a:r>
            <a:r>
              <a:rPr lang="es-ES" sz="1600" b="1" baseline="30000" dirty="0" err="1">
                <a:solidFill>
                  <a:schemeClr val="bg1"/>
                </a:solidFill>
              </a:rPr>
              <a:t>amb</a:t>
            </a:r>
            <a:r>
              <a:rPr lang="es-ES" sz="1600" b="1" baseline="30000" dirty="0">
                <a:solidFill>
                  <a:schemeClr val="bg1"/>
                </a:solidFill>
              </a:rPr>
              <a:t> </a:t>
            </a:r>
            <a:r>
              <a:rPr lang="es-ES" sz="1600" b="1" baseline="30000" dirty="0" err="1">
                <a:solidFill>
                  <a:schemeClr val="bg1"/>
                </a:solidFill>
              </a:rPr>
              <a:t>acords</a:t>
            </a:r>
            <a:r>
              <a:rPr lang="es-ES" sz="1600" b="1" baseline="30000" dirty="0">
                <a:solidFill>
                  <a:schemeClr val="bg1"/>
                </a:solidFill>
              </a:rPr>
              <a:t> </a:t>
            </a:r>
            <a:r>
              <a:rPr lang="es-ES" sz="1600" b="1" baseline="30000" dirty="0" err="1">
                <a:solidFill>
                  <a:schemeClr val="bg1"/>
                </a:solidFill>
              </a:rPr>
              <a:t>d’intercanvi</a:t>
            </a:r>
            <a:r>
              <a:rPr lang="es-ES" sz="1600" b="1" baseline="30000" dirty="0">
                <a:solidFill>
                  <a:schemeClr val="bg1"/>
                </a:solidFill>
              </a:rPr>
              <a:t> </a:t>
            </a:r>
            <a:r>
              <a:rPr lang="es-ES" sz="1600" b="1" baseline="30000" dirty="0" err="1">
                <a:solidFill>
                  <a:schemeClr val="bg1"/>
                </a:solidFill>
              </a:rPr>
              <a:t>d’estudiants</a:t>
            </a:r>
            <a:r>
              <a:rPr lang="es-ES" sz="1600" b="1" baseline="30000" dirty="0">
                <a:solidFill>
                  <a:schemeClr val="bg1"/>
                </a:solidFill>
              </a:rPr>
              <a:t> </a:t>
            </a:r>
            <a:r>
              <a:rPr lang="es-ES" sz="1600" b="1" baseline="30000" dirty="0" err="1">
                <a:solidFill>
                  <a:schemeClr val="bg1"/>
                </a:solidFill>
              </a:rPr>
              <a:t>amb</a:t>
            </a:r>
            <a:r>
              <a:rPr lang="es-ES" sz="1600" b="1" baseline="30000" dirty="0">
                <a:solidFill>
                  <a:schemeClr val="bg1"/>
                </a:solidFill>
              </a:rPr>
              <a:t> la UPC</a:t>
            </a:r>
            <a:endParaRPr lang="fr-FR" sz="1600" b="1" baseline="30000" dirty="0">
              <a:solidFill>
                <a:schemeClr val="bg1"/>
              </a:solidFill>
            </a:endParaRPr>
          </a:p>
        </p:txBody>
      </p:sp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45800" r="30050" b="43000"/>
          <a:stretch/>
        </p:blipFill>
        <p:spPr>
          <a:xfrm>
            <a:off x="973628" y="404664"/>
            <a:ext cx="2664296" cy="576064"/>
          </a:xfrm>
          <a:prstGeom prst="rect">
            <a:avLst/>
          </a:prstGeom>
        </p:spPr>
      </p:pic>
      <p:pic>
        <p:nvPicPr>
          <p:cNvPr id="14" name="Imatg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0" t="45800" r="44750" b="45800"/>
          <a:stretch/>
        </p:blipFill>
        <p:spPr>
          <a:xfrm>
            <a:off x="375203" y="4941168"/>
            <a:ext cx="648072" cy="432048"/>
          </a:xfrm>
          <a:prstGeom prst="rect">
            <a:avLst/>
          </a:prstGeom>
        </p:spPr>
      </p:pic>
      <p:pic>
        <p:nvPicPr>
          <p:cNvPr id="37" name="Imatg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" y="-12908"/>
            <a:ext cx="590425" cy="590425"/>
          </a:xfrm>
          <a:prstGeom prst="rect">
            <a:avLst/>
          </a:prstGeom>
        </p:spPr>
      </p:pic>
      <p:sp>
        <p:nvSpPr>
          <p:cNvPr id="38" name="9 Rectángulo"/>
          <p:cNvSpPr/>
          <p:nvPr/>
        </p:nvSpPr>
        <p:spPr>
          <a:xfrm>
            <a:off x="937905" y="4293096"/>
            <a:ext cx="1224136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ca-ES" b="1" kern="1000" baseline="30000" dirty="0">
                <a:solidFill>
                  <a:schemeClr val="bg1"/>
                </a:solidFill>
              </a:rPr>
              <a:t>graus </a:t>
            </a:r>
          </a:p>
          <a:p>
            <a:pPr>
              <a:lnSpc>
                <a:spcPts val="1000"/>
              </a:lnSpc>
            </a:pPr>
            <a:r>
              <a:rPr lang="ca-ES" b="1" kern="1000" baseline="30000" dirty="0" smtClean="0">
                <a:solidFill>
                  <a:schemeClr val="bg1"/>
                </a:solidFill>
              </a:rPr>
              <a:t>universitaris</a:t>
            </a:r>
            <a:endParaRPr lang="ca-ES" b="1" kern="1000" baseline="30000" dirty="0">
              <a:solidFill>
                <a:schemeClr val="bg1"/>
              </a:solidFill>
            </a:endParaRPr>
          </a:p>
        </p:txBody>
      </p:sp>
      <p:sp>
        <p:nvSpPr>
          <p:cNvPr id="41" name="9 Rectángulo"/>
          <p:cNvSpPr/>
          <p:nvPr/>
        </p:nvSpPr>
        <p:spPr>
          <a:xfrm>
            <a:off x="2462746" y="4293096"/>
            <a:ext cx="137075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ca-ES" b="1" baseline="30000" dirty="0">
                <a:solidFill>
                  <a:schemeClr val="bg1"/>
                </a:solidFill>
              </a:rPr>
              <a:t>programes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pPr>
              <a:lnSpc>
                <a:spcPts val="1000"/>
              </a:lnSpc>
            </a:pPr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doctorat</a:t>
            </a: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64" t="41658" r="42697" b="43114"/>
          <a:stretch/>
        </p:blipFill>
        <p:spPr>
          <a:xfrm>
            <a:off x="473496" y="3714975"/>
            <a:ext cx="517062" cy="783227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4" t="44400" r="41600" b="45023"/>
          <a:stretch/>
        </p:blipFill>
        <p:spPr>
          <a:xfrm>
            <a:off x="3408497" y="3918166"/>
            <a:ext cx="616929" cy="522500"/>
          </a:xfrm>
          <a:prstGeom prst="rect">
            <a:avLst/>
          </a:prstGeom>
        </p:spPr>
      </p:pic>
      <p:sp>
        <p:nvSpPr>
          <p:cNvPr id="35" name="9 Rectángulo"/>
          <p:cNvSpPr/>
          <p:nvPr/>
        </p:nvSpPr>
        <p:spPr>
          <a:xfrm>
            <a:off x="3887514" y="4293096"/>
            <a:ext cx="162059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ca-ES" b="1" baseline="30000" dirty="0" smtClean="0">
                <a:solidFill>
                  <a:schemeClr val="bg1"/>
                </a:solidFill>
              </a:rPr>
              <a:t>màsters </a:t>
            </a:r>
          </a:p>
          <a:p>
            <a:pPr>
              <a:lnSpc>
                <a:spcPts val="1000"/>
              </a:lnSpc>
            </a:pPr>
            <a:r>
              <a:rPr lang="ca-ES" b="1" baseline="30000" dirty="0" smtClean="0">
                <a:solidFill>
                  <a:schemeClr val="bg1"/>
                </a:solidFill>
              </a:rPr>
              <a:t>universitaris</a:t>
            </a:r>
            <a:endParaRPr lang="ca-ES" b="1" baseline="30000" dirty="0">
              <a:solidFill>
                <a:schemeClr val="bg1"/>
              </a:solidFill>
            </a:endParaRPr>
          </a:p>
        </p:txBody>
      </p:sp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42937" r="50194" b="44463"/>
          <a:stretch/>
        </p:blipFill>
        <p:spPr>
          <a:xfrm>
            <a:off x="2485267" y="3668458"/>
            <a:ext cx="462275" cy="648072"/>
          </a:xfrm>
          <a:prstGeom prst="rect">
            <a:avLst/>
          </a:prstGeom>
        </p:spPr>
      </p:pic>
      <p:pic>
        <p:nvPicPr>
          <p:cNvPr id="24" name="Imatg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3" t="41658" r="50276" b="43114"/>
          <a:stretch/>
        </p:blipFill>
        <p:spPr>
          <a:xfrm>
            <a:off x="910461" y="3645024"/>
            <a:ext cx="488347" cy="783227"/>
          </a:xfrm>
          <a:prstGeom prst="rect">
            <a:avLst/>
          </a:prstGeom>
        </p:spPr>
      </p:pic>
      <p:pic>
        <p:nvPicPr>
          <p:cNvPr id="26" name="Imatge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4" t="43806" r="50650" b="44994"/>
          <a:stretch/>
        </p:blipFill>
        <p:spPr>
          <a:xfrm>
            <a:off x="3826011" y="3717032"/>
            <a:ext cx="525073" cy="576064"/>
          </a:xfrm>
          <a:prstGeom prst="rect">
            <a:avLst/>
          </a:prstGeom>
        </p:spPr>
      </p:pic>
      <p:pic>
        <p:nvPicPr>
          <p:cNvPr id="27" name="Imatge 2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0" t="43000" r="42650" b="44400"/>
          <a:stretch/>
        </p:blipFill>
        <p:spPr>
          <a:xfrm>
            <a:off x="2051720" y="3789040"/>
            <a:ext cx="50608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" y="0"/>
            <a:ext cx="9109172" cy="6858000"/>
          </a:xfrm>
          <a:prstGeom prst="rect">
            <a:avLst/>
          </a:prstGeom>
        </p:spPr>
      </p:pic>
      <p:grpSp>
        <p:nvGrpSpPr>
          <p:cNvPr id="5" name="Agrupa 4"/>
          <p:cNvGrpSpPr/>
          <p:nvPr/>
        </p:nvGrpSpPr>
        <p:grpSpPr>
          <a:xfrm>
            <a:off x="6156176" y="908720"/>
            <a:ext cx="2662741" cy="933589"/>
            <a:chOff x="6204146" y="977175"/>
            <a:chExt cx="2662741" cy="933589"/>
          </a:xfrm>
        </p:grpSpPr>
        <p:sp>
          <p:nvSpPr>
            <p:cNvPr id="10" name="9 Rectángulo"/>
            <p:cNvSpPr/>
            <p:nvPr/>
          </p:nvSpPr>
          <p:spPr>
            <a:xfrm>
              <a:off x="6204146" y="977175"/>
              <a:ext cx="819270" cy="9335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3200" b="1" baseline="30000" dirty="0" smtClean="0">
                  <a:solidFill>
                    <a:schemeClr val="bg1"/>
                  </a:solidFill>
                </a:rPr>
                <a:t>10</a:t>
              </a:r>
            </a:p>
            <a:p>
              <a:pPr>
                <a:lnSpc>
                  <a:spcPts val="1000"/>
                </a:lnSpc>
              </a:pPr>
              <a:r>
                <a:rPr lang="ca-ES" sz="1600" b="1" baseline="30000" dirty="0">
                  <a:solidFill>
                    <a:schemeClr val="bg1"/>
                  </a:solidFill>
                </a:rPr>
                <a:t>centres </a:t>
              </a:r>
              <a:endParaRPr lang="ca-ES" sz="1600" b="1" baseline="30000" dirty="0" smtClean="0">
                <a:solidFill>
                  <a:schemeClr val="bg1"/>
                </a:solidFill>
              </a:endParaRPr>
            </a:p>
            <a:p>
              <a:pPr>
                <a:lnSpc>
                  <a:spcPts val="1000"/>
                </a:lnSpc>
              </a:pPr>
              <a:r>
                <a:rPr lang="ca-ES" sz="1600" b="1" baseline="30000" dirty="0" smtClean="0">
                  <a:solidFill>
                    <a:schemeClr val="bg1"/>
                  </a:solidFill>
                </a:rPr>
                <a:t>de </a:t>
              </a:r>
              <a:r>
                <a:rPr lang="ca-ES" sz="1600" b="1" baseline="30000" dirty="0">
                  <a:solidFill>
                    <a:schemeClr val="bg1"/>
                  </a:solidFill>
                </a:rPr>
                <a:t>recerca </a:t>
              </a:r>
            </a:p>
            <a:p>
              <a:pPr>
                <a:lnSpc>
                  <a:spcPts val="1000"/>
                </a:lnSpc>
              </a:pPr>
              <a:r>
                <a:rPr lang="ca-ES" sz="1600" b="1" baseline="30000" dirty="0">
                  <a:solidFill>
                    <a:schemeClr val="bg1"/>
                  </a:solidFill>
                </a:rPr>
                <a:t>de la </a:t>
              </a:r>
              <a:r>
                <a:rPr lang="ca-ES" sz="1600" b="1" baseline="30000" dirty="0" smtClean="0">
                  <a:solidFill>
                    <a:schemeClr val="bg1"/>
                  </a:solidFill>
                </a:rPr>
                <a:t>xarxa TECNIO</a:t>
              </a:r>
              <a:endParaRPr lang="ca-ES" sz="16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138695" y="977175"/>
              <a:ext cx="819270" cy="805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3200" b="1" baseline="30000" dirty="0" smtClean="0">
                  <a:solidFill>
                    <a:schemeClr val="bg1"/>
                  </a:solidFill>
                </a:rPr>
                <a:t>18</a:t>
              </a:r>
              <a:endParaRPr lang="ca-ES" sz="3200" b="1" baseline="30000" dirty="0">
                <a:solidFill>
                  <a:schemeClr val="bg1"/>
                </a:solidFill>
              </a:endParaRPr>
            </a:p>
            <a:p>
              <a:pPr>
                <a:lnSpc>
                  <a:spcPts val="1000"/>
                </a:lnSpc>
              </a:pPr>
              <a:r>
                <a:rPr lang="ca-ES" sz="1600" b="1" baseline="30000" dirty="0">
                  <a:solidFill>
                    <a:schemeClr val="bg1"/>
                  </a:solidFill>
                </a:rPr>
                <a:t>centres específics </a:t>
              </a:r>
            </a:p>
            <a:p>
              <a:pPr>
                <a:lnSpc>
                  <a:spcPts val="1000"/>
                </a:lnSpc>
              </a:pPr>
              <a:r>
                <a:rPr lang="ca-ES" sz="1600" b="1" baseline="30000" dirty="0">
                  <a:solidFill>
                    <a:schemeClr val="bg1"/>
                  </a:solidFill>
                </a:rPr>
                <a:t>de recerca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8004346" y="977175"/>
              <a:ext cx="862541" cy="805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3200" b="1" baseline="30000" dirty="0" smtClean="0">
                  <a:solidFill>
                    <a:schemeClr val="bg1"/>
                  </a:solidFill>
                </a:rPr>
                <a:t>15</a:t>
              </a:r>
            </a:p>
            <a:p>
              <a:pPr>
                <a:lnSpc>
                  <a:spcPts val="1000"/>
                </a:lnSpc>
              </a:pPr>
              <a:r>
                <a:rPr lang="ca-ES" sz="1600" b="1" baseline="30000" dirty="0">
                  <a:solidFill>
                    <a:schemeClr val="bg1"/>
                  </a:solidFill>
                </a:rPr>
                <a:t>entitats vinculades </a:t>
              </a:r>
            </a:p>
            <a:p>
              <a:pPr>
                <a:lnSpc>
                  <a:spcPts val="1000"/>
                </a:lnSpc>
              </a:pPr>
              <a:r>
                <a:rPr lang="ca-ES" sz="1600" b="1" baseline="30000" dirty="0">
                  <a:solidFill>
                    <a:schemeClr val="bg1"/>
                  </a:solidFill>
                </a:rPr>
                <a:t>de recerca</a:t>
              </a:r>
            </a:p>
          </p:txBody>
        </p:sp>
      </p:grpSp>
      <p:sp>
        <p:nvSpPr>
          <p:cNvPr id="27" name="26 Rectángulo"/>
          <p:cNvSpPr/>
          <p:nvPr/>
        </p:nvSpPr>
        <p:spPr>
          <a:xfrm>
            <a:off x="6640478" y="6041393"/>
            <a:ext cx="23153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es-ES" sz="1500" b="1" baseline="30000" dirty="0">
                <a:solidFill>
                  <a:schemeClr val="bg1"/>
                </a:solidFill>
              </a:rPr>
              <a:t>Primera </a:t>
            </a:r>
            <a:r>
              <a:rPr lang="es-ES" sz="1500" b="1" baseline="30000" dirty="0" err="1">
                <a:solidFill>
                  <a:schemeClr val="bg1"/>
                </a:solidFill>
              </a:rPr>
              <a:t>universitat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smtClean="0">
                <a:solidFill>
                  <a:schemeClr val="bg1"/>
                </a:solidFill>
              </a:rPr>
              <a:t>de </a:t>
            </a:r>
            <a:r>
              <a:rPr lang="es-ES" sz="1500" b="1" baseline="30000" dirty="0" err="1">
                <a:solidFill>
                  <a:schemeClr val="bg1"/>
                </a:solidFill>
              </a:rPr>
              <a:t>l’Estat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endParaRPr lang="es-ES" sz="1500" b="1" baseline="30000" dirty="0" smtClean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</a:pPr>
            <a:r>
              <a:rPr lang="es-ES" sz="1500" b="1" baseline="30000" dirty="0" smtClean="0">
                <a:solidFill>
                  <a:schemeClr val="bg1"/>
                </a:solidFill>
              </a:rPr>
              <a:t>en </a:t>
            </a:r>
            <a:r>
              <a:rPr lang="es-ES" sz="1500" b="1" baseline="30000" dirty="0">
                <a:solidFill>
                  <a:schemeClr val="bg1"/>
                </a:solidFill>
              </a:rPr>
              <a:t>nombre </a:t>
            </a:r>
            <a:r>
              <a:rPr lang="es-ES" sz="1500" b="1" baseline="30000" dirty="0" smtClean="0">
                <a:solidFill>
                  <a:schemeClr val="bg1"/>
                </a:solidFill>
              </a:rPr>
              <a:t>de </a:t>
            </a:r>
            <a:r>
              <a:rPr lang="es-ES" sz="1500" b="1" baseline="30000" dirty="0" err="1">
                <a:solidFill>
                  <a:schemeClr val="bg1"/>
                </a:solidFill>
              </a:rPr>
              <a:t>projectes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 smtClean="0">
                <a:solidFill>
                  <a:schemeClr val="bg1"/>
                </a:solidFill>
              </a:rPr>
              <a:t>finançats</a:t>
            </a:r>
            <a:r>
              <a:rPr lang="es-ES" sz="1500" b="1" baseline="30000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1200"/>
              </a:lnSpc>
            </a:pPr>
            <a:r>
              <a:rPr lang="es-ES" sz="1500" b="1" baseline="30000" dirty="0" smtClean="0">
                <a:solidFill>
                  <a:schemeClr val="bg1"/>
                </a:solidFill>
              </a:rPr>
              <a:t>a </a:t>
            </a:r>
            <a:r>
              <a:rPr lang="es-ES" sz="1500" b="1" baseline="30000" dirty="0">
                <a:solidFill>
                  <a:schemeClr val="bg1"/>
                </a:solidFill>
              </a:rPr>
              <a:t>través del programa </a:t>
            </a:r>
            <a:r>
              <a:rPr lang="es-ES" sz="1500" b="1" baseline="30000" dirty="0" err="1">
                <a:solidFill>
                  <a:schemeClr val="bg1"/>
                </a:solidFill>
              </a:rPr>
              <a:t>Horizon</a:t>
            </a:r>
            <a:r>
              <a:rPr lang="es-ES" sz="1500" b="1" baseline="30000" dirty="0">
                <a:solidFill>
                  <a:schemeClr val="bg1"/>
                </a:solidFill>
              </a:rPr>
              <a:t> 2020.</a:t>
            </a:r>
            <a:endParaRPr lang="es-ES" sz="1500" b="1" baseline="30000" dirty="0" smtClean="0">
              <a:solidFill>
                <a:schemeClr val="bg1"/>
              </a:solidFill>
            </a:endParaRPr>
          </a:p>
        </p:txBody>
      </p:sp>
      <p:cxnSp>
        <p:nvCxnSpPr>
          <p:cNvPr id="32" name="31 Conector recto"/>
          <p:cNvCxnSpPr/>
          <p:nvPr/>
        </p:nvCxnSpPr>
        <p:spPr>
          <a:xfrm>
            <a:off x="6732240" y="5881493"/>
            <a:ext cx="20825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Redondear rectángulo de esquina del mismo lado"/>
          <p:cNvSpPr/>
          <p:nvPr/>
        </p:nvSpPr>
        <p:spPr>
          <a:xfrm rot="10800000">
            <a:off x="1043608" y="-2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6 Rectángulo"/>
          <p:cNvSpPr/>
          <p:nvPr/>
        </p:nvSpPr>
        <p:spPr>
          <a:xfrm>
            <a:off x="958914" y="2420888"/>
            <a:ext cx="30370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baseline="30000" dirty="0">
                <a:solidFill>
                  <a:schemeClr val="bg1"/>
                </a:solidFill>
              </a:rPr>
              <a:t>El lideratge en projectes </a:t>
            </a:r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recerca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innovació, el talent i el treball rigorós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dels </a:t>
            </a:r>
            <a:r>
              <a:rPr lang="ca-ES" b="1" baseline="30000" dirty="0">
                <a:solidFill>
                  <a:schemeClr val="bg1"/>
                </a:solidFill>
              </a:rPr>
              <a:t>investigadors, i la seva xarxa </a:t>
            </a:r>
            <a:r>
              <a:rPr lang="ca-ES" b="1" baseline="30000" dirty="0" smtClean="0">
                <a:solidFill>
                  <a:schemeClr val="bg1"/>
                </a:solidFill>
              </a:rPr>
              <a:t>d’instal·lacions i </a:t>
            </a:r>
            <a:r>
              <a:rPr lang="ca-ES" b="1" baseline="30000" dirty="0">
                <a:solidFill>
                  <a:schemeClr val="bg1"/>
                </a:solidFill>
              </a:rPr>
              <a:t>equips </a:t>
            </a:r>
            <a:r>
              <a:rPr lang="ca-ES" b="1" baseline="30000" dirty="0" smtClean="0">
                <a:solidFill>
                  <a:schemeClr val="bg1"/>
                </a:solidFill>
              </a:rPr>
              <a:t>capdavanters </a:t>
            </a: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estan </a:t>
            </a:r>
            <a:r>
              <a:rPr lang="ca-ES" b="1" baseline="30000" dirty="0">
                <a:solidFill>
                  <a:schemeClr val="bg1"/>
                </a:solidFill>
              </a:rPr>
              <a:t>en l’origen </a:t>
            </a:r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la posició destacada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la UPC </a:t>
            </a:r>
            <a:r>
              <a:rPr lang="ca-ES" b="1" baseline="30000" dirty="0" smtClean="0">
                <a:solidFill>
                  <a:schemeClr val="bg1"/>
                </a:solidFill>
              </a:rPr>
              <a:t>en </a:t>
            </a:r>
            <a:r>
              <a:rPr lang="ca-ES" b="1" baseline="30000" dirty="0">
                <a:solidFill>
                  <a:schemeClr val="bg1"/>
                </a:solidFill>
              </a:rPr>
              <a:t>els principals rànquings </a:t>
            </a:r>
            <a:r>
              <a:rPr lang="ca-ES" b="1" baseline="30000" dirty="0" smtClean="0">
                <a:solidFill>
                  <a:schemeClr val="bg1"/>
                </a:solidFill>
              </a:rPr>
              <a:t>internacionals </a:t>
            </a:r>
            <a:r>
              <a:rPr lang="ca-ES" b="1" baseline="30000" dirty="0">
                <a:solidFill>
                  <a:schemeClr val="bg1"/>
                </a:solidFill>
              </a:rPr>
              <a:t>de producció científica.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Els </a:t>
            </a:r>
            <a:r>
              <a:rPr lang="ca-ES" b="1" baseline="30000" dirty="0">
                <a:solidFill>
                  <a:schemeClr val="bg1"/>
                </a:solidFill>
              </a:rPr>
              <a:t>darrers anys, la Universitat </a:t>
            </a:r>
            <a:r>
              <a:rPr lang="ca-ES" b="1" baseline="30000" dirty="0" smtClean="0">
                <a:solidFill>
                  <a:schemeClr val="bg1"/>
                </a:solidFill>
              </a:rPr>
              <a:t>ha </a:t>
            </a:r>
            <a:r>
              <a:rPr lang="ca-ES" b="1" baseline="30000" dirty="0">
                <a:solidFill>
                  <a:schemeClr val="bg1"/>
                </a:solidFill>
              </a:rPr>
              <a:t>consolidat el seu paper </a:t>
            </a:r>
            <a:r>
              <a:rPr lang="ca-ES" b="1" baseline="30000" dirty="0" smtClean="0">
                <a:solidFill>
                  <a:schemeClr val="bg1"/>
                </a:solidFill>
              </a:rPr>
              <a:t>com </a:t>
            </a:r>
            <a:r>
              <a:rPr lang="ca-ES" b="1" baseline="30000" dirty="0">
                <a:solidFill>
                  <a:schemeClr val="bg1"/>
                </a:solidFill>
              </a:rPr>
              <a:t>a agent clau en el progrés </a:t>
            </a:r>
            <a:r>
              <a:rPr lang="ca-ES" b="1" baseline="30000" dirty="0" smtClean="0">
                <a:solidFill>
                  <a:schemeClr val="bg1"/>
                </a:solidFill>
              </a:rPr>
              <a:t>d’una </a:t>
            </a:r>
            <a:r>
              <a:rPr lang="ca-ES" b="1" baseline="30000" dirty="0">
                <a:solidFill>
                  <a:schemeClr val="bg1"/>
                </a:solidFill>
              </a:rPr>
              <a:t>economia que </a:t>
            </a:r>
            <a:r>
              <a:rPr lang="ca-ES" b="1" baseline="30000" dirty="0" smtClean="0">
                <a:solidFill>
                  <a:schemeClr val="bg1"/>
                </a:solidFill>
              </a:rPr>
              <a:t>cada </a:t>
            </a:r>
            <a:r>
              <a:rPr lang="ca-ES" b="1" baseline="30000" dirty="0">
                <a:solidFill>
                  <a:schemeClr val="bg1"/>
                </a:solidFill>
              </a:rPr>
              <a:t>cop </a:t>
            </a:r>
            <a:r>
              <a:rPr lang="ca-ES" b="1" baseline="30000" dirty="0" smtClean="0">
                <a:solidFill>
                  <a:schemeClr val="bg1"/>
                </a:solidFill>
              </a:rPr>
              <a:t>més </a:t>
            </a:r>
            <a:r>
              <a:rPr lang="ca-ES" b="1" baseline="30000" dirty="0">
                <a:solidFill>
                  <a:schemeClr val="bg1"/>
                </a:solidFill>
              </a:rPr>
              <a:t>es basa en el coneixement </a:t>
            </a:r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la innovació i en les </a:t>
            </a:r>
            <a:r>
              <a:rPr lang="ca-ES" b="1" baseline="30000" dirty="0" smtClean="0">
                <a:solidFill>
                  <a:schemeClr val="bg1"/>
                </a:solidFill>
              </a:rPr>
              <a:t>col·laboracions i </a:t>
            </a:r>
            <a:r>
              <a:rPr lang="ca-ES" b="1" baseline="30000" dirty="0">
                <a:solidFill>
                  <a:schemeClr val="bg1"/>
                </a:solidFill>
              </a:rPr>
              <a:t>aliances establertes amb altres </a:t>
            </a:r>
            <a:r>
              <a:rPr lang="ca-ES" b="1" baseline="30000" dirty="0" smtClean="0">
                <a:solidFill>
                  <a:schemeClr val="bg1"/>
                </a:solidFill>
              </a:rPr>
              <a:t>centres </a:t>
            </a:r>
            <a:r>
              <a:rPr lang="ca-ES" b="1" baseline="30000" dirty="0">
                <a:solidFill>
                  <a:schemeClr val="bg1"/>
                </a:solidFill>
              </a:rPr>
              <a:t>de recerca </a:t>
            </a:r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investigadors </a:t>
            </a:r>
            <a:r>
              <a:rPr lang="ca-ES" b="1" baseline="30000" dirty="0" smtClean="0">
                <a:solidFill>
                  <a:schemeClr val="bg1"/>
                </a:solidFill>
              </a:rPr>
              <a:t>d’arreu </a:t>
            </a:r>
            <a:r>
              <a:rPr lang="ca-ES" b="1" baseline="30000" dirty="0">
                <a:solidFill>
                  <a:schemeClr val="bg1"/>
                </a:solidFill>
              </a:rPr>
              <a:t>del món.</a:t>
            </a:r>
          </a:p>
        </p:txBody>
      </p:sp>
      <p:pic>
        <p:nvPicPr>
          <p:cNvPr id="35" name="Imatg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9" y="6288311"/>
            <a:ext cx="216353" cy="216353"/>
          </a:xfrm>
          <a:prstGeom prst="rect">
            <a:avLst/>
          </a:prstGeom>
        </p:spPr>
      </p:pic>
      <p:sp>
        <p:nvSpPr>
          <p:cNvPr id="37" name="13 Rectángulo"/>
          <p:cNvSpPr/>
          <p:nvPr/>
        </p:nvSpPr>
        <p:spPr>
          <a:xfrm>
            <a:off x="6665263" y="3240389"/>
            <a:ext cx="2118092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smtClean="0">
                <a:solidFill>
                  <a:schemeClr val="bg1"/>
                </a:solidFill>
              </a:rPr>
              <a:t>205</a:t>
            </a:r>
          </a:p>
          <a:p>
            <a:pPr>
              <a:lnSpc>
                <a:spcPts val="500"/>
              </a:lnSpc>
            </a:pPr>
            <a:r>
              <a:rPr lang="fr-FR" sz="1500" b="1" baseline="30000">
                <a:solidFill>
                  <a:schemeClr val="bg1"/>
                </a:solidFill>
              </a:rPr>
              <a:t>grups de recerca</a:t>
            </a:r>
          </a:p>
        </p:txBody>
      </p:sp>
      <p:cxnSp>
        <p:nvCxnSpPr>
          <p:cNvPr id="38" name="31 Conector recto"/>
          <p:cNvCxnSpPr/>
          <p:nvPr/>
        </p:nvCxnSpPr>
        <p:spPr>
          <a:xfrm>
            <a:off x="6747969" y="3066999"/>
            <a:ext cx="20511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13 Rectángulo"/>
          <p:cNvSpPr/>
          <p:nvPr/>
        </p:nvSpPr>
        <p:spPr>
          <a:xfrm>
            <a:off x="6673171" y="3955440"/>
            <a:ext cx="2470829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2.131</a:t>
            </a:r>
          </a:p>
          <a:p>
            <a:pPr>
              <a:lnSpc>
                <a:spcPts val="500"/>
              </a:lnSpc>
            </a:pPr>
            <a:r>
              <a:rPr lang="fr-FR" sz="1500" b="1" baseline="30000" dirty="0">
                <a:solidFill>
                  <a:schemeClr val="bg1"/>
                </a:solidFill>
              </a:rPr>
              <a:t>articles publicats en revistes científiques</a:t>
            </a:r>
          </a:p>
        </p:txBody>
      </p:sp>
      <p:cxnSp>
        <p:nvCxnSpPr>
          <p:cNvPr id="40" name="31 Conector recto"/>
          <p:cNvCxnSpPr/>
          <p:nvPr/>
        </p:nvCxnSpPr>
        <p:spPr>
          <a:xfrm>
            <a:off x="6732240" y="3787079"/>
            <a:ext cx="20590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13 Rectángulo"/>
          <p:cNvSpPr/>
          <p:nvPr/>
        </p:nvSpPr>
        <p:spPr>
          <a:xfrm>
            <a:off x="6673172" y="4648513"/>
            <a:ext cx="2141642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559</a:t>
            </a:r>
          </a:p>
          <a:p>
            <a:pPr>
              <a:lnSpc>
                <a:spcPts val="500"/>
              </a:lnSpc>
            </a:pPr>
            <a:r>
              <a:rPr lang="fr-FR" sz="1500" b="1" baseline="30000" dirty="0">
                <a:solidFill>
                  <a:schemeClr val="bg1"/>
                </a:solidFill>
              </a:rPr>
              <a:t>tesis doctorals llegides</a:t>
            </a:r>
          </a:p>
        </p:txBody>
      </p:sp>
      <p:cxnSp>
        <p:nvCxnSpPr>
          <p:cNvPr id="42" name="31 Conector recto"/>
          <p:cNvCxnSpPr/>
          <p:nvPr/>
        </p:nvCxnSpPr>
        <p:spPr>
          <a:xfrm>
            <a:off x="6732240" y="4435151"/>
            <a:ext cx="205902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13 Rectángulo"/>
          <p:cNvSpPr/>
          <p:nvPr/>
        </p:nvSpPr>
        <p:spPr>
          <a:xfrm>
            <a:off x="6665349" y="5411030"/>
            <a:ext cx="2351393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138</a:t>
            </a:r>
          </a:p>
          <a:p>
            <a:pPr>
              <a:lnSpc>
                <a:spcPts val="500"/>
              </a:lnSpc>
            </a:pPr>
            <a:r>
              <a:rPr lang="fr-FR" sz="1500" b="1" baseline="30000" dirty="0" err="1">
                <a:solidFill>
                  <a:schemeClr val="bg1"/>
                </a:solidFill>
              </a:rPr>
              <a:t>distincions</a:t>
            </a:r>
            <a:r>
              <a:rPr lang="fr-FR" sz="1500" b="1" baseline="30000" dirty="0">
                <a:solidFill>
                  <a:schemeClr val="bg1"/>
                </a:solidFill>
              </a:rPr>
              <a:t> </a:t>
            </a:r>
            <a:r>
              <a:rPr lang="fr-FR" sz="1500" b="1" baseline="30000" dirty="0" err="1">
                <a:solidFill>
                  <a:schemeClr val="bg1"/>
                </a:solidFill>
              </a:rPr>
              <a:t>cientificotècniques</a:t>
            </a:r>
            <a:r>
              <a:rPr lang="fr-FR" sz="1500" b="1" baseline="30000" dirty="0">
                <a:solidFill>
                  <a:schemeClr val="bg1"/>
                </a:solidFill>
              </a:rPr>
              <a:t> </a:t>
            </a:r>
            <a:r>
              <a:rPr lang="fr-FR" sz="1500" b="1" baseline="30000" dirty="0" err="1">
                <a:solidFill>
                  <a:schemeClr val="bg1"/>
                </a:solidFill>
              </a:rPr>
              <a:t>rebudes</a:t>
            </a:r>
            <a:endParaRPr lang="fr-FR" sz="1500" b="1" baseline="30000" dirty="0">
              <a:solidFill>
                <a:schemeClr val="bg1"/>
              </a:solidFill>
            </a:endParaRPr>
          </a:p>
        </p:txBody>
      </p:sp>
      <p:cxnSp>
        <p:nvCxnSpPr>
          <p:cNvPr id="44" name="31 Conector recto"/>
          <p:cNvCxnSpPr/>
          <p:nvPr/>
        </p:nvCxnSpPr>
        <p:spPr>
          <a:xfrm>
            <a:off x="6732240" y="5183393"/>
            <a:ext cx="20709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Agrupa 2"/>
          <p:cNvGrpSpPr/>
          <p:nvPr/>
        </p:nvGrpSpPr>
        <p:grpSpPr>
          <a:xfrm>
            <a:off x="6250217" y="2420888"/>
            <a:ext cx="2564596" cy="459164"/>
            <a:chOff x="6250217" y="2542336"/>
            <a:chExt cx="2564596" cy="459164"/>
          </a:xfrm>
        </p:grpSpPr>
        <p:sp>
          <p:nvSpPr>
            <p:cNvPr id="14" name="13 Rectángulo"/>
            <p:cNvSpPr/>
            <p:nvPr/>
          </p:nvSpPr>
          <p:spPr>
            <a:xfrm>
              <a:off x="6665262" y="2598826"/>
              <a:ext cx="2149551" cy="402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b="1" baseline="30000" dirty="0" smtClean="0">
                  <a:solidFill>
                    <a:schemeClr val="bg1"/>
                  </a:solidFill>
                </a:rPr>
                <a:t>3.066</a:t>
              </a:r>
            </a:p>
            <a:p>
              <a:pPr>
                <a:lnSpc>
                  <a:spcPts val="500"/>
                </a:lnSpc>
              </a:pPr>
              <a:r>
                <a:rPr lang="fr-FR" sz="1500" b="1" baseline="30000" dirty="0">
                  <a:solidFill>
                    <a:schemeClr val="bg1"/>
                  </a:solidFill>
                </a:rPr>
                <a:t>personal docent i investigador </a:t>
              </a:r>
            </a:p>
          </p:txBody>
        </p:sp>
        <p:pic>
          <p:nvPicPr>
            <p:cNvPr id="9" name="Imat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217" y="2542336"/>
              <a:ext cx="410015" cy="442124"/>
            </a:xfrm>
            <a:prstGeom prst="rect">
              <a:avLst/>
            </a:prstGeom>
          </p:spPr>
        </p:pic>
      </p:grpSp>
      <p:pic>
        <p:nvPicPr>
          <p:cNvPr id="11" name="Imat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54" y="3188071"/>
            <a:ext cx="423608" cy="328737"/>
          </a:xfrm>
          <a:prstGeom prst="rect">
            <a:avLst/>
          </a:prstGeom>
        </p:spPr>
      </p:pic>
      <p:pic>
        <p:nvPicPr>
          <p:cNvPr id="59" name="Imatg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59087"/>
            <a:ext cx="317031" cy="386044"/>
          </a:xfrm>
          <a:prstGeom prst="rect">
            <a:avLst/>
          </a:prstGeom>
        </p:spPr>
      </p:pic>
      <p:pic>
        <p:nvPicPr>
          <p:cNvPr id="60" name="Imatg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73" y="4598334"/>
            <a:ext cx="389511" cy="271345"/>
          </a:xfrm>
          <a:prstGeom prst="rect">
            <a:avLst/>
          </a:prstGeom>
        </p:spPr>
      </p:pic>
      <p:pic>
        <p:nvPicPr>
          <p:cNvPr id="61" name="Imatg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88305"/>
            <a:ext cx="313589" cy="525399"/>
          </a:xfrm>
          <a:prstGeom prst="rect">
            <a:avLst/>
          </a:prstGeom>
        </p:spPr>
      </p:pic>
      <p:pic>
        <p:nvPicPr>
          <p:cNvPr id="28" name="Imat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" y="-12908"/>
            <a:ext cx="590425" cy="590425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0" t="44400" r="32150" b="44400"/>
          <a:stretch/>
        </p:blipFill>
        <p:spPr>
          <a:xfrm>
            <a:off x="930954" y="815648"/>
            <a:ext cx="2448272" cy="576064"/>
          </a:xfrm>
          <a:prstGeom prst="rect">
            <a:avLst/>
          </a:prstGeom>
        </p:spPr>
      </p:pic>
      <p:sp>
        <p:nvSpPr>
          <p:cNvPr id="33" name="26 Rectángulo"/>
          <p:cNvSpPr/>
          <p:nvPr/>
        </p:nvSpPr>
        <p:spPr>
          <a:xfrm>
            <a:off x="930953" y="6318981"/>
            <a:ext cx="3713055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baseline="30000" dirty="0">
                <a:solidFill>
                  <a:schemeClr val="bg1"/>
                </a:solidFill>
              </a:rPr>
              <a:t>Cap a l’eficiència energètica amb equipaments de darrera generació. (Foto: Laboratori AMBER a Terrassa) </a:t>
            </a:r>
            <a:r>
              <a:rPr lang="ca-ES" sz="1400" b="1" baseline="30000" dirty="0" smtClean="0">
                <a:solidFill>
                  <a:schemeClr val="bg1"/>
                </a:solidFill>
              </a:rPr>
              <a:t>amber.upc.edu</a:t>
            </a:r>
            <a:endParaRPr lang="ca-ES" sz="14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t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24 Redondear rectángulo de esquina del mismo lado"/>
          <p:cNvSpPr/>
          <p:nvPr/>
        </p:nvSpPr>
        <p:spPr>
          <a:xfrm rot="10800000">
            <a:off x="1043608" y="-2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6 Rectángulo"/>
          <p:cNvSpPr/>
          <p:nvPr/>
        </p:nvSpPr>
        <p:spPr>
          <a:xfrm>
            <a:off x="1009820" y="3721557"/>
            <a:ext cx="4653845" cy="2379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baseline="30000" dirty="0">
                <a:solidFill>
                  <a:schemeClr val="bg1"/>
                </a:solidFill>
              </a:rPr>
              <a:t>La UPC genera coneixement i el transfereix al teixit productiu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amb </a:t>
            </a:r>
            <a:r>
              <a:rPr lang="ca-ES" b="1" baseline="30000" dirty="0">
                <a:solidFill>
                  <a:schemeClr val="bg1"/>
                </a:solidFill>
              </a:rPr>
              <a:t>l’objectiu d’incrementar </a:t>
            </a:r>
            <a:r>
              <a:rPr lang="ca-ES" b="1" baseline="30000" dirty="0" smtClean="0">
                <a:solidFill>
                  <a:schemeClr val="bg1"/>
                </a:solidFill>
              </a:rPr>
              <a:t>la </a:t>
            </a:r>
            <a:r>
              <a:rPr lang="ca-ES" b="1" baseline="30000" dirty="0">
                <a:solidFill>
                  <a:schemeClr val="bg1"/>
                </a:solidFill>
              </a:rPr>
              <a:t>capacitat d’innovació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la competitivitat </a:t>
            </a:r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les empreses. </a:t>
            </a:r>
            <a:r>
              <a:rPr lang="ca-ES" b="1" baseline="30000" dirty="0" smtClean="0">
                <a:solidFill>
                  <a:schemeClr val="bg1"/>
                </a:solidFill>
              </a:rPr>
              <a:t>Les </a:t>
            </a:r>
            <a:r>
              <a:rPr lang="ca-ES" b="1" baseline="30000" dirty="0">
                <a:solidFill>
                  <a:schemeClr val="bg1"/>
                </a:solidFill>
              </a:rPr>
              <a:t>aliances amb grans empreses, institucions </a:t>
            </a:r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corporacions, sovint </a:t>
            </a:r>
            <a:r>
              <a:rPr lang="ca-ES" b="1" baseline="30000" dirty="0" smtClean="0">
                <a:solidFill>
                  <a:schemeClr val="bg1"/>
                </a:solidFill>
              </a:rPr>
              <a:t>d’acció </a:t>
            </a:r>
            <a:r>
              <a:rPr lang="ca-ES" b="1" baseline="30000" dirty="0">
                <a:solidFill>
                  <a:schemeClr val="bg1"/>
                </a:solidFill>
              </a:rPr>
              <a:t>internacional, són una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les línies </a:t>
            </a:r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treball rellevants </a:t>
            </a:r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la UPC, </a:t>
            </a:r>
            <a:r>
              <a:rPr lang="ca-ES" b="1" baseline="30000" dirty="0" smtClean="0">
                <a:solidFill>
                  <a:schemeClr val="bg1"/>
                </a:solidFill>
              </a:rPr>
              <a:t>a </a:t>
            </a:r>
            <a:r>
              <a:rPr lang="ca-ES" b="1" baseline="30000" dirty="0">
                <a:solidFill>
                  <a:schemeClr val="bg1"/>
                </a:solidFill>
              </a:rPr>
              <a:t>la qual cal sumar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una </a:t>
            </a:r>
            <a:r>
              <a:rPr lang="ca-ES" b="1" baseline="30000" dirty="0">
                <a:solidFill>
                  <a:schemeClr val="bg1"/>
                </a:solidFill>
              </a:rPr>
              <a:t>atenció específica </a:t>
            </a:r>
            <a:r>
              <a:rPr lang="ca-ES" b="1" baseline="30000" dirty="0" smtClean="0">
                <a:solidFill>
                  <a:schemeClr val="bg1"/>
                </a:solidFill>
              </a:rPr>
              <a:t>a </a:t>
            </a:r>
            <a:r>
              <a:rPr lang="ca-ES" b="1" baseline="30000" dirty="0">
                <a:solidFill>
                  <a:schemeClr val="bg1"/>
                </a:solidFill>
              </a:rPr>
              <a:t>les necessitats de petites </a:t>
            </a:r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mitjanes empreses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que </a:t>
            </a:r>
            <a:r>
              <a:rPr lang="ca-ES" b="1" baseline="30000" dirty="0">
                <a:solidFill>
                  <a:schemeClr val="bg1"/>
                </a:solidFill>
              </a:rPr>
              <a:t>volen innovar </a:t>
            </a:r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per a les quals la col·laboració </a:t>
            </a:r>
            <a:r>
              <a:rPr lang="ca-ES" b="1" baseline="30000" dirty="0" smtClean="0">
                <a:solidFill>
                  <a:schemeClr val="bg1"/>
                </a:solidFill>
              </a:rPr>
              <a:t>amb </a:t>
            </a:r>
            <a:r>
              <a:rPr lang="ca-ES" b="1" baseline="30000" dirty="0">
                <a:solidFill>
                  <a:schemeClr val="bg1"/>
                </a:solidFill>
              </a:rPr>
              <a:t>la UPC és un instrument multiplicador. Aquesta activitat es concreta </a:t>
            </a:r>
            <a:r>
              <a:rPr lang="ca-ES" b="1" baseline="30000" dirty="0" smtClean="0">
                <a:solidFill>
                  <a:schemeClr val="bg1"/>
                </a:solidFill>
              </a:rPr>
              <a:t>en </a:t>
            </a:r>
            <a:r>
              <a:rPr lang="ca-ES" b="1" baseline="30000" dirty="0">
                <a:solidFill>
                  <a:schemeClr val="bg1"/>
                </a:solidFill>
              </a:rPr>
              <a:t>nombrosos convenis </a:t>
            </a:r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projectes de recerca, en la creació de noves empreses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base tecnològica, en la generació i explotació de patents,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en els serveis científics </a:t>
            </a:r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tècnics i espais que el Parc </a:t>
            </a:r>
            <a:r>
              <a:rPr lang="ca-ES" b="1" baseline="30000" dirty="0" smtClean="0">
                <a:solidFill>
                  <a:schemeClr val="bg1"/>
                </a:solidFill>
              </a:rPr>
              <a:t>UPC posa </a:t>
            </a: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a </a:t>
            </a:r>
            <a:r>
              <a:rPr lang="ca-ES" b="1" baseline="30000" dirty="0">
                <a:solidFill>
                  <a:schemeClr val="bg1"/>
                </a:solidFill>
              </a:rPr>
              <a:t>l’abast del seu entorn </a:t>
            </a:r>
            <a:r>
              <a:rPr lang="ca-ES" b="1" baseline="30000" dirty="0" smtClean="0">
                <a:solidFill>
                  <a:schemeClr val="bg1"/>
                </a:solidFill>
              </a:rPr>
              <a:t>per </a:t>
            </a:r>
            <a:r>
              <a:rPr lang="ca-ES" b="1" baseline="30000" dirty="0">
                <a:solidFill>
                  <a:schemeClr val="bg1"/>
                </a:solidFill>
              </a:rPr>
              <a:t>generar </a:t>
            </a:r>
            <a:r>
              <a:rPr lang="ca-ES" b="1" baseline="30000" dirty="0" smtClean="0">
                <a:solidFill>
                  <a:schemeClr val="bg1"/>
                </a:solidFill>
              </a:rPr>
              <a:t>progrés i </a:t>
            </a:r>
            <a:r>
              <a:rPr lang="ca-ES" b="1" baseline="30000" dirty="0">
                <a:solidFill>
                  <a:schemeClr val="bg1"/>
                </a:solidFill>
              </a:rPr>
              <a:t>ocupació.</a:t>
            </a:r>
          </a:p>
        </p:txBody>
      </p:sp>
      <p:sp>
        <p:nvSpPr>
          <p:cNvPr id="33" name="13 Rectángulo"/>
          <p:cNvSpPr/>
          <p:nvPr/>
        </p:nvSpPr>
        <p:spPr>
          <a:xfrm>
            <a:off x="6582436" y="5006117"/>
            <a:ext cx="2113269" cy="55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2.697</a:t>
            </a:r>
          </a:p>
          <a:p>
            <a:pPr>
              <a:lnSpc>
                <a:spcPts val="500"/>
              </a:lnSpc>
            </a:pPr>
            <a:r>
              <a:rPr lang="pt-BR" sz="1500" b="1" baseline="30000" dirty="0">
                <a:solidFill>
                  <a:schemeClr val="bg1"/>
                </a:solidFill>
              </a:rPr>
              <a:t>empreses 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i </a:t>
            </a:r>
            <a:r>
              <a:rPr lang="pt-BR" sz="1500" b="1" baseline="30000" dirty="0" err="1" smtClean="0">
                <a:solidFill>
                  <a:schemeClr val="bg1"/>
                </a:solidFill>
              </a:rPr>
              <a:t>entitats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>
                <a:solidFill>
                  <a:schemeClr val="bg1"/>
                </a:solidFill>
              </a:rPr>
              <a:t>amb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>
                <a:solidFill>
                  <a:schemeClr val="bg1"/>
                </a:solidFill>
              </a:rPr>
              <a:t>conveni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endParaRPr lang="pt-BR" sz="1500" b="1" baseline="30000" dirty="0" smtClean="0">
              <a:solidFill>
                <a:schemeClr val="bg1"/>
              </a:solidFill>
            </a:endParaRPr>
          </a:p>
          <a:p>
            <a:r>
              <a:rPr lang="pt-BR" sz="1500" b="1" baseline="30000" dirty="0" smtClean="0">
                <a:solidFill>
                  <a:schemeClr val="bg1"/>
                </a:solidFill>
              </a:rPr>
              <a:t>de </a:t>
            </a:r>
            <a:r>
              <a:rPr lang="pt-BR" sz="1500" b="1" baseline="30000" dirty="0" err="1" smtClean="0">
                <a:solidFill>
                  <a:schemeClr val="bg1"/>
                </a:solidFill>
              </a:rPr>
              <a:t>col·laboració</a:t>
            </a:r>
            <a:endParaRPr lang="fr-FR" sz="1500" b="1" baseline="30000" dirty="0">
              <a:solidFill>
                <a:schemeClr val="bg1"/>
              </a:solidFill>
            </a:endParaRPr>
          </a:p>
        </p:txBody>
      </p:sp>
      <p:cxnSp>
        <p:nvCxnSpPr>
          <p:cNvPr id="34" name="31 Conector recto"/>
          <p:cNvCxnSpPr/>
          <p:nvPr/>
        </p:nvCxnSpPr>
        <p:spPr>
          <a:xfrm>
            <a:off x="6649414" y="5589240"/>
            <a:ext cx="20511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13 Rectángulo"/>
          <p:cNvSpPr/>
          <p:nvPr/>
        </p:nvSpPr>
        <p:spPr>
          <a:xfrm>
            <a:off x="6582436" y="5744215"/>
            <a:ext cx="2310044" cy="55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4.884</a:t>
            </a:r>
          </a:p>
          <a:p>
            <a:pPr>
              <a:lnSpc>
                <a:spcPts val="500"/>
              </a:lnSpc>
            </a:pPr>
            <a:r>
              <a:rPr lang="pt-BR" sz="1500" b="1" baseline="30000" dirty="0" err="1" smtClean="0">
                <a:solidFill>
                  <a:schemeClr val="bg1"/>
                </a:solidFill>
              </a:rPr>
              <a:t>estudiants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 smtClean="0">
                <a:solidFill>
                  <a:schemeClr val="bg1"/>
                </a:solidFill>
              </a:rPr>
              <a:t>en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 smtClean="0">
                <a:solidFill>
                  <a:schemeClr val="bg1"/>
                </a:solidFill>
              </a:rPr>
              <a:t>pràctiques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 smtClean="0">
                <a:solidFill>
                  <a:schemeClr val="bg1"/>
                </a:solidFill>
              </a:rPr>
              <a:t>en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 empreses</a:t>
            </a:r>
          </a:p>
          <a:p>
            <a:r>
              <a:rPr lang="pt-BR" sz="1500" b="1" baseline="30000" dirty="0" err="1" smtClean="0">
                <a:solidFill>
                  <a:schemeClr val="bg1"/>
                </a:solidFill>
              </a:rPr>
              <a:t>amb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 smtClean="0">
                <a:solidFill>
                  <a:schemeClr val="bg1"/>
                </a:solidFill>
              </a:rPr>
              <a:t>la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 UPC</a:t>
            </a:r>
            <a:endParaRPr lang="fr-FR" sz="1500" b="1" baseline="30000" dirty="0">
              <a:solidFill>
                <a:schemeClr val="bg1"/>
              </a:solidFill>
            </a:endParaRPr>
          </a:p>
        </p:txBody>
      </p:sp>
      <p:cxnSp>
        <p:nvCxnSpPr>
          <p:cNvPr id="37" name="31 Conector recto"/>
          <p:cNvCxnSpPr/>
          <p:nvPr/>
        </p:nvCxnSpPr>
        <p:spPr>
          <a:xfrm>
            <a:off x="6644591" y="3429000"/>
            <a:ext cx="20511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t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81" y="3479938"/>
            <a:ext cx="195153" cy="442476"/>
          </a:xfrm>
          <a:prstGeom prst="rect">
            <a:avLst/>
          </a:prstGeom>
        </p:spPr>
      </p:pic>
      <p:pic>
        <p:nvPicPr>
          <p:cNvPr id="50" name="Imatg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84" y="4911343"/>
            <a:ext cx="465100" cy="422818"/>
          </a:xfrm>
          <a:prstGeom prst="rect">
            <a:avLst/>
          </a:prstGeom>
        </p:spPr>
      </p:pic>
      <p:pic>
        <p:nvPicPr>
          <p:cNvPr id="51" name="Imatg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81" y="5661248"/>
            <a:ext cx="386535" cy="356964"/>
          </a:xfrm>
          <a:prstGeom prst="rect">
            <a:avLst/>
          </a:prstGeom>
        </p:spPr>
      </p:pic>
      <p:pic>
        <p:nvPicPr>
          <p:cNvPr id="31" name="Imatg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1" y="6289769"/>
            <a:ext cx="178591" cy="178591"/>
          </a:xfrm>
          <a:prstGeom prst="rect">
            <a:avLst/>
          </a:prstGeom>
        </p:spPr>
      </p:pic>
      <p:sp>
        <p:nvSpPr>
          <p:cNvPr id="32" name="26 Rectángulo"/>
          <p:cNvSpPr/>
          <p:nvPr/>
        </p:nvSpPr>
        <p:spPr>
          <a:xfrm>
            <a:off x="970227" y="6289769"/>
            <a:ext cx="5098734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baseline="30000" dirty="0">
                <a:solidFill>
                  <a:schemeClr val="bg1"/>
                </a:solidFill>
              </a:rPr>
              <a:t>Dissenyant la mobilitat del futur </a:t>
            </a:r>
            <a:r>
              <a:rPr lang="ca-ES" sz="1400" b="1" baseline="30000" dirty="0" smtClean="0">
                <a:solidFill>
                  <a:schemeClr val="bg1"/>
                </a:solidFill>
              </a:rPr>
              <a:t>(</a:t>
            </a:r>
            <a:r>
              <a:rPr lang="ca-ES" sz="1400" b="1" baseline="30000" dirty="0">
                <a:solidFill>
                  <a:schemeClr val="bg1"/>
                </a:solidFill>
              </a:rPr>
              <a:t>Imatge: Projecte ‘</a:t>
            </a:r>
            <a:r>
              <a:rPr lang="ca-ES" sz="1400" b="1" baseline="30000" dirty="0" err="1" smtClean="0">
                <a:solidFill>
                  <a:schemeClr val="bg1"/>
                </a:solidFill>
              </a:rPr>
              <a:t>Microities</a:t>
            </a:r>
            <a:r>
              <a:rPr lang="ca-ES" sz="1400" b="1" baseline="30000" dirty="0">
                <a:solidFill>
                  <a:schemeClr val="bg1"/>
                </a:solidFill>
              </a:rPr>
              <a:t>’, desenvolupat </a:t>
            </a:r>
            <a:r>
              <a:rPr lang="ca-ES" sz="1400" b="1" baseline="30000" dirty="0" smtClean="0">
                <a:solidFill>
                  <a:schemeClr val="bg1"/>
                </a:solidFill>
              </a:rPr>
              <a:t>pel </a:t>
            </a:r>
            <a:r>
              <a:rPr lang="ca-ES" sz="1400" b="1" baseline="30000" dirty="0">
                <a:solidFill>
                  <a:schemeClr val="bg1"/>
                </a:solidFill>
              </a:rPr>
              <a:t>Departament d’Urbanisme i Ordenació </a:t>
            </a:r>
            <a:r>
              <a:rPr lang="ca-ES" sz="1400" b="1" baseline="30000" dirty="0" smtClean="0">
                <a:solidFill>
                  <a:schemeClr val="bg1"/>
                </a:solidFill>
              </a:rPr>
              <a:t>del </a:t>
            </a:r>
            <a:r>
              <a:rPr lang="ca-ES" sz="1400" b="1" baseline="30000" dirty="0">
                <a:solidFill>
                  <a:schemeClr val="bg1"/>
                </a:solidFill>
              </a:rPr>
              <a:t>Territori </a:t>
            </a:r>
            <a:r>
              <a:rPr lang="ca-ES" sz="1400" b="1" baseline="30000" dirty="0" smtClean="0">
                <a:solidFill>
                  <a:schemeClr val="bg1"/>
                </a:solidFill>
              </a:rPr>
              <a:t>de </a:t>
            </a:r>
            <a:r>
              <a:rPr lang="ca-ES" sz="1400" b="1" baseline="30000" dirty="0">
                <a:solidFill>
                  <a:schemeClr val="bg1"/>
                </a:solidFill>
              </a:rPr>
              <a:t>la UPC, SEAT i Volkswagen Group </a:t>
            </a:r>
            <a:r>
              <a:rPr lang="ca-ES" sz="1400" b="1" baseline="30000" dirty="0" err="1">
                <a:solidFill>
                  <a:schemeClr val="bg1"/>
                </a:solidFill>
              </a:rPr>
              <a:t>Research</a:t>
            </a:r>
            <a:r>
              <a:rPr lang="ca-ES" sz="1400" b="1" baseline="30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4" name="13 Rectángulo"/>
          <p:cNvSpPr/>
          <p:nvPr/>
        </p:nvSpPr>
        <p:spPr>
          <a:xfrm>
            <a:off x="6593254" y="2954318"/>
            <a:ext cx="2659266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51</a:t>
            </a:r>
          </a:p>
          <a:p>
            <a:pPr>
              <a:lnSpc>
                <a:spcPts val="500"/>
              </a:lnSpc>
            </a:pPr>
            <a:r>
              <a:rPr lang="fr-FR" sz="1500" b="1" baseline="30000" dirty="0">
                <a:solidFill>
                  <a:schemeClr val="bg1"/>
                </a:solidFill>
              </a:rPr>
              <a:t>patents registrades el darrer any</a:t>
            </a:r>
          </a:p>
        </p:txBody>
      </p:sp>
      <p:cxnSp>
        <p:nvCxnSpPr>
          <p:cNvPr id="45" name="31 Conector recto"/>
          <p:cNvCxnSpPr/>
          <p:nvPr/>
        </p:nvCxnSpPr>
        <p:spPr>
          <a:xfrm>
            <a:off x="6648927" y="4221088"/>
            <a:ext cx="20511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13 Rectángulo"/>
          <p:cNvSpPr/>
          <p:nvPr/>
        </p:nvSpPr>
        <p:spPr>
          <a:xfrm>
            <a:off x="6593254" y="2306246"/>
            <a:ext cx="2659266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1.068</a:t>
            </a:r>
          </a:p>
          <a:p>
            <a:pPr>
              <a:lnSpc>
                <a:spcPts val="500"/>
              </a:lnSpc>
            </a:pPr>
            <a:r>
              <a:rPr lang="fr-FR" sz="1500" b="1" baseline="30000" dirty="0" smtClean="0">
                <a:solidFill>
                  <a:schemeClr val="bg1"/>
                </a:solidFill>
              </a:rPr>
              <a:t>nous </a:t>
            </a:r>
            <a:r>
              <a:rPr lang="fr-FR" sz="1500" b="1" baseline="30000" dirty="0" err="1">
                <a:solidFill>
                  <a:schemeClr val="bg1"/>
                </a:solidFill>
              </a:rPr>
              <a:t>convenis</a:t>
            </a:r>
            <a:r>
              <a:rPr lang="fr-FR" sz="1500" b="1" baseline="30000" dirty="0">
                <a:solidFill>
                  <a:schemeClr val="bg1"/>
                </a:solidFill>
              </a:rPr>
              <a:t> i </a:t>
            </a:r>
            <a:r>
              <a:rPr lang="fr-FR" sz="1500" b="1" baseline="30000" dirty="0" err="1">
                <a:solidFill>
                  <a:schemeClr val="bg1"/>
                </a:solidFill>
              </a:rPr>
              <a:t>projectes</a:t>
            </a:r>
            <a:r>
              <a:rPr lang="fr-FR" sz="1500" b="1" baseline="30000" dirty="0">
                <a:solidFill>
                  <a:schemeClr val="bg1"/>
                </a:solidFill>
              </a:rPr>
              <a:t> de </a:t>
            </a:r>
            <a:r>
              <a:rPr lang="fr-FR" sz="1500" b="1" baseline="30000" dirty="0" err="1">
                <a:solidFill>
                  <a:schemeClr val="bg1"/>
                </a:solidFill>
              </a:rPr>
              <a:t>recerca</a:t>
            </a:r>
            <a:endParaRPr lang="fr-FR" sz="1500" b="1" baseline="30000" dirty="0">
              <a:solidFill>
                <a:schemeClr val="bg1"/>
              </a:solidFill>
            </a:endParaRPr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08" y="2830772"/>
            <a:ext cx="248213" cy="368113"/>
          </a:xfrm>
          <a:prstGeom prst="rect">
            <a:avLst/>
          </a:prstGeom>
        </p:spPr>
      </p:pic>
      <p:pic>
        <p:nvPicPr>
          <p:cNvPr id="48" name="Imatge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81" y="2172212"/>
            <a:ext cx="373835" cy="367315"/>
          </a:xfrm>
          <a:prstGeom prst="rect">
            <a:avLst/>
          </a:prstGeom>
        </p:spPr>
      </p:pic>
      <p:sp>
        <p:nvSpPr>
          <p:cNvPr id="30" name="13 Rectángulo"/>
          <p:cNvSpPr/>
          <p:nvPr/>
        </p:nvSpPr>
        <p:spPr>
          <a:xfrm>
            <a:off x="6593254" y="4394478"/>
            <a:ext cx="2227218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58,8 MEUR</a:t>
            </a:r>
          </a:p>
          <a:p>
            <a:pPr>
              <a:lnSpc>
                <a:spcPts val="500"/>
              </a:lnSpc>
            </a:pPr>
            <a:r>
              <a:rPr lang="pt-BR" sz="1500" b="1" baseline="30000" dirty="0" smtClean="0">
                <a:solidFill>
                  <a:schemeClr val="bg1"/>
                </a:solidFill>
              </a:rPr>
              <a:t>ingressos per </a:t>
            </a:r>
            <a:r>
              <a:rPr lang="pt-BR" sz="1500" b="1" baseline="30000" dirty="0" err="1" smtClean="0">
                <a:solidFill>
                  <a:schemeClr val="bg1"/>
                </a:solidFill>
              </a:rPr>
              <a:t>projectes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 d’R+D+I (2016) </a:t>
            </a:r>
            <a:endParaRPr lang="pt-BR" sz="1500" b="1" baseline="30000" dirty="0">
              <a:solidFill>
                <a:schemeClr val="bg1"/>
              </a:solidFill>
            </a:endParaRPr>
          </a:p>
        </p:txBody>
      </p:sp>
      <p:cxnSp>
        <p:nvCxnSpPr>
          <p:cNvPr id="35" name="31 Conector recto"/>
          <p:cNvCxnSpPr/>
          <p:nvPr/>
        </p:nvCxnSpPr>
        <p:spPr>
          <a:xfrm>
            <a:off x="6648927" y="2780928"/>
            <a:ext cx="20511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tg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" y="-12908"/>
            <a:ext cx="590425" cy="590425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40200" r="14300" b="37400"/>
          <a:stretch/>
        </p:blipFill>
        <p:spPr>
          <a:xfrm>
            <a:off x="1009820" y="2204864"/>
            <a:ext cx="4824536" cy="1152128"/>
          </a:xfrm>
          <a:prstGeom prst="rect">
            <a:avLst/>
          </a:prstGeom>
        </p:spPr>
      </p:pic>
      <p:sp>
        <p:nvSpPr>
          <p:cNvPr id="39" name="13 Rectángulo"/>
          <p:cNvSpPr/>
          <p:nvPr/>
        </p:nvSpPr>
        <p:spPr>
          <a:xfrm>
            <a:off x="6568289" y="3626053"/>
            <a:ext cx="2118092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12</a:t>
            </a:r>
          </a:p>
          <a:p>
            <a:pPr>
              <a:lnSpc>
                <a:spcPts val="1000"/>
              </a:lnSpc>
            </a:pPr>
            <a:r>
              <a:rPr lang="pt-BR" sz="1500" b="1" baseline="30000" dirty="0">
                <a:solidFill>
                  <a:schemeClr val="bg1"/>
                </a:solidFill>
              </a:rPr>
              <a:t>e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mpreses de base tecnológica</a:t>
            </a:r>
          </a:p>
          <a:p>
            <a:pPr>
              <a:lnSpc>
                <a:spcPts val="1000"/>
              </a:lnSpc>
            </a:pPr>
            <a:r>
              <a:rPr lang="pt-BR" sz="1500" b="1" baseline="30000" dirty="0" err="1">
                <a:solidFill>
                  <a:schemeClr val="bg1"/>
                </a:solidFill>
              </a:rPr>
              <a:t>c</a:t>
            </a:r>
            <a:r>
              <a:rPr lang="pt-BR" sz="1500" b="1" baseline="30000" dirty="0" err="1" smtClean="0">
                <a:solidFill>
                  <a:schemeClr val="bg1"/>
                </a:solidFill>
              </a:rPr>
              <a:t>reades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 smtClean="0">
                <a:solidFill>
                  <a:schemeClr val="bg1"/>
                </a:solidFill>
              </a:rPr>
              <a:t>el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 smtClean="0">
                <a:solidFill>
                  <a:schemeClr val="bg1"/>
                </a:solidFill>
              </a:rPr>
              <a:t>darrer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 smtClean="0">
                <a:solidFill>
                  <a:schemeClr val="bg1"/>
                </a:solidFill>
              </a:rPr>
              <a:t>any</a:t>
            </a:r>
            <a:endParaRPr lang="fr-FR" sz="1500" b="1" baseline="30000" dirty="0">
              <a:solidFill>
                <a:schemeClr val="bg1"/>
              </a:solidFill>
            </a:endParaRPr>
          </a:p>
        </p:txBody>
      </p:sp>
      <p:cxnSp>
        <p:nvCxnSpPr>
          <p:cNvPr id="43" name="31 Conector recto"/>
          <p:cNvCxnSpPr/>
          <p:nvPr/>
        </p:nvCxnSpPr>
        <p:spPr>
          <a:xfrm>
            <a:off x="6644591" y="4869160"/>
            <a:ext cx="20511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24 Redondear rectángulo de esquina del mismo lado"/>
          <p:cNvSpPr/>
          <p:nvPr/>
        </p:nvSpPr>
        <p:spPr>
          <a:xfrm rot="10800000">
            <a:off x="1187624" y="-2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6 Rectángulo"/>
          <p:cNvSpPr/>
          <p:nvPr/>
        </p:nvSpPr>
        <p:spPr>
          <a:xfrm>
            <a:off x="1102258" y="1244316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baseline="30000" dirty="0">
                <a:solidFill>
                  <a:schemeClr val="bg1"/>
                </a:solidFill>
              </a:rPr>
              <a:t>La UPC ha teixit, a través de l’activitat de les persones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que </a:t>
            </a:r>
            <a:r>
              <a:rPr lang="ca-ES" b="1" baseline="30000" dirty="0">
                <a:solidFill>
                  <a:schemeClr val="bg1"/>
                </a:solidFill>
              </a:rPr>
              <a:t>en formen part, una complexa xarxa d’aliances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internacionals </a:t>
            </a:r>
            <a:r>
              <a:rPr lang="ca-ES" b="1" baseline="30000" dirty="0">
                <a:solidFill>
                  <a:schemeClr val="bg1"/>
                </a:solidFill>
              </a:rPr>
              <a:t>amb altres universitats, institucions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recerca </a:t>
            </a:r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empreses. Aquestes aliances articulen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nous </a:t>
            </a:r>
            <a:r>
              <a:rPr lang="ca-ES" b="1" baseline="30000" dirty="0">
                <a:solidFill>
                  <a:schemeClr val="bg1"/>
                </a:solidFill>
              </a:rPr>
              <a:t>projectes </a:t>
            </a:r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sustenten un bon nombre d’iniciatives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en </a:t>
            </a:r>
            <a:r>
              <a:rPr lang="ca-ES" b="1" baseline="30000" dirty="0">
                <a:solidFill>
                  <a:schemeClr val="bg1"/>
                </a:solidFill>
              </a:rPr>
              <a:t>les quals </a:t>
            </a:r>
            <a:r>
              <a:rPr lang="ca-ES" b="1" baseline="30000" dirty="0" smtClean="0">
                <a:solidFill>
                  <a:schemeClr val="bg1"/>
                </a:solidFill>
              </a:rPr>
              <a:t>la paraula ‘col·laboració</a:t>
            </a:r>
            <a:r>
              <a:rPr lang="ca-ES" b="1" baseline="30000" dirty="0">
                <a:solidFill>
                  <a:schemeClr val="bg1"/>
                </a:solidFill>
              </a:rPr>
              <a:t>’ és l’element clau.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Un </a:t>
            </a:r>
            <a:r>
              <a:rPr lang="ca-ES" b="1" baseline="30000" dirty="0">
                <a:solidFill>
                  <a:schemeClr val="bg1"/>
                </a:solidFill>
              </a:rPr>
              <a:t>món global i interconnectat que fomenta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la </a:t>
            </a:r>
            <a:r>
              <a:rPr lang="ca-ES" b="1" baseline="30000" dirty="0">
                <a:solidFill>
                  <a:schemeClr val="bg1"/>
                </a:solidFill>
              </a:rPr>
              <a:t>compartició </a:t>
            </a:r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coneixements i experiències </a:t>
            </a:r>
            <a:endParaRPr lang="ca-ES" b="1" baseline="30000" dirty="0" smtClean="0">
              <a:solidFill>
                <a:schemeClr val="bg1"/>
              </a:solidFill>
            </a:endParaRPr>
          </a:p>
          <a:p>
            <a:r>
              <a:rPr lang="ca-ES" b="1" baseline="30000" dirty="0" smtClean="0">
                <a:solidFill>
                  <a:schemeClr val="bg1"/>
                </a:solidFill>
              </a:rPr>
              <a:t>és </a:t>
            </a:r>
            <a:r>
              <a:rPr lang="ca-ES" b="1" baseline="30000" dirty="0">
                <a:solidFill>
                  <a:schemeClr val="bg1"/>
                </a:solidFill>
              </a:rPr>
              <a:t>l’escenari d’acció d’aquestes aliances sense fronteres.</a:t>
            </a:r>
          </a:p>
        </p:txBody>
      </p:sp>
      <p:sp>
        <p:nvSpPr>
          <p:cNvPr id="27" name="13 Rectángulo"/>
          <p:cNvSpPr/>
          <p:nvPr/>
        </p:nvSpPr>
        <p:spPr>
          <a:xfrm>
            <a:off x="6975730" y="4836021"/>
            <a:ext cx="2118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358</a:t>
            </a:r>
          </a:p>
          <a:p>
            <a:r>
              <a:rPr lang="pt-BR" sz="1500" b="1" baseline="30000" dirty="0" err="1">
                <a:solidFill>
                  <a:schemeClr val="bg1"/>
                </a:solidFill>
              </a:rPr>
              <a:t>convenis</a:t>
            </a:r>
            <a:r>
              <a:rPr lang="pt-BR" sz="1500" b="1" baseline="30000" dirty="0">
                <a:solidFill>
                  <a:schemeClr val="bg1"/>
                </a:solidFill>
              </a:rPr>
              <a:t> de </a:t>
            </a:r>
            <a:r>
              <a:rPr lang="pt-BR" sz="1500" b="1" baseline="30000" dirty="0" err="1">
                <a:solidFill>
                  <a:schemeClr val="bg1"/>
                </a:solidFill>
              </a:rPr>
              <a:t>cooperació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>
                <a:solidFill>
                  <a:schemeClr val="bg1"/>
                </a:solidFill>
              </a:rPr>
              <a:t>acadèmica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>
                <a:solidFill>
                  <a:schemeClr val="bg1"/>
                </a:solidFill>
              </a:rPr>
              <a:t>amb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>
                <a:solidFill>
                  <a:schemeClr val="bg1"/>
                </a:solidFill>
              </a:rPr>
              <a:t>institucions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>
                <a:solidFill>
                  <a:schemeClr val="bg1"/>
                </a:solidFill>
              </a:rPr>
              <a:t>internacionals</a:t>
            </a:r>
            <a:endParaRPr lang="fr-FR" sz="1500" b="1" baseline="30000" dirty="0">
              <a:solidFill>
                <a:schemeClr val="bg1"/>
              </a:solidFill>
            </a:endParaRPr>
          </a:p>
        </p:txBody>
      </p:sp>
      <p:cxnSp>
        <p:nvCxnSpPr>
          <p:cNvPr id="29" name="31 Conector recto"/>
          <p:cNvCxnSpPr/>
          <p:nvPr/>
        </p:nvCxnSpPr>
        <p:spPr>
          <a:xfrm>
            <a:off x="1188993" y="4908608"/>
            <a:ext cx="20511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13 Rectángulo"/>
          <p:cNvSpPr/>
          <p:nvPr/>
        </p:nvSpPr>
        <p:spPr>
          <a:xfrm>
            <a:off x="6975730" y="5653009"/>
            <a:ext cx="1723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662</a:t>
            </a:r>
          </a:p>
          <a:p>
            <a:r>
              <a:rPr lang="es-ES" sz="1500" b="1" baseline="30000" dirty="0" err="1">
                <a:solidFill>
                  <a:schemeClr val="bg1"/>
                </a:solidFill>
              </a:rPr>
              <a:t>nous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>
                <a:solidFill>
                  <a:schemeClr val="bg1"/>
                </a:solidFill>
              </a:rPr>
              <a:t>convenis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 smtClean="0">
                <a:solidFill>
                  <a:schemeClr val="bg1"/>
                </a:solidFill>
              </a:rPr>
              <a:t>institucionals</a:t>
            </a:r>
            <a:r>
              <a:rPr lang="es-ES" sz="1500" b="1" baseline="30000" dirty="0" smtClean="0">
                <a:solidFill>
                  <a:schemeClr val="bg1"/>
                </a:solidFill>
              </a:rPr>
              <a:t> en </a:t>
            </a:r>
            <a:r>
              <a:rPr lang="es-ES" sz="1500" b="1" baseline="30000" dirty="0">
                <a:solidFill>
                  <a:schemeClr val="bg1"/>
                </a:solidFill>
              </a:rPr>
              <a:t>el </a:t>
            </a:r>
            <a:r>
              <a:rPr lang="es-ES" sz="1500" b="1" baseline="30000" dirty="0" err="1">
                <a:solidFill>
                  <a:schemeClr val="bg1"/>
                </a:solidFill>
              </a:rPr>
              <a:t>darrer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>
                <a:solidFill>
                  <a:schemeClr val="bg1"/>
                </a:solidFill>
              </a:rPr>
              <a:t>any</a:t>
            </a:r>
            <a:endParaRPr lang="fr-FR" sz="1500" b="1" baseline="30000" dirty="0">
              <a:solidFill>
                <a:schemeClr val="bg1"/>
              </a:solidFill>
            </a:endParaRPr>
          </a:p>
        </p:txBody>
      </p:sp>
      <p:pic>
        <p:nvPicPr>
          <p:cNvPr id="31" name="Imat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66" y="6226903"/>
            <a:ext cx="178591" cy="178591"/>
          </a:xfrm>
          <a:prstGeom prst="rect">
            <a:avLst/>
          </a:prstGeom>
        </p:spPr>
      </p:pic>
      <p:sp>
        <p:nvSpPr>
          <p:cNvPr id="32" name="26 Rectángulo"/>
          <p:cNvSpPr/>
          <p:nvPr/>
        </p:nvSpPr>
        <p:spPr>
          <a:xfrm>
            <a:off x="1132256" y="6218148"/>
            <a:ext cx="4735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baseline="30000" dirty="0">
                <a:solidFill>
                  <a:schemeClr val="bg1"/>
                </a:solidFill>
              </a:rPr>
              <a:t>Recerca sense fronteres. Dissenyant les ciutats intel·ligents </a:t>
            </a:r>
            <a:r>
              <a:rPr lang="ca-ES" sz="1400" b="1" baseline="30000" dirty="0" smtClean="0">
                <a:solidFill>
                  <a:schemeClr val="bg1"/>
                </a:solidFill>
              </a:rPr>
              <a:t>del </a:t>
            </a:r>
            <a:r>
              <a:rPr lang="ca-ES" sz="1400" b="1" baseline="30000" dirty="0">
                <a:solidFill>
                  <a:schemeClr val="bg1"/>
                </a:solidFill>
              </a:rPr>
              <a:t>futur, inclusives i sostenibles. (Foto: Projecte Infrastructural </a:t>
            </a:r>
            <a:r>
              <a:rPr lang="ca-ES" sz="1400" b="1" baseline="30000" dirty="0" err="1" smtClean="0">
                <a:solidFill>
                  <a:schemeClr val="bg1"/>
                </a:solidFill>
              </a:rPr>
              <a:t>Nature</a:t>
            </a:r>
            <a:r>
              <a:rPr lang="ca-ES" sz="1400" b="1" baseline="30000" dirty="0">
                <a:solidFill>
                  <a:schemeClr val="bg1"/>
                </a:solidFill>
              </a:rPr>
              <a:t>, realitzat per professors i estudiants de l’Escola Tècnica </a:t>
            </a:r>
            <a:r>
              <a:rPr lang="ca-ES" sz="1400" b="1" baseline="30000" dirty="0" smtClean="0">
                <a:solidFill>
                  <a:schemeClr val="bg1"/>
                </a:solidFill>
              </a:rPr>
              <a:t>Superior </a:t>
            </a:r>
            <a:r>
              <a:rPr lang="ca-ES" sz="1400" b="1" baseline="30000" dirty="0">
                <a:solidFill>
                  <a:schemeClr val="bg1"/>
                </a:solidFill>
              </a:rPr>
              <a:t>d’Arquitectura de </a:t>
            </a:r>
            <a:r>
              <a:rPr lang="ca-ES" sz="1400" b="1" baseline="30000" dirty="0" smtClean="0">
                <a:solidFill>
                  <a:schemeClr val="bg1"/>
                </a:solidFill>
              </a:rPr>
              <a:t>Barcelona) vimeo.com/154133085</a:t>
            </a:r>
            <a:endParaRPr lang="ca-ES" sz="1400" b="1" baseline="30000" dirty="0">
              <a:solidFill>
                <a:schemeClr val="bg1"/>
              </a:solidFill>
            </a:endParaRPr>
          </a:p>
        </p:txBody>
      </p:sp>
      <p:sp>
        <p:nvSpPr>
          <p:cNvPr id="30" name="13 Rectángulo"/>
          <p:cNvSpPr/>
          <p:nvPr/>
        </p:nvSpPr>
        <p:spPr>
          <a:xfrm>
            <a:off x="1122014" y="3140968"/>
            <a:ext cx="3377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>
                <a:solidFill>
                  <a:schemeClr val="bg1"/>
                </a:solidFill>
              </a:rPr>
              <a:t>Sino-</a:t>
            </a:r>
            <a:r>
              <a:rPr lang="ca-ES" sz="2400" b="1" baseline="30000" dirty="0" err="1">
                <a:solidFill>
                  <a:schemeClr val="bg1"/>
                </a:solidFill>
              </a:rPr>
              <a:t>Spanish</a:t>
            </a:r>
            <a:r>
              <a:rPr lang="ca-ES" sz="2400" b="1" baseline="30000" dirty="0">
                <a:solidFill>
                  <a:schemeClr val="bg1"/>
                </a:solidFill>
              </a:rPr>
              <a:t> Campus</a:t>
            </a:r>
          </a:p>
          <a:p>
            <a:r>
              <a:rPr lang="es-ES" sz="1500" b="1" baseline="30000" dirty="0">
                <a:solidFill>
                  <a:schemeClr val="bg1"/>
                </a:solidFill>
              </a:rPr>
              <a:t>Campus </a:t>
            </a:r>
            <a:r>
              <a:rPr lang="es-ES" sz="1500" b="1" baseline="30000" dirty="0" err="1">
                <a:solidFill>
                  <a:schemeClr val="bg1"/>
                </a:solidFill>
              </a:rPr>
              <a:t>universitari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>
                <a:solidFill>
                  <a:schemeClr val="bg1"/>
                </a:solidFill>
              </a:rPr>
              <a:t>creat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>
                <a:solidFill>
                  <a:schemeClr val="bg1"/>
                </a:solidFill>
              </a:rPr>
              <a:t>conjuntament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 smtClean="0">
                <a:solidFill>
                  <a:schemeClr val="bg1"/>
                </a:solidFill>
              </a:rPr>
              <a:t>amb</a:t>
            </a:r>
            <a:r>
              <a:rPr lang="es-ES" sz="1500" b="1" baseline="30000" dirty="0" smtClean="0">
                <a:solidFill>
                  <a:schemeClr val="bg1"/>
                </a:solidFill>
              </a:rPr>
              <a:t> la Universidad Politécnica de Madrid a la </a:t>
            </a:r>
            <a:r>
              <a:rPr lang="es-ES" sz="1500" b="1" baseline="30000" dirty="0" err="1" smtClean="0">
                <a:solidFill>
                  <a:schemeClr val="bg1"/>
                </a:solidFill>
              </a:rPr>
              <a:t>Universitat</a:t>
            </a:r>
            <a:r>
              <a:rPr lang="es-ES" sz="1500" b="1" baseline="30000" dirty="0" smtClean="0">
                <a:solidFill>
                  <a:schemeClr val="bg1"/>
                </a:solidFill>
              </a:rPr>
              <a:t> de </a:t>
            </a:r>
            <a:r>
              <a:rPr lang="es-ES" sz="1500" b="1" baseline="30000" dirty="0" err="1" smtClean="0">
                <a:solidFill>
                  <a:schemeClr val="bg1"/>
                </a:solidFill>
              </a:rPr>
              <a:t>Tongji</a:t>
            </a:r>
            <a:r>
              <a:rPr lang="es-ES" sz="1500" b="1" baseline="30000" dirty="0" smtClean="0">
                <a:solidFill>
                  <a:schemeClr val="bg1"/>
                </a:solidFill>
              </a:rPr>
              <a:t> (</a:t>
            </a:r>
            <a:r>
              <a:rPr lang="es-ES" sz="1500" b="1" baseline="30000" dirty="0" err="1" smtClean="0">
                <a:solidFill>
                  <a:schemeClr val="bg1"/>
                </a:solidFill>
              </a:rPr>
              <a:t>Xina</a:t>
            </a:r>
            <a:r>
              <a:rPr lang="es-ES" sz="1500" b="1" baseline="30000" dirty="0" smtClean="0">
                <a:solidFill>
                  <a:schemeClr val="bg1"/>
                </a:solidFill>
              </a:rPr>
              <a:t>).</a:t>
            </a:r>
            <a:endParaRPr lang="pt-BR" sz="1500" b="1" baseline="30000" dirty="0">
              <a:solidFill>
                <a:schemeClr val="bg1"/>
              </a:solidFill>
            </a:endParaRPr>
          </a:p>
        </p:txBody>
      </p:sp>
      <p:pic>
        <p:nvPicPr>
          <p:cNvPr id="38" name="Imat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" y="-12908"/>
            <a:ext cx="590425" cy="590425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62" y="569624"/>
            <a:ext cx="2714625" cy="638175"/>
          </a:xfrm>
          <a:prstGeom prst="rect">
            <a:avLst/>
          </a:prstGeom>
        </p:spPr>
      </p:pic>
      <p:sp>
        <p:nvSpPr>
          <p:cNvPr id="39" name="13 Rectángulo"/>
          <p:cNvSpPr/>
          <p:nvPr/>
        </p:nvSpPr>
        <p:spPr>
          <a:xfrm>
            <a:off x="1122014" y="3941312"/>
            <a:ext cx="3521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>
                <a:solidFill>
                  <a:schemeClr val="bg1"/>
                </a:solidFill>
              </a:rPr>
              <a:t>KIC </a:t>
            </a:r>
            <a:r>
              <a:rPr lang="ca-ES" sz="2400" b="1" baseline="30000" dirty="0" err="1" smtClean="0">
                <a:solidFill>
                  <a:schemeClr val="bg1"/>
                </a:solidFill>
              </a:rPr>
              <a:t>InnoEnergy</a:t>
            </a:r>
            <a:endParaRPr lang="ca-ES" sz="2400" b="1" baseline="30000" dirty="0" smtClean="0">
              <a:solidFill>
                <a:schemeClr val="bg1"/>
              </a:solidFill>
            </a:endParaRPr>
          </a:p>
          <a:p>
            <a:r>
              <a:rPr lang="es-ES" sz="1500" b="1" baseline="30000" dirty="0" err="1">
                <a:solidFill>
                  <a:schemeClr val="bg1"/>
                </a:solidFill>
              </a:rPr>
              <a:t>Comunitat</a:t>
            </a:r>
            <a:r>
              <a:rPr lang="es-ES" sz="1500" b="1" baseline="30000" dirty="0">
                <a:solidFill>
                  <a:schemeClr val="bg1"/>
                </a:solidFill>
              </a:rPr>
              <a:t> de </a:t>
            </a:r>
            <a:r>
              <a:rPr lang="es-ES" sz="1500" b="1" baseline="30000" dirty="0" err="1">
                <a:solidFill>
                  <a:schemeClr val="bg1"/>
                </a:solidFill>
              </a:rPr>
              <a:t>coneixement</a:t>
            </a:r>
            <a:r>
              <a:rPr lang="es-ES" sz="1500" b="1" baseline="30000" dirty="0">
                <a:solidFill>
                  <a:schemeClr val="bg1"/>
                </a:solidFill>
              </a:rPr>
              <a:t> i </a:t>
            </a:r>
            <a:r>
              <a:rPr lang="es-ES" sz="1500" b="1" baseline="30000" dirty="0" err="1">
                <a:solidFill>
                  <a:schemeClr val="bg1"/>
                </a:solidFill>
              </a:rPr>
              <a:t>innovació</a:t>
            </a:r>
            <a:r>
              <a:rPr lang="es-ES" sz="1500" b="1" baseline="30000" dirty="0">
                <a:solidFill>
                  <a:schemeClr val="bg1"/>
                </a:solidFill>
              </a:rPr>
              <a:t> (</a:t>
            </a:r>
            <a:r>
              <a:rPr lang="es-ES" sz="1500" b="1" baseline="30000" dirty="0" err="1">
                <a:solidFill>
                  <a:schemeClr val="bg1"/>
                </a:solidFill>
              </a:rPr>
              <a:t>Knowledge</a:t>
            </a:r>
            <a:r>
              <a:rPr lang="es-ES" sz="1500" b="1" baseline="30000" dirty="0">
                <a:solidFill>
                  <a:schemeClr val="bg1"/>
                </a:solidFill>
              </a:rPr>
              <a:t> and </a:t>
            </a:r>
            <a:r>
              <a:rPr lang="es-ES" sz="1500" b="1" baseline="30000" dirty="0" err="1">
                <a:solidFill>
                  <a:schemeClr val="bg1"/>
                </a:solidFill>
              </a:rPr>
              <a:t>Innovation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>
                <a:solidFill>
                  <a:schemeClr val="bg1"/>
                </a:solidFill>
              </a:rPr>
              <a:t>Community</a:t>
            </a:r>
            <a:r>
              <a:rPr lang="es-ES" sz="1500" b="1" baseline="30000" dirty="0">
                <a:solidFill>
                  <a:schemeClr val="bg1"/>
                </a:solidFill>
              </a:rPr>
              <a:t>, KIC) impulsada </a:t>
            </a:r>
            <a:r>
              <a:rPr lang="es-ES" sz="1500" b="1" baseline="30000" dirty="0" err="1">
                <a:solidFill>
                  <a:schemeClr val="bg1"/>
                </a:solidFill>
              </a:rPr>
              <a:t>pel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>
                <a:solidFill>
                  <a:schemeClr val="bg1"/>
                </a:solidFill>
              </a:rPr>
              <a:t>European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>
                <a:solidFill>
                  <a:schemeClr val="bg1"/>
                </a:solidFill>
              </a:rPr>
              <a:t>Institute</a:t>
            </a:r>
            <a:r>
              <a:rPr lang="es-ES" sz="1500" b="1" baseline="30000" dirty="0">
                <a:solidFill>
                  <a:schemeClr val="bg1"/>
                </a:solidFill>
              </a:rPr>
              <a:t> of </a:t>
            </a:r>
            <a:r>
              <a:rPr lang="es-ES" sz="1500" b="1" baseline="30000" dirty="0" err="1">
                <a:solidFill>
                  <a:schemeClr val="bg1"/>
                </a:solidFill>
              </a:rPr>
              <a:t>Innovation</a:t>
            </a:r>
            <a:r>
              <a:rPr lang="es-ES" sz="1500" b="1" baseline="30000" dirty="0">
                <a:solidFill>
                  <a:schemeClr val="bg1"/>
                </a:solidFill>
              </a:rPr>
              <a:t> and </a:t>
            </a:r>
            <a:r>
              <a:rPr lang="es-ES" sz="1500" b="1" baseline="30000" dirty="0" err="1">
                <a:solidFill>
                  <a:schemeClr val="bg1"/>
                </a:solidFill>
              </a:rPr>
              <a:t>Technology</a:t>
            </a:r>
            <a:r>
              <a:rPr lang="es-ES" sz="1500" b="1" baseline="30000" dirty="0">
                <a:solidFill>
                  <a:schemeClr val="bg1"/>
                </a:solidFill>
              </a:rPr>
              <a:t> (EIT) per fomentar la </a:t>
            </a:r>
            <a:r>
              <a:rPr lang="es-ES" sz="1500" b="1" baseline="30000" dirty="0" err="1">
                <a:solidFill>
                  <a:schemeClr val="bg1"/>
                </a:solidFill>
              </a:rPr>
              <a:t>innovació</a:t>
            </a:r>
            <a:r>
              <a:rPr lang="es-ES" sz="1500" b="1" baseline="30000" dirty="0">
                <a:solidFill>
                  <a:schemeClr val="bg1"/>
                </a:solidFill>
              </a:rPr>
              <a:t> en </a:t>
            </a:r>
            <a:r>
              <a:rPr lang="es-ES" sz="1500" b="1" baseline="30000" dirty="0" err="1">
                <a:solidFill>
                  <a:schemeClr val="bg1"/>
                </a:solidFill>
              </a:rPr>
              <a:t>l’àmbit</a:t>
            </a:r>
            <a:r>
              <a:rPr lang="es-ES" sz="1500" b="1" baseline="30000" dirty="0">
                <a:solidFill>
                  <a:schemeClr val="bg1"/>
                </a:solidFill>
              </a:rPr>
              <a:t> de les </a:t>
            </a:r>
            <a:r>
              <a:rPr lang="es-ES" sz="1500" b="1" baseline="30000" dirty="0" err="1">
                <a:solidFill>
                  <a:schemeClr val="bg1"/>
                </a:solidFill>
              </a:rPr>
              <a:t>energies</a:t>
            </a:r>
            <a:r>
              <a:rPr lang="es-ES" sz="1500" b="1" baseline="30000" dirty="0">
                <a:solidFill>
                  <a:schemeClr val="bg1"/>
                </a:solidFill>
              </a:rPr>
              <a:t> sostenibles.</a:t>
            </a:r>
            <a:endParaRPr lang="pt-BR" sz="1500" b="1" baseline="30000" dirty="0">
              <a:solidFill>
                <a:schemeClr val="bg1"/>
              </a:solidFill>
            </a:endParaRPr>
          </a:p>
        </p:txBody>
      </p:sp>
      <p:sp>
        <p:nvSpPr>
          <p:cNvPr id="40" name="13 Rectángulo"/>
          <p:cNvSpPr/>
          <p:nvPr/>
        </p:nvSpPr>
        <p:spPr>
          <a:xfrm>
            <a:off x="1122015" y="5027794"/>
            <a:ext cx="3521992" cy="978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UP4</a:t>
            </a:r>
          </a:p>
          <a:p>
            <a:r>
              <a:rPr lang="es-ES" sz="1500" b="1" baseline="30000" dirty="0" err="1">
                <a:solidFill>
                  <a:schemeClr val="bg1"/>
                </a:solidFill>
              </a:rPr>
              <a:t>Aliança</a:t>
            </a:r>
            <a:r>
              <a:rPr lang="es-ES" sz="1500" b="1" baseline="30000" dirty="0">
                <a:solidFill>
                  <a:schemeClr val="bg1"/>
                </a:solidFill>
              </a:rPr>
              <a:t> de les </a:t>
            </a:r>
            <a:r>
              <a:rPr lang="es-ES" sz="1500" b="1" baseline="30000" dirty="0" err="1">
                <a:solidFill>
                  <a:schemeClr val="bg1"/>
                </a:solidFill>
              </a:rPr>
              <a:t>quatre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>
                <a:solidFill>
                  <a:schemeClr val="bg1"/>
                </a:solidFill>
              </a:rPr>
              <a:t>universitats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>
                <a:solidFill>
                  <a:schemeClr val="bg1"/>
                </a:solidFill>
              </a:rPr>
              <a:t>politècniques</a:t>
            </a:r>
            <a:r>
              <a:rPr lang="es-ES" sz="1500" b="1" baseline="30000" dirty="0">
                <a:solidFill>
                  <a:schemeClr val="bg1"/>
                </a:solidFill>
              </a:rPr>
              <a:t> de </a:t>
            </a:r>
            <a:r>
              <a:rPr lang="es-ES" sz="1500" b="1" baseline="30000" dirty="0" err="1">
                <a:solidFill>
                  <a:schemeClr val="bg1"/>
                </a:solidFill>
              </a:rPr>
              <a:t>l’Estat</a:t>
            </a:r>
            <a:r>
              <a:rPr lang="es-ES" sz="1500" b="1" baseline="30000" dirty="0">
                <a:solidFill>
                  <a:schemeClr val="bg1"/>
                </a:solidFill>
              </a:rPr>
              <a:t>: </a:t>
            </a:r>
            <a:endParaRPr lang="es-ES" sz="1500" b="1" baseline="30000" dirty="0" smtClean="0">
              <a:solidFill>
                <a:schemeClr val="bg1"/>
              </a:solidFill>
            </a:endParaRPr>
          </a:p>
          <a:p>
            <a:r>
              <a:rPr lang="es-ES" sz="1500" b="1" baseline="30000" dirty="0" smtClean="0">
                <a:solidFill>
                  <a:schemeClr val="bg1"/>
                </a:solidFill>
              </a:rPr>
              <a:t>la </a:t>
            </a:r>
            <a:r>
              <a:rPr lang="es-ES" sz="1500" b="1" baseline="30000" dirty="0">
                <a:solidFill>
                  <a:schemeClr val="bg1"/>
                </a:solidFill>
              </a:rPr>
              <a:t>Universidad Politécnica de </a:t>
            </a:r>
            <a:r>
              <a:rPr lang="es-ES" sz="1500" b="1" baseline="30000" dirty="0" smtClean="0">
                <a:solidFill>
                  <a:schemeClr val="bg1"/>
                </a:solidFill>
              </a:rPr>
              <a:t>Madrid</a:t>
            </a:r>
            <a:r>
              <a:rPr lang="es-ES" sz="1500" b="1" baseline="30000" dirty="0">
                <a:solidFill>
                  <a:schemeClr val="bg1"/>
                </a:solidFill>
              </a:rPr>
              <a:t>, la Universidad Politécnica de Cartagena, la </a:t>
            </a:r>
            <a:r>
              <a:rPr lang="es-ES" sz="1500" b="1" baseline="30000" dirty="0" err="1">
                <a:solidFill>
                  <a:schemeClr val="bg1"/>
                </a:solidFill>
              </a:rPr>
              <a:t>Universitat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>
                <a:solidFill>
                  <a:schemeClr val="bg1"/>
                </a:solidFill>
              </a:rPr>
              <a:t>Politècnica</a:t>
            </a:r>
            <a:r>
              <a:rPr lang="es-ES" sz="1500" b="1" baseline="30000" dirty="0">
                <a:solidFill>
                  <a:schemeClr val="bg1"/>
                </a:solidFill>
              </a:rPr>
              <a:t> de </a:t>
            </a:r>
            <a:r>
              <a:rPr lang="es-ES" sz="1500" b="1" baseline="30000" dirty="0" err="1">
                <a:solidFill>
                  <a:schemeClr val="bg1"/>
                </a:solidFill>
              </a:rPr>
              <a:t>València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endParaRPr lang="es-ES" sz="1500" b="1" baseline="30000" dirty="0" smtClean="0">
              <a:solidFill>
                <a:schemeClr val="bg1"/>
              </a:solidFill>
            </a:endParaRPr>
          </a:p>
          <a:p>
            <a:r>
              <a:rPr lang="es-ES" sz="1500" b="1" baseline="30000" dirty="0" smtClean="0">
                <a:solidFill>
                  <a:schemeClr val="bg1"/>
                </a:solidFill>
              </a:rPr>
              <a:t>i </a:t>
            </a:r>
            <a:r>
              <a:rPr lang="es-ES" sz="1500" b="1" baseline="30000" dirty="0">
                <a:solidFill>
                  <a:schemeClr val="bg1"/>
                </a:solidFill>
              </a:rPr>
              <a:t>la </a:t>
            </a:r>
            <a:r>
              <a:rPr lang="es-ES" sz="1500" b="1" baseline="30000" dirty="0" err="1">
                <a:solidFill>
                  <a:schemeClr val="bg1"/>
                </a:solidFill>
              </a:rPr>
              <a:t>Universitat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r>
              <a:rPr lang="es-ES" sz="1500" b="1" baseline="30000" dirty="0" err="1">
                <a:solidFill>
                  <a:schemeClr val="bg1"/>
                </a:solidFill>
              </a:rPr>
              <a:t>Politècnica</a:t>
            </a:r>
            <a:r>
              <a:rPr lang="es-ES" sz="1500" b="1" baseline="30000" dirty="0">
                <a:solidFill>
                  <a:schemeClr val="bg1"/>
                </a:solidFill>
              </a:rPr>
              <a:t> de Catalunya.</a:t>
            </a:r>
          </a:p>
        </p:txBody>
      </p:sp>
      <p:cxnSp>
        <p:nvCxnSpPr>
          <p:cNvPr id="41" name="31 Conector recto"/>
          <p:cNvCxnSpPr/>
          <p:nvPr/>
        </p:nvCxnSpPr>
        <p:spPr>
          <a:xfrm>
            <a:off x="1188993" y="3791491"/>
            <a:ext cx="20511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13 Rectángulo"/>
          <p:cNvSpPr/>
          <p:nvPr/>
        </p:nvSpPr>
        <p:spPr>
          <a:xfrm>
            <a:off x="6513701" y="888196"/>
            <a:ext cx="2630299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baseline="30000" dirty="0">
                <a:solidFill>
                  <a:schemeClr val="bg1"/>
                </a:solidFill>
              </a:rPr>
              <a:t>La UPC a les </a:t>
            </a:r>
            <a:r>
              <a:rPr lang="fr-FR" sz="3200" b="1" baseline="30000" dirty="0" smtClean="0">
                <a:solidFill>
                  <a:schemeClr val="bg1"/>
                </a:solidFill>
              </a:rPr>
              <a:t>xarxes</a:t>
            </a:r>
          </a:p>
          <a:p>
            <a:pPr>
              <a:lnSpc>
                <a:spcPct val="150000"/>
              </a:lnSpc>
            </a:pPr>
            <a:r>
              <a:rPr lang="es-ES" sz="1400" b="1" baseline="30000" dirty="0">
                <a:solidFill>
                  <a:schemeClr val="bg1"/>
                </a:solidFill>
              </a:rPr>
              <a:t>AUIP</a:t>
            </a:r>
            <a:r>
              <a:rPr lang="es-ES" sz="1200" b="1" baseline="30000" dirty="0">
                <a:solidFill>
                  <a:schemeClr val="bg1"/>
                </a:solidFill>
              </a:rPr>
              <a:t> (Asociación Universitaria </a:t>
            </a:r>
            <a:r>
              <a:rPr lang="es-ES" sz="1200" b="1" baseline="30000" dirty="0" smtClean="0">
                <a:solidFill>
                  <a:schemeClr val="bg1"/>
                </a:solidFill>
              </a:rPr>
              <a:t>Iberoamericana </a:t>
            </a:r>
          </a:p>
          <a:p>
            <a:r>
              <a:rPr lang="es-ES" sz="1200" b="1" baseline="30000" dirty="0" smtClean="0">
                <a:solidFill>
                  <a:schemeClr val="bg1"/>
                </a:solidFill>
              </a:rPr>
              <a:t>de </a:t>
            </a:r>
            <a:r>
              <a:rPr lang="es-ES" sz="1200" b="1" baseline="30000" dirty="0">
                <a:solidFill>
                  <a:schemeClr val="bg1"/>
                </a:solidFill>
              </a:rPr>
              <a:t>Postgrado)</a:t>
            </a:r>
          </a:p>
          <a:p>
            <a:pPr>
              <a:lnSpc>
                <a:spcPct val="150000"/>
              </a:lnSpc>
            </a:pPr>
            <a:r>
              <a:rPr lang="es-ES" sz="1400" b="1" baseline="30000" dirty="0" smtClean="0">
                <a:solidFill>
                  <a:schemeClr val="bg1"/>
                </a:solidFill>
              </a:rPr>
              <a:t>CASB</a:t>
            </a:r>
            <a:r>
              <a:rPr lang="es-ES" sz="1200" b="1" baseline="30000" dirty="0" smtClean="0">
                <a:solidFill>
                  <a:schemeClr val="bg1"/>
                </a:solidFill>
              </a:rPr>
              <a:t> </a:t>
            </a:r>
            <a:r>
              <a:rPr lang="es-ES" sz="1200" b="1" baseline="30000" dirty="0">
                <a:solidFill>
                  <a:schemeClr val="bg1"/>
                </a:solidFill>
              </a:rPr>
              <a:t>(</a:t>
            </a:r>
            <a:r>
              <a:rPr lang="es-ES" sz="1200" b="1" baseline="30000" dirty="0" err="1">
                <a:solidFill>
                  <a:schemeClr val="bg1"/>
                </a:solidFill>
              </a:rPr>
              <a:t>Consortium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for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Advanced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Studies</a:t>
            </a:r>
            <a:r>
              <a:rPr lang="es-ES" sz="1200" b="1" baseline="30000" dirty="0">
                <a:solidFill>
                  <a:schemeClr val="bg1"/>
                </a:solidFill>
              </a:rPr>
              <a:t> in Barcelona)</a:t>
            </a:r>
          </a:p>
          <a:p>
            <a:pPr>
              <a:lnSpc>
                <a:spcPct val="150000"/>
              </a:lnSpc>
            </a:pPr>
            <a:r>
              <a:rPr lang="es-ES" sz="1400" b="1" baseline="30000" dirty="0">
                <a:solidFill>
                  <a:schemeClr val="bg1"/>
                </a:solidFill>
              </a:rPr>
              <a:t>CESAER</a:t>
            </a:r>
            <a:r>
              <a:rPr lang="es-ES" sz="1200" b="1" baseline="30000" dirty="0">
                <a:solidFill>
                  <a:schemeClr val="bg1"/>
                </a:solidFill>
              </a:rPr>
              <a:t> (</a:t>
            </a:r>
            <a:r>
              <a:rPr lang="es-ES" sz="1200" b="1" baseline="30000" dirty="0" err="1">
                <a:solidFill>
                  <a:schemeClr val="bg1"/>
                </a:solidFill>
              </a:rPr>
              <a:t>Conference</a:t>
            </a:r>
            <a:r>
              <a:rPr lang="es-ES" sz="1200" b="1" baseline="30000" dirty="0">
                <a:solidFill>
                  <a:schemeClr val="bg1"/>
                </a:solidFill>
              </a:rPr>
              <a:t> of </a:t>
            </a:r>
            <a:r>
              <a:rPr lang="es-ES" sz="1200" b="1" baseline="30000" dirty="0" err="1">
                <a:solidFill>
                  <a:schemeClr val="bg1"/>
                </a:solidFill>
              </a:rPr>
              <a:t>European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Schools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for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 smtClean="0">
                <a:solidFill>
                  <a:schemeClr val="bg1"/>
                </a:solidFill>
              </a:rPr>
              <a:t>Advanced</a:t>
            </a:r>
            <a:endParaRPr lang="es-ES" sz="1200" b="1" baseline="30000" dirty="0" smtClean="0">
              <a:solidFill>
                <a:schemeClr val="bg1"/>
              </a:solidFill>
            </a:endParaRPr>
          </a:p>
          <a:p>
            <a:r>
              <a:rPr lang="es-ES" sz="1200" b="1" baseline="30000" dirty="0" err="1" smtClean="0">
                <a:solidFill>
                  <a:schemeClr val="bg1"/>
                </a:solidFill>
              </a:rPr>
              <a:t>Engineering</a:t>
            </a:r>
            <a:r>
              <a:rPr lang="es-ES" sz="1200" b="1" baseline="30000" dirty="0" smtClean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 smtClean="0">
                <a:solidFill>
                  <a:schemeClr val="bg1"/>
                </a:solidFill>
              </a:rPr>
              <a:t>Education</a:t>
            </a:r>
            <a:r>
              <a:rPr lang="es-ES" sz="1200" b="1" baseline="30000" dirty="0" smtClean="0">
                <a:solidFill>
                  <a:schemeClr val="bg1"/>
                </a:solidFill>
              </a:rPr>
              <a:t> </a:t>
            </a:r>
            <a:r>
              <a:rPr lang="es-ES" sz="1200" b="1" baseline="30000" dirty="0">
                <a:solidFill>
                  <a:schemeClr val="bg1"/>
                </a:solidFill>
              </a:rPr>
              <a:t>and </a:t>
            </a:r>
            <a:r>
              <a:rPr lang="es-ES" sz="1200" b="1" baseline="30000" dirty="0" err="1">
                <a:solidFill>
                  <a:schemeClr val="bg1"/>
                </a:solidFill>
              </a:rPr>
              <a:t>Research</a:t>
            </a:r>
            <a:r>
              <a:rPr lang="es-ES" sz="1200" b="1" baseline="30000" dirty="0">
                <a:solidFill>
                  <a:schemeClr val="bg1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s-ES" sz="1400" b="1" baseline="30000" dirty="0">
                <a:solidFill>
                  <a:schemeClr val="bg1"/>
                </a:solidFill>
              </a:rPr>
              <a:t>CINDA</a:t>
            </a:r>
            <a:r>
              <a:rPr lang="es-ES" sz="1200" b="1" baseline="30000" dirty="0">
                <a:solidFill>
                  <a:schemeClr val="bg1"/>
                </a:solidFill>
              </a:rPr>
              <a:t> (Centro Interuniversitario de Desarrollo) </a:t>
            </a:r>
          </a:p>
          <a:p>
            <a:pPr>
              <a:lnSpc>
                <a:spcPct val="150000"/>
              </a:lnSpc>
            </a:pPr>
            <a:r>
              <a:rPr lang="es-ES" sz="1400" b="1" baseline="30000" dirty="0">
                <a:solidFill>
                  <a:schemeClr val="bg1"/>
                </a:solidFill>
              </a:rPr>
              <a:t>CLUSTER</a:t>
            </a:r>
            <a:r>
              <a:rPr lang="es-ES" sz="1200" b="1" baseline="30000" dirty="0">
                <a:solidFill>
                  <a:schemeClr val="bg1"/>
                </a:solidFill>
              </a:rPr>
              <a:t> (</a:t>
            </a:r>
            <a:r>
              <a:rPr lang="es-ES" sz="1200" b="1" baseline="30000" dirty="0" err="1">
                <a:solidFill>
                  <a:schemeClr val="bg1"/>
                </a:solidFill>
              </a:rPr>
              <a:t>Consortium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Linking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Universities</a:t>
            </a:r>
            <a:r>
              <a:rPr lang="es-ES" sz="1200" b="1" baseline="30000" dirty="0">
                <a:solidFill>
                  <a:schemeClr val="bg1"/>
                </a:solidFill>
              </a:rPr>
              <a:t> of </a:t>
            </a:r>
            <a:r>
              <a:rPr lang="es-ES" sz="1200" b="1" baseline="30000" dirty="0" err="1">
                <a:solidFill>
                  <a:schemeClr val="bg1"/>
                </a:solidFill>
              </a:rPr>
              <a:t>Science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endParaRPr lang="es-ES" sz="1200" b="1" baseline="30000" dirty="0" smtClean="0">
              <a:solidFill>
                <a:schemeClr val="bg1"/>
              </a:solidFill>
            </a:endParaRPr>
          </a:p>
          <a:p>
            <a:r>
              <a:rPr lang="es-ES" sz="1200" b="1" baseline="30000" dirty="0" smtClean="0">
                <a:solidFill>
                  <a:schemeClr val="bg1"/>
                </a:solidFill>
              </a:rPr>
              <a:t>and </a:t>
            </a:r>
            <a:r>
              <a:rPr lang="es-ES" sz="1200" b="1" baseline="30000" dirty="0" err="1" smtClean="0">
                <a:solidFill>
                  <a:schemeClr val="bg1"/>
                </a:solidFill>
              </a:rPr>
              <a:t>Technology</a:t>
            </a:r>
            <a:r>
              <a:rPr lang="es-ES" sz="1200" b="1" baseline="30000" dirty="0" smtClean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for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Education</a:t>
            </a:r>
            <a:r>
              <a:rPr lang="es-ES" sz="1200" b="1" baseline="30000" dirty="0">
                <a:solidFill>
                  <a:schemeClr val="bg1"/>
                </a:solidFill>
              </a:rPr>
              <a:t> and </a:t>
            </a:r>
            <a:r>
              <a:rPr lang="es-ES" sz="1200" b="1" baseline="30000" dirty="0" err="1">
                <a:solidFill>
                  <a:schemeClr val="bg1"/>
                </a:solidFill>
              </a:rPr>
              <a:t>Research</a:t>
            </a:r>
            <a:r>
              <a:rPr lang="es-ES" sz="1200" b="1" baseline="300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ES" sz="1400" b="1" baseline="30000" dirty="0">
                <a:solidFill>
                  <a:schemeClr val="bg1"/>
                </a:solidFill>
              </a:rPr>
              <a:t>EUA</a:t>
            </a:r>
            <a:r>
              <a:rPr lang="es-ES" sz="1200" b="1" baseline="30000" dirty="0">
                <a:solidFill>
                  <a:schemeClr val="bg1"/>
                </a:solidFill>
              </a:rPr>
              <a:t> (</a:t>
            </a:r>
            <a:r>
              <a:rPr lang="es-ES" sz="1200" b="1" baseline="30000" dirty="0" err="1">
                <a:solidFill>
                  <a:schemeClr val="bg1"/>
                </a:solidFill>
              </a:rPr>
              <a:t>European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University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Association</a:t>
            </a:r>
            <a:r>
              <a:rPr lang="es-ES" sz="1200" b="1" baseline="30000" dirty="0">
                <a:solidFill>
                  <a:schemeClr val="bg1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s-ES" sz="1400" b="1" baseline="30000" dirty="0">
                <a:solidFill>
                  <a:schemeClr val="bg1"/>
                </a:solidFill>
              </a:rPr>
              <a:t>GUNI</a:t>
            </a:r>
            <a:r>
              <a:rPr lang="es-ES" sz="1200" b="1" baseline="30000" dirty="0">
                <a:solidFill>
                  <a:schemeClr val="bg1"/>
                </a:solidFill>
              </a:rPr>
              <a:t> (Global </a:t>
            </a:r>
            <a:r>
              <a:rPr lang="es-ES" sz="1200" b="1" baseline="30000" dirty="0" err="1">
                <a:solidFill>
                  <a:schemeClr val="bg1"/>
                </a:solidFill>
              </a:rPr>
              <a:t>University</a:t>
            </a:r>
            <a:r>
              <a:rPr lang="es-ES" sz="1200" b="1" baseline="30000" dirty="0">
                <a:solidFill>
                  <a:schemeClr val="bg1"/>
                </a:solidFill>
              </a:rPr>
              <a:t> Network </a:t>
            </a:r>
            <a:r>
              <a:rPr lang="es-ES" sz="1200" b="1" baseline="30000" dirty="0" err="1">
                <a:solidFill>
                  <a:schemeClr val="bg1"/>
                </a:solidFill>
              </a:rPr>
              <a:t>for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Innovation</a:t>
            </a:r>
            <a:r>
              <a:rPr lang="es-ES" sz="1200" b="1" baseline="30000" dirty="0">
                <a:solidFill>
                  <a:schemeClr val="bg1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s-ES" sz="1400" b="1" baseline="30000" dirty="0" err="1">
                <a:solidFill>
                  <a:schemeClr val="bg1"/>
                </a:solidFill>
              </a:rPr>
              <a:t>Magalhães</a:t>
            </a:r>
            <a:endParaRPr lang="es-E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400" b="1" baseline="30000" dirty="0" err="1">
                <a:solidFill>
                  <a:schemeClr val="bg1"/>
                </a:solidFill>
              </a:rPr>
              <a:t>RedEmprendia</a:t>
            </a:r>
            <a:endParaRPr lang="es-ES" sz="1400" b="1" baseline="30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400" b="1" baseline="30000" dirty="0">
                <a:solidFill>
                  <a:schemeClr val="bg1"/>
                </a:solidFill>
              </a:rPr>
              <a:t>RMEI </a:t>
            </a:r>
            <a:r>
              <a:rPr lang="es-ES" sz="1200" b="1" baseline="30000" dirty="0">
                <a:solidFill>
                  <a:schemeClr val="bg1"/>
                </a:solidFill>
              </a:rPr>
              <a:t>(</a:t>
            </a:r>
            <a:r>
              <a:rPr lang="es-ES" sz="1200" b="1" baseline="30000" dirty="0" err="1">
                <a:solidFill>
                  <a:schemeClr val="bg1"/>
                </a:solidFill>
              </a:rPr>
              <a:t>Réseau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Méditerranéen</a:t>
            </a:r>
            <a:r>
              <a:rPr lang="es-ES" sz="1200" b="1" baseline="30000" dirty="0">
                <a:solidFill>
                  <a:schemeClr val="bg1"/>
                </a:solidFill>
              </a:rPr>
              <a:t> des </a:t>
            </a:r>
            <a:r>
              <a:rPr lang="es-ES" sz="1200" b="1" baseline="30000" dirty="0" err="1">
                <a:solidFill>
                  <a:schemeClr val="bg1"/>
                </a:solidFill>
              </a:rPr>
              <a:t>Écoles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d’Ingénieurs</a:t>
            </a:r>
            <a:r>
              <a:rPr lang="es-ES" sz="1200" b="1" baseline="30000" dirty="0">
                <a:solidFill>
                  <a:schemeClr val="bg1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s-ES" sz="1400" b="1" baseline="30000" dirty="0">
                <a:solidFill>
                  <a:schemeClr val="bg1"/>
                </a:solidFill>
              </a:rPr>
              <a:t>TELESCOPI</a:t>
            </a:r>
            <a:r>
              <a:rPr lang="es-ES" sz="1200" b="1" baseline="30000" dirty="0">
                <a:solidFill>
                  <a:schemeClr val="bg1"/>
                </a:solidFill>
              </a:rPr>
              <a:t> (Red de Observatorios de Buenas Prácticas </a:t>
            </a:r>
            <a:endParaRPr lang="es-ES" sz="1200" b="1" baseline="30000" dirty="0" smtClean="0">
              <a:solidFill>
                <a:schemeClr val="bg1"/>
              </a:solidFill>
            </a:endParaRPr>
          </a:p>
          <a:p>
            <a:r>
              <a:rPr lang="es-ES" sz="1200" b="1" baseline="30000" dirty="0" smtClean="0">
                <a:solidFill>
                  <a:schemeClr val="bg1"/>
                </a:solidFill>
              </a:rPr>
              <a:t>de Dirección y </a:t>
            </a:r>
            <a:r>
              <a:rPr lang="es-ES" sz="1200" b="1" baseline="30000" dirty="0">
                <a:solidFill>
                  <a:schemeClr val="bg1"/>
                </a:solidFill>
              </a:rPr>
              <a:t>Gestión Universitaria en Latinoamérica </a:t>
            </a:r>
            <a:endParaRPr lang="es-ES" sz="1200" b="1" baseline="30000" dirty="0" smtClean="0">
              <a:solidFill>
                <a:schemeClr val="bg1"/>
              </a:solidFill>
            </a:endParaRPr>
          </a:p>
          <a:p>
            <a:r>
              <a:rPr lang="es-ES" sz="1200" b="1" baseline="30000" dirty="0" smtClean="0">
                <a:solidFill>
                  <a:schemeClr val="bg1"/>
                </a:solidFill>
              </a:rPr>
              <a:t>y </a:t>
            </a:r>
            <a:r>
              <a:rPr lang="es-ES" sz="1200" b="1" baseline="30000" dirty="0">
                <a:solidFill>
                  <a:schemeClr val="bg1"/>
                </a:solidFill>
              </a:rPr>
              <a:t>Europa)</a:t>
            </a:r>
          </a:p>
          <a:p>
            <a:pPr>
              <a:lnSpc>
                <a:spcPct val="150000"/>
              </a:lnSpc>
            </a:pPr>
            <a:r>
              <a:rPr lang="es-ES" sz="1400" b="1" baseline="30000" dirty="0">
                <a:solidFill>
                  <a:schemeClr val="bg1"/>
                </a:solidFill>
              </a:rPr>
              <a:t>TIME</a:t>
            </a:r>
            <a:r>
              <a:rPr lang="es-ES" sz="1200" b="1" baseline="30000" dirty="0">
                <a:solidFill>
                  <a:schemeClr val="bg1"/>
                </a:solidFill>
              </a:rPr>
              <a:t> (Top Industrial Managers </a:t>
            </a:r>
            <a:r>
              <a:rPr lang="es-ES" sz="1200" b="1" baseline="30000" dirty="0" err="1">
                <a:solidFill>
                  <a:schemeClr val="bg1"/>
                </a:solidFill>
              </a:rPr>
              <a:t>for</a:t>
            </a:r>
            <a:r>
              <a:rPr lang="es-ES" sz="1200" b="1" baseline="30000" dirty="0">
                <a:solidFill>
                  <a:schemeClr val="bg1"/>
                </a:solidFill>
              </a:rPr>
              <a:t> </a:t>
            </a:r>
            <a:r>
              <a:rPr lang="es-ES" sz="1200" b="1" baseline="30000" dirty="0" err="1">
                <a:solidFill>
                  <a:schemeClr val="bg1"/>
                </a:solidFill>
              </a:rPr>
              <a:t>Europe</a:t>
            </a:r>
            <a:r>
              <a:rPr lang="es-ES" sz="1200" b="1" baseline="300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ES" sz="1400" b="1" baseline="30000" dirty="0" err="1">
                <a:solidFill>
                  <a:schemeClr val="bg1"/>
                </a:solidFill>
              </a:rPr>
              <a:t>Universia</a:t>
            </a:r>
            <a:endParaRPr lang="pt-BR" sz="1400" b="1" baseline="30000" dirty="0">
              <a:solidFill>
                <a:schemeClr val="bg1"/>
              </a:solidFill>
            </a:endParaRP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48" y="4653136"/>
            <a:ext cx="590550" cy="542925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04" y="5517232"/>
            <a:ext cx="5048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16 Redondear rectángulo de esquina del mismo lado"/>
          <p:cNvSpPr/>
          <p:nvPr/>
        </p:nvSpPr>
        <p:spPr>
          <a:xfrm rot="10800000">
            <a:off x="1043608" y="-2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13 Rectángulo"/>
          <p:cNvSpPr/>
          <p:nvPr/>
        </p:nvSpPr>
        <p:spPr>
          <a:xfrm>
            <a:off x="7031488" y="2204864"/>
            <a:ext cx="1779258" cy="912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58</a:t>
            </a:r>
          </a:p>
          <a:p>
            <a:pPr>
              <a:lnSpc>
                <a:spcPts val="1100"/>
              </a:lnSpc>
            </a:pPr>
            <a:r>
              <a:rPr lang="es-ES" sz="1500" b="1" baseline="30000" dirty="0" err="1">
                <a:solidFill>
                  <a:schemeClr val="bg1"/>
                </a:solidFill>
              </a:rPr>
              <a:t>projectes</a:t>
            </a:r>
            <a:r>
              <a:rPr lang="es-ES" sz="1500" b="1" baseline="30000" dirty="0">
                <a:solidFill>
                  <a:schemeClr val="bg1"/>
                </a:solidFill>
              </a:rPr>
              <a:t> de </a:t>
            </a:r>
            <a:r>
              <a:rPr lang="es-ES" sz="1500" b="1" baseline="30000" dirty="0" err="1">
                <a:solidFill>
                  <a:schemeClr val="bg1"/>
                </a:solidFill>
              </a:rPr>
              <a:t>cooperació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endParaRPr lang="es-ES" sz="1500" b="1" baseline="30000" dirty="0" smtClean="0">
              <a:solidFill>
                <a:schemeClr val="bg1"/>
              </a:solidFill>
            </a:endParaRPr>
          </a:p>
          <a:p>
            <a:pPr>
              <a:lnSpc>
                <a:spcPts val="1100"/>
              </a:lnSpc>
            </a:pPr>
            <a:r>
              <a:rPr lang="es-ES" sz="1500" b="1" baseline="30000" dirty="0" smtClean="0">
                <a:solidFill>
                  <a:schemeClr val="bg1"/>
                </a:solidFill>
              </a:rPr>
              <a:t>per </a:t>
            </a:r>
            <a:r>
              <a:rPr lang="es-ES" sz="1500" b="1" baseline="30000" dirty="0">
                <a:solidFill>
                  <a:schemeClr val="bg1"/>
                </a:solidFill>
              </a:rPr>
              <a:t>al </a:t>
            </a:r>
            <a:r>
              <a:rPr lang="es-ES" sz="1500" b="1" baseline="30000" dirty="0" err="1">
                <a:solidFill>
                  <a:schemeClr val="bg1"/>
                </a:solidFill>
              </a:rPr>
              <a:t>desenvolupament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1100"/>
              </a:lnSpc>
            </a:pPr>
            <a:r>
              <a:rPr lang="es-ES" sz="1500" b="1" baseline="30000" dirty="0">
                <a:solidFill>
                  <a:schemeClr val="bg1"/>
                </a:solidFill>
              </a:rPr>
              <a:t>i la </a:t>
            </a:r>
            <a:r>
              <a:rPr lang="es-ES" sz="1500" b="1" baseline="30000" dirty="0" err="1">
                <a:solidFill>
                  <a:schemeClr val="bg1"/>
                </a:solidFill>
              </a:rPr>
              <a:t>sensibilització</a:t>
            </a:r>
            <a:r>
              <a:rPr lang="es-ES" sz="1500" b="1" baseline="30000" dirty="0">
                <a:solidFill>
                  <a:schemeClr val="bg1"/>
                </a:solidFill>
              </a:rPr>
              <a:t> </a:t>
            </a:r>
            <a:endParaRPr lang="es-ES" sz="1500" b="1" baseline="30000" dirty="0" smtClean="0">
              <a:solidFill>
                <a:schemeClr val="bg1"/>
              </a:solidFill>
            </a:endParaRPr>
          </a:p>
          <a:p>
            <a:pPr>
              <a:lnSpc>
                <a:spcPts val="1100"/>
              </a:lnSpc>
            </a:pPr>
            <a:r>
              <a:rPr lang="es-ES" sz="1500" b="1" baseline="30000" dirty="0" smtClean="0">
                <a:solidFill>
                  <a:schemeClr val="bg1"/>
                </a:solidFill>
              </a:rPr>
              <a:t>en </a:t>
            </a:r>
            <a:r>
              <a:rPr lang="es-ES" sz="1500" b="1" baseline="30000" dirty="0">
                <a:solidFill>
                  <a:schemeClr val="bg1"/>
                </a:solidFill>
              </a:rPr>
              <a:t>26 </a:t>
            </a:r>
            <a:r>
              <a:rPr lang="es-ES" sz="1500" b="1" baseline="30000" dirty="0" err="1">
                <a:solidFill>
                  <a:schemeClr val="bg1"/>
                </a:solidFill>
              </a:rPr>
              <a:t>països</a:t>
            </a:r>
            <a:endParaRPr lang="fr-FR" sz="1500" b="1" baseline="30000" dirty="0">
              <a:solidFill>
                <a:schemeClr val="bg1"/>
              </a:solidFill>
            </a:endParaRPr>
          </a:p>
        </p:txBody>
      </p:sp>
      <p:sp>
        <p:nvSpPr>
          <p:cNvPr id="24" name="6 Rectángulo"/>
          <p:cNvSpPr/>
          <p:nvPr/>
        </p:nvSpPr>
        <p:spPr>
          <a:xfrm>
            <a:off x="935347" y="4674085"/>
            <a:ext cx="4932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baseline="30000" dirty="0">
                <a:solidFill>
                  <a:schemeClr val="bg1"/>
                </a:solidFill>
              </a:rPr>
              <a:t>Propera als interessos de les persones que formen part de la seva comunitat, la UPC se sent part del seu entorn i de la voluntat de les persones que la integren per aconseguir un món millor. </a:t>
            </a:r>
            <a:r>
              <a:rPr lang="ca-ES" b="1" baseline="30000" dirty="0" smtClean="0">
                <a:solidFill>
                  <a:schemeClr val="bg1"/>
                </a:solidFill>
              </a:rPr>
              <a:t>Una </a:t>
            </a:r>
            <a:r>
              <a:rPr lang="ca-ES" b="1" baseline="30000" dirty="0">
                <a:solidFill>
                  <a:schemeClr val="bg1"/>
                </a:solidFill>
              </a:rPr>
              <a:t>mostra d’aquesta voluntat de servei són els projectes </a:t>
            </a:r>
            <a:r>
              <a:rPr lang="ca-ES" b="1" baseline="30000" dirty="0" smtClean="0">
                <a:solidFill>
                  <a:schemeClr val="bg1"/>
                </a:solidFill>
              </a:rPr>
              <a:t>de </a:t>
            </a:r>
            <a:r>
              <a:rPr lang="ca-ES" b="1" baseline="30000" dirty="0">
                <a:solidFill>
                  <a:schemeClr val="bg1"/>
                </a:solidFill>
              </a:rPr>
              <a:t>cooperació per al desenvolupament, els que tracten </a:t>
            </a:r>
            <a:r>
              <a:rPr lang="ca-ES" b="1" baseline="30000" dirty="0" smtClean="0">
                <a:solidFill>
                  <a:schemeClr val="bg1"/>
                </a:solidFill>
              </a:rPr>
              <a:t>d’aconseguir </a:t>
            </a:r>
            <a:r>
              <a:rPr lang="ca-ES" b="1" baseline="30000" dirty="0">
                <a:solidFill>
                  <a:schemeClr val="bg1"/>
                </a:solidFill>
              </a:rPr>
              <a:t>un planeta més sostenible, els que generen </a:t>
            </a:r>
            <a:r>
              <a:rPr lang="ca-ES" b="1" baseline="30000" dirty="0" smtClean="0">
                <a:solidFill>
                  <a:schemeClr val="bg1"/>
                </a:solidFill>
              </a:rPr>
              <a:t>accions </a:t>
            </a:r>
            <a:r>
              <a:rPr lang="ca-ES" b="1" baseline="30000" dirty="0">
                <a:solidFill>
                  <a:schemeClr val="bg1"/>
                </a:solidFill>
              </a:rPr>
              <a:t>de voluntariat </a:t>
            </a:r>
            <a:r>
              <a:rPr lang="ca-ES" b="1" baseline="30000" dirty="0" smtClean="0">
                <a:solidFill>
                  <a:schemeClr val="bg1"/>
                </a:solidFill>
              </a:rPr>
              <a:t>i </a:t>
            </a:r>
            <a:r>
              <a:rPr lang="ca-ES" b="1" baseline="30000" dirty="0">
                <a:solidFill>
                  <a:schemeClr val="bg1"/>
                </a:solidFill>
              </a:rPr>
              <a:t>també els que tracten de fomentar </a:t>
            </a:r>
            <a:r>
              <a:rPr lang="ca-ES" b="1" baseline="30000" dirty="0" smtClean="0">
                <a:solidFill>
                  <a:schemeClr val="bg1"/>
                </a:solidFill>
              </a:rPr>
              <a:t>la </a:t>
            </a:r>
            <a:r>
              <a:rPr lang="ca-ES" b="1" baseline="30000" dirty="0">
                <a:solidFill>
                  <a:schemeClr val="bg1"/>
                </a:solidFill>
              </a:rPr>
              <a:t>cultura científica i </a:t>
            </a:r>
            <a:r>
              <a:rPr lang="ca-ES" b="1" baseline="30000" dirty="0" smtClean="0">
                <a:solidFill>
                  <a:schemeClr val="bg1"/>
                </a:solidFill>
              </a:rPr>
              <a:t>que engeguen </a:t>
            </a:r>
            <a:r>
              <a:rPr lang="ca-ES" b="1" baseline="30000" dirty="0">
                <a:solidFill>
                  <a:schemeClr val="bg1"/>
                </a:solidFill>
              </a:rPr>
              <a:t>cada any </a:t>
            </a:r>
            <a:r>
              <a:rPr lang="ca-ES" b="1" baseline="30000" dirty="0" err="1">
                <a:solidFill>
                  <a:schemeClr val="bg1"/>
                </a:solidFill>
              </a:rPr>
              <a:t>l’estudiantat</a:t>
            </a:r>
            <a:r>
              <a:rPr lang="ca-ES" b="1" baseline="30000" dirty="0">
                <a:solidFill>
                  <a:schemeClr val="bg1"/>
                </a:solidFill>
              </a:rPr>
              <a:t>, </a:t>
            </a:r>
            <a:r>
              <a:rPr lang="ca-ES" b="1" baseline="30000" dirty="0" smtClean="0">
                <a:solidFill>
                  <a:schemeClr val="bg1"/>
                </a:solidFill>
              </a:rPr>
              <a:t>el </a:t>
            </a:r>
            <a:r>
              <a:rPr lang="ca-ES" b="1" baseline="30000" dirty="0">
                <a:solidFill>
                  <a:schemeClr val="bg1"/>
                </a:solidFill>
              </a:rPr>
              <a:t>professorat i el personal d’administració i serveis de la UPC.</a:t>
            </a:r>
          </a:p>
        </p:txBody>
      </p:sp>
      <p:pic>
        <p:nvPicPr>
          <p:cNvPr id="25" name="Imatg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2" y="6309320"/>
            <a:ext cx="278320" cy="278320"/>
          </a:xfrm>
          <a:prstGeom prst="rect">
            <a:avLst/>
          </a:prstGeom>
        </p:spPr>
      </p:pic>
      <p:sp>
        <p:nvSpPr>
          <p:cNvPr id="26" name="26 Rectángulo"/>
          <p:cNvSpPr/>
          <p:nvPr/>
        </p:nvSpPr>
        <p:spPr>
          <a:xfrm>
            <a:off x="929767" y="6309320"/>
            <a:ext cx="5802473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baseline="30000" dirty="0">
                <a:solidFill>
                  <a:schemeClr val="bg1"/>
                </a:solidFill>
              </a:rPr>
              <a:t>Despertar </a:t>
            </a:r>
            <a:r>
              <a:rPr lang="es-ES" sz="1400" b="1" baseline="30000" dirty="0" err="1">
                <a:solidFill>
                  <a:schemeClr val="bg1"/>
                </a:solidFill>
              </a:rPr>
              <a:t>vocacions</a:t>
            </a:r>
            <a:r>
              <a:rPr lang="es-ES" sz="1400" b="1" baseline="30000" dirty="0">
                <a:solidFill>
                  <a:schemeClr val="bg1"/>
                </a:solidFill>
              </a:rPr>
              <a:t> entre </a:t>
            </a:r>
            <a:r>
              <a:rPr lang="es-ES" sz="1400" b="1" baseline="30000" dirty="0" err="1">
                <a:solidFill>
                  <a:schemeClr val="bg1"/>
                </a:solidFill>
              </a:rPr>
              <a:t>els</a:t>
            </a:r>
            <a:r>
              <a:rPr lang="es-ES" sz="1400" b="1" baseline="30000" dirty="0">
                <a:solidFill>
                  <a:schemeClr val="bg1"/>
                </a:solidFill>
              </a:rPr>
              <a:t> </a:t>
            </a:r>
            <a:r>
              <a:rPr lang="es-ES" sz="1400" b="1" baseline="30000" dirty="0" err="1">
                <a:solidFill>
                  <a:schemeClr val="bg1"/>
                </a:solidFill>
              </a:rPr>
              <a:t>més</a:t>
            </a:r>
            <a:r>
              <a:rPr lang="es-ES" sz="1400" b="1" baseline="30000" dirty="0">
                <a:solidFill>
                  <a:schemeClr val="bg1"/>
                </a:solidFill>
              </a:rPr>
              <a:t> </a:t>
            </a:r>
            <a:r>
              <a:rPr lang="es-ES" sz="1400" b="1" baseline="30000" dirty="0" err="1">
                <a:solidFill>
                  <a:schemeClr val="bg1"/>
                </a:solidFill>
              </a:rPr>
              <a:t>joves</a:t>
            </a:r>
            <a:r>
              <a:rPr lang="es-ES" sz="1400" b="1" baseline="30000" dirty="0">
                <a:solidFill>
                  <a:schemeClr val="bg1"/>
                </a:solidFill>
              </a:rPr>
              <a:t>. Fomentar </a:t>
            </a:r>
            <a:r>
              <a:rPr lang="es-ES" sz="1400" b="1" baseline="30000" dirty="0" err="1">
                <a:solidFill>
                  <a:schemeClr val="bg1"/>
                </a:solidFill>
              </a:rPr>
              <a:t>els</a:t>
            </a:r>
            <a:r>
              <a:rPr lang="es-ES" sz="1400" b="1" baseline="30000" dirty="0">
                <a:solidFill>
                  <a:schemeClr val="bg1"/>
                </a:solidFill>
              </a:rPr>
              <a:t> </a:t>
            </a:r>
            <a:r>
              <a:rPr lang="es-ES" sz="1400" b="1" baseline="30000" dirty="0" err="1">
                <a:solidFill>
                  <a:schemeClr val="bg1"/>
                </a:solidFill>
              </a:rPr>
              <a:t>valors</a:t>
            </a:r>
            <a:r>
              <a:rPr lang="es-ES" sz="1400" b="1" baseline="30000" dirty="0">
                <a:solidFill>
                  <a:schemeClr val="bg1"/>
                </a:solidFill>
              </a:rPr>
              <a:t> de la </a:t>
            </a:r>
            <a:r>
              <a:rPr lang="es-ES" sz="1400" b="1" baseline="30000" dirty="0" err="1">
                <a:solidFill>
                  <a:schemeClr val="bg1"/>
                </a:solidFill>
              </a:rPr>
              <a:t>innovació</a:t>
            </a:r>
            <a:r>
              <a:rPr lang="es-ES" sz="1400" b="1" baseline="30000" dirty="0">
                <a:solidFill>
                  <a:schemeClr val="bg1"/>
                </a:solidFill>
              </a:rPr>
              <a:t>, </a:t>
            </a:r>
            <a:r>
              <a:rPr lang="es-ES" sz="1400" b="1" baseline="30000" dirty="0" smtClean="0">
                <a:solidFill>
                  <a:schemeClr val="bg1"/>
                </a:solidFill>
              </a:rPr>
              <a:t>la </a:t>
            </a:r>
            <a:r>
              <a:rPr lang="es-ES" sz="1400" b="1" baseline="30000" dirty="0" err="1">
                <a:solidFill>
                  <a:schemeClr val="bg1"/>
                </a:solidFill>
              </a:rPr>
              <a:t>creativitat</a:t>
            </a:r>
            <a:r>
              <a:rPr lang="es-ES" sz="1400" b="1" baseline="30000" dirty="0">
                <a:solidFill>
                  <a:schemeClr val="bg1"/>
                </a:solidFill>
              </a:rPr>
              <a:t> i el </a:t>
            </a:r>
            <a:r>
              <a:rPr lang="es-ES" sz="1400" b="1" baseline="30000" dirty="0" err="1">
                <a:solidFill>
                  <a:schemeClr val="bg1"/>
                </a:solidFill>
              </a:rPr>
              <a:t>treball</a:t>
            </a:r>
            <a:r>
              <a:rPr lang="es-ES" sz="1400" b="1" baseline="30000" dirty="0">
                <a:solidFill>
                  <a:schemeClr val="bg1"/>
                </a:solidFill>
              </a:rPr>
              <a:t> en </a:t>
            </a:r>
            <a:r>
              <a:rPr lang="es-ES" sz="1400" b="1" baseline="30000" dirty="0" err="1">
                <a:solidFill>
                  <a:schemeClr val="bg1"/>
                </a:solidFill>
              </a:rPr>
              <a:t>equip</a:t>
            </a:r>
            <a:r>
              <a:rPr lang="es-ES" sz="1400" b="1" baseline="30000" dirty="0">
                <a:solidFill>
                  <a:schemeClr val="bg1"/>
                </a:solidFill>
              </a:rPr>
              <a:t> </a:t>
            </a:r>
          </a:p>
          <a:p>
            <a:r>
              <a:rPr lang="es-ES" sz="1400" b="1" baseline="30000" dirty="0" smtClean="0">
                <a:solidFill>
                  <a:schemeClr val="bg1"/>
                </a:solidFill>
              </a:rPr>
              <a:t>en </a:t>
            </a:r>
            <a:r>
              <a:rPr lang="es-ES" sz="1400" b="1" baseline="30000" dirty="0">
                <a:solidFill>
                  <a:schemeClr val="bg1"/>
                </a:solidFill>
              </a:rPr>
              <a:t>la </a:t>
            </a:r>
            <a:r>
              <a:rPr lang="es-ES" sz="1400" b="1" baseline="30000" dirty="0" err="1">
                <a:solidFill>
                  <a:schemeClr val="bg1"/>
                </a:solidFill>
              </a:rPr>
              <a:t>resolució</a:t>
            </a:r>
            <a:r>
              <a:rPr lang="es-ES" sz="1400" b="1" baseline="30000" dirty="0">
                <a:solidFill>
                  <a:schemeClr val="bg1"/>
                </a:solidFill>
              </a:rPr>
              <a:t> de </a:t>
            </a:r>
            <a:r>
              <a:rPr lang="es-ES" sz="1400" b="1" baseline="30000" dirty="0" err="1">
                <a:solidFill>
                  <a:schemeClr val="bg1"/>
                </a:solidFill>
              </a:rPr>
              <a:t>problemes</a:t>
            </a:r>
            <a:r>
              <a:rPr lang="es-ES" sz="1400" b="1" baseline="30000" dirty="0">
                <a:solidFill>
                  <a:schemeClr val="bg1"/>
                </a:solidFill>
              </a:rPr>
              <a:t>. </a:t>
            </a:r>
            <a:r>
              <a:rPr lang="es-ES" sz="1400" b="1" baseline="30000" dirty="0" smtClean="0">
                <a:solidFill>
                  <a:schemeClr val="bg1"/>
                </a:solidFill>
              </a:rPr>
              <a:t>(</a:t>
            </a:r>
            <a:r>
              <a:rPr lang="es-ES" sz="1400" b="1" baseline="30000" dirty="0">
                <a:solidFill>
                  <a:schemeClr val="bg1"/>
                </a:solidFill>
              </a:rPr>
              <a:t>Foto: </a:t>
            </a:r>
            <a:r>
              <a:rPr lang="es-ES" sz="1400" b="1" baseline="30000" dirty="0" err="1">
                <a:solidFill>
                  <a:schemeClr val="bg1"/>
                </a:solidFill>
              </a:rPr>
              <a:t>Torneig</a:t>
            </a:r>
            <a:r>
              <a:rPr lang="es-ES" sz="1400" b="1" baseline="30000" dirty="0">
                <a:solidFill>
                  <a:schemeClr val="bg1"/>
                </a:solidFill>
              </a:rPr>
              <a:t> FIRST LEGO League)</a:t>
            </a:r>
          </a:p>
        </p:txBody>
      </p:sp>
      <p:cxnSp>
        <p:nvCxnSpPr>
          <p:cNvPr id="27" name="31 Conector recto"/>
          <p:cNvCxnSpPr/>
          <p:nvPr/>
        </p:nvCxnSpPr>
        <p:spPr>
          <a:xfrm>
            <a:off x="7104239" y="3140968"/>
            <a:ext cx="17122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16 Redondear rectángulo de esquina del mismo lado"/>
          <p:cNvSpPr/>
          <p:nvPr/>
        </p:nvSpPr>
        <p:spPr>
          <a:xfrm rot="10800000">
            <a:off x="1043608" y="-482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13 Rectángulo"/>
          <p:cNvSpPr/>
          <p:nvPr/>
        </p:nvSpPr>
        <p:spPr>
          <a:xfrm>
            <a:off x="7031488" y="3322246"/>
            <a:ext cx="2118092" cy="466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19</a:t>
            </a:r>
          </a:p>
          <a:p>
            <a:pPr>
              <a:lnSpc>
                <a:spcPts val="1000"/>
              </a:lnSpc>
            </a:pPr>
            <a:r>
              <a:rPr lang="pt-BR" sz="1500" b="1" baseline="30000" dirty="0">
                <a:solidFill>
                  <a:schemeClr val="bg1"/>
                </a:solidFill>
              </a:rPr>
              <a:t>ONG i </a:t>
            </a:r>
            <a:r>
              <a:rPr lang="pt-BR" sz="1500" b="1" baseline="30000" dirty="0" err="1">
                <a:solidFill>
                  <a:schemeClr val="bg1"/>
                </a:solidFill>
              </a:rPr>
              <a:t>grups</a:t>
            </a:r>
            <a:r>
              <a:rPr lang="pt-BR" sz="1500" b="1" baseline="30000" dirty="0">
                <a:solidFill>
                  <a:schemeClr val="bg1"/>
                </a:solidFill>
              </a:rPr>
              <a:t> de </a:t>
            </a:r>
            <a:r>
              <a:rPr lang="pt-BR" sz="1500" b="1" baseline="30000" dirty="0" err="1">
                <a:solidFill>
                  <a:schemeClr val="bg1"/>
                </a:solidFill>
              </a:rPr>
              <a:t>cooperació</a:t>
            </a:r>
            <a:r>
              <a:rPr lang="fr-FR" sz="1500" b="1" baseline="30000" dirty="0" smtClean="0">
                <a:solidFill>
                  <a:schemeClr val="bg1"/>
                </a:solidFill>
              </a:rPr>
              <a:t> </a:t>
            </a:r>
            <a:endParaRPr lang="fr-FR" sz="1500" b="1" baseline="30000" dirty="0">
              <a:solidFill>
                <a:schemeClr val="bg1"/>
              </a:solidFill>
            </a:endParaRPr>
          </a:p>
        </p:txBody>
      </p:sp>
      <p:cxnSp>
        <p:nvCxnSpPr>
          <p:cNvPr id="31" name="31 Conector recto"/>
          <p:cNvCxnSpPr/>
          <p:nvPr/>
        </p:nvCxnSpPr>
        <p:spPr>
          <a:xfrm>
            <a:off x="7098466" y="3933056"/>
            <a:ext cx="17180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13 Rectángulo"/>
          <p:cNvSpPr/>
          <p:nvPr/>
        </p:nvSpPr>
        <p:spPr>
          <a:xfrm>
            <a:off x="7031488" y="4185324"/>
            <a:ext cx="1713023" cy="104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23.719</a:t>
            </a:r>
          </a:p>
          <a:p>
            <a:pPr>
              <a:lnSpc>
                <a:spcPts val="1100"/>
              </a:lnSpc>
            </a:pPr>
            <a:r>
              <a:rPr lang="pt-BR" sz="1500" b="1" baseline="30000" dirty="0" err="1">
                <a:solidFill>
                  <a:schemeClr val="bg1"/>
                </a:solidFill>
              </a:rPr>
              <a:t>alumnes</a:t>
            </a:r>
            <a:r>
              <a:rPr lang="pt-BR" sz="1500" b="1" baseline="30000" dirty="0">
                <a:solidFill>
                  <a:schemeClr val="bg1"/>
                </a:solidFill>
              </a:rPr>
              <a:t> de </a:t>
            </a:r>
            <a:r>
              <a:rPr lang="pt-BR" sz="1500" b="1" baseline="30000" dirty="0" err="1">
                <a:solidFill>
                  <a:schemeClr val="bg1"/>
                </a:solidFill>
              </a:rPr>
              <a:t>primària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endParaRPr lang="pt-BR" sz="1500" b="1" baseline="30000" dirty="0" smtClean="0">
              <a:solidFill>
                <a:schemeClr val="bg1"/>
              </a:solidFill>
            </a:endParaRPr>
          </a:p>
          <a:p>
            <a:pPr>
              <a:lnSpc>
                <a:spcPts val="1100"/>
              </a:lnSpc>
            </a:pPr>
            <a:r>
              <a:rPr lang="pt-BR" sz="1500" b="1" baseline="30000" dirty="0" smtClean="0">
                <a:solidFill>
                  <a:schemeClr val="bg1"/>
                </a:solidFill>
              </a:rPr>
              <a:t>i </a:t>
            </a:r>
            <a:r>
              <a:rPr lang="pt-BR" sz="1500" b="1" baseline="30000" dirty="0" err="1">
                <a:solidFill>
                  <a:schemeClr val="bg1"/>
                </a:solidFill>
              </a:rPr>
              <a:t>secundària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>
                <a:solidFill>
                  <a:schemeClr val="bg1"/>
                </a:solidFill>
              </a:rPr>
              <a:t>participen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endParaRPr lang="pt-BR" sz="1500" b="1" baseline="30000" dirty="0" smtClean="0">
              <a:solidFill>
                <a:schemeClr val="bg1"/>
              </a:solidFill>
            </a:endParaRPr>
          </a:p>
          <a:p>
            <a:pPr>
              <a:lnSpc>
                <a:spcPts val="1100"/>
              </a:lnSpc>
            </a:pPr>
            <a:r>
              <a:rPr lang="pt-BR" sz="1500" b="1" baseline="30000" dirty="0" err="1" smtClean="0">
                <a:solidFill>
                  <a:schemeClr val="bg1"/>
                </a:solidFill>
              </a:rPr>
              <a:t>en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>
                <a:solidFill>
                  <a:schemeClr val="bg1"/>
                </a:solidFill>
              </a:rPr>
              <a:t>activitats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r>
              <a:rPr lang="pt-BR" sz="1500" b="1" baseline="30000" dirty="0" smtClean="0">
                <a:solidFill>
                  <a:schemeClr val="bg1"/>
                </a:solidFill>
              </a:rPr>
              <a:t>de </a:t>
            </a:r>
            <a:r>
              <a:rPr lang="pt-BR" sz="1500" b="1" baseline="30000" dirty="0" err="1">
                <a:solidFill>
                  <a:schemeClr val="bg1"/>
                </a:solidFill>
              </a:rPr>
              <a:t>divulgació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endParaRPr lang="pt-BR" sz="1500" b="1" baseline="30000" dirty="0" smtClean="0">
              <a:solidFill>
                <a:schemeClr val="bg1"/>
              </a:solidFill>
            </a:endParaRPr>
          </a:p>
          <a:p>
            <a:pPr>
              <a:lnSpc>
                <a:spcPts val="1100"/>
              </a:lnSpc>
            </a:pPr>
            <a:r>
              <a:rPr lang="pt-BR" sz="1500" b="1" baseline="30000" dirty="0" smtClean="0">
                <a:solidFill>
                  <a:schemeClr val="bg1"/>
                </a:solidFill>
              </a:rPr>
              <a:t>científica </a:t>
            </a:r>
            <a:r>
              <a:rPr lang="pt-BR" sz="1500" b="1" baseline="30000" dirty="0">
                <a:solidFill>
                  <a:schemeClr val="bg1"/>
                </a:solidFill>
              </a:rPr>
              <a:t>i </a:t>
            </a:r>
            <a:r>
              <a:rPr lang="pt-BR" sz="1500" b="1" baseline="30000" dirty="0" err="1">
                <a:solidFill>
                  <a:schemeClr val="bg1"/>
                </a:solidFill>
              </a:rPr>
              <a:t>tecnològica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endParaRPr lang="pt-BR" sz="1500" b="1" baseline="30000" dirty="0" smtClean="0">
              <a:solidFill>
                <a:schemeClr val="bg1"/>
              </a:solidFill>
            </a:endParaRPr>
          </a:p>
          <a:p>
            <a:pPr>
              <a:lnSpc>
                <a:spcPts val="1100"/>
              </a:lnSpc>
            </a:pPr>
            <a:r>
              <a:rPr lang="pt-BR" sz="1500" b="1" baseline="30000" dirty="0" smtClean="0">
                <a:solidFill>
                  <a:schemeClr val="bg1"/>
                </a:solidFill>
              </a:rPr>
              <a:t>de </a:t>
            </a:r>
            <a:r>
              <a:rPr lang="pt-BR" sz="1500" b="1" baseline="30000" dirty="0" err="1">
                <a:solidFill>
                  <a:schemeClr val="bg1"/>
                </a:solidFill>
              </a:rPr>
              <a:t>la</a:t>
            </a:r>
            <a:r>
              <a:rPr lang="pt-BR" sz="1500" b="1" baseline="30000" dirty="0">
                <a:solidFill>
                  <a:schemeClr val="bg1"/>
                </a:solidFill>
              </a:rPr>
              <a:t> UPC</a:t>
            </a:r>
          </a:p>
        </p:txBody>
      </p:sp>
      <p:cxnSp>
        <p:nvCxnSpPr>
          <p:cNvPr id="33" name="31 Conector recto"/>
          <p:cNvCxnSpPr/>
          <p:nvPr/>
        </p:nvCxnSpPr>
        <p:spPr>
          <a:xfrm>
            <a:off x="7098466" y="5301208"/>
            <a:ext cx="171805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3 Rectángulo"/>
          <p:cNvSpPr/>
          <p:nvPr/>
        </p:nvSpPr>
        <p:spPr>
          <a:xfrm>
            <a:off x="7031488" y="5642277"/>
            <a:ext cx="2118092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baseline="30000" dirty="0" smtClean="0">
                <a:solidFill>
                  <a:schemeClr val="bg1"/>
                </a:solidFill>
              </a:rPr>
              <a:t>582</a:t>
            </a:r>
          </a:p>
          <a:p>
            <a:pPr>
              <a:lnSpc>
                <a:spcPts val="1000"/>
              </a:lnSpc>
            </a:pPr>
            <a:r>
              <a:rPr lang="pt-BR" sz="1500" b="1" baseline="30000" dirty="0" err="1">
                <a:solidFill>
                  <a:schemeClr val="bg1"/>
                </a:solidFill>
              </a:rPr>
              <a:t>tallers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>
                <a:solidFill>
                  <a:schemeClr val="bg1"/>
                </a:solidFill>
              </a:rPr>
              <a:t>científics</a:t>
            </a:r>
            <a:r>
              <a:rPr lang="pt-BR" sz="1500" b="1" baseline="30000" dirty="0">
                <a:solidFill>
                  <a:schemeClr val="bg1"/>
                </a:solidFill>
              </a:rPr>
              <a:t> i </a:t>
            </a:r>
            <a:r>
              <a:rPr lang="pt-BR" sz="1500" b="1" baseline="30000" dirty="0" err="1">
                <a:solidFill>
                  <a:schemeClr val="bg1"/>
                </a:solidFill>
              </a:rPr>
              <a:t>tecnològics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>
                <a:solidFill>
                  <a:schemeClr val="bg1"/>
                </a:solidFill>
              </a:rPr>
              <a:t>realitzats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>
                <a:solidFill>
                  <a:schemeClr val="bg1"/>
                </a:solidFill>
              </a:rPr>
              <a:t>el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>
                <a:solidFill>
                  <a:schemeClr val="bg1"/>
                </a:solidFill>
              </a:rPr>
              <a:t>darrer</a:t>
            </a:r>
            <a:r>
              <a:rPr lang="pt-BR" sz="1500" b="1" baseline="30000" dirty="0">
                <a:solidFill>
                  <a:schemeClr val="bg1"/>
                </a:solidFill>
              </a:rPr>
              <a:t> </a:t>
            </a:r>
            <a:r>
              <a:rPr lang="pt-BR" sz="1500" b="1" baseline="30000" dirty="0" err="1">
                <a:solidFill>
                  <a:schemeClr val="bg1"/>
                </a:solidFill>
              </a:rPr>
              <a:t>curs</a:t>
            </a:r>
            <a:endParaRPr lang="fr-FR" sz="1500" b="1" baseline="30000" dirty="0">
              <a:solidFill>
                <a:schemeClr val="bg1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43" y="2131549"/>
            <a:ext cx="331163" cy="324167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79" y="3243285"/>
            <a:ext cx="438301" cy="288231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95" y="4149915"/>
            <a:ext cx="518393" cy="241252"/>
          </a:xfrm>
          <a:prstGeom prst="rect">
            <a:avLst/>
          </a:prstGeom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90" y="5420550"/>
            <a:ext cx="453471" cy="444169"/>
          </a:xfrm>
          <a:prstGeom prst="rect">
            <a:avLst/>
          </a:prstGeom>
        </p:spPr>
      </p:pic>
      <p:pic>
        <p:nvPicPr>
          <p:cNvPr id="21" name="Imat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" y="-12908"/>
            <a:ext cx="590425" cy="590425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9" y="2065784"/>
            <a:ext cx="46577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967358" y="1412776"/>
            <a:ext cx="744646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300" b="1">
                <a:solidFill>
                  <a:schemeClr val="bg1"/>
                </a:solidFill>
              </a:rPr>
              <a:t>EEBE. Escola d’Enginyeria de Barcelona Est </a:t>
            </a:r>
          </a:p>
          <a:p>
            <a:r>
              <a:rPr lang="ca-ES" sz="1300" b="1">
                <a:solidFill>
                  <a:schemeClr val="bg1"/>
                </a:solidFill>
              </a:rPr>
              <a:t>EETAC. Escola d’Enginyeria de Telecomunicació i Aeroespacial de Castelldefels </a:t>
            </a:r>
          </a:p>
          <a:p>
            <a:r>
              <a:rPr lang="ca-ES" sz="1300" b="1">
                <a:solidFill>
                  <a:schemeClr val="bg1"/>
                </a:solidFill>
              </a:rPr>
              <a:t>EPSEB. Escola Politècnica Superior d’Edificació de Barcelona </a:t>
            </a:r>
          </a:p>
          <a:p>
            <a:r>
              <a:rPr lang="ca-ES" sz="1300" b="1">
                <a:solidFill>
                  <a:schemeClr val="bg1"/>
                </a:solidFill>
              </a:rPr>
              <a:t>EPSEM. Escola Politècnica Superior d’Enginyeria de Manresa </a:t>
            </a:r>
          </a:p>
          <a:p>
            <a:r>
              <a:rPr lang="ca-ES" sz="1300" b="1">
                <a:solidFill>
                  <a:schemeClr val="bg1"/>
                </a:solidFill>
              </a:rPr>
              <a:t>EPSEVG. Escola Politècnica Superior d’Enginyeria de Vilanova i la Geltrú </a:t>
            </a:r>
          </a:p>
          <a:p>
            <a:r>
              <a:rPr lang="ca-ES" sz="1300" b="1">
                <a:solidFill>
                  <a:schemeClr val="bg1"/>
                </a:solidFill>
              </a:rPr>
              <a:t>ESAB. Escola Superior d’Agricultura de Barcelona </a:t>
            </a:r>
          </a:p>
          <a:p>
            <a:r>
              <a:rPr lang="ca-ES" sz="1300" b="1">
                <a:solidFill>
                  <a:schemeClr val="bg1"/>
                </a:solidFill>
              </a:rPr>
              <a:t>ESEIAAT. Escola Superior d’Enginyeries Industrial, Aeroespacial i Audiovisual de Terrassa </a:t>
            </a:r>
          </a:p>
          <a:p>
            <a:r>
              <a:rPr lang="ca-ES" sz="1300" b="1">
                <a:solidFill>
                  <a:schemeClr val="bg1"/>
                </a:solidFill>
              </a:rPr>
              <a:t>ETSAB. Escola Tècnica Superior d’Arquitectura de Barcelona </a:t>
            </a:r>
          </a:p>
          <a:p>
            <a:r>
              <a:rPr lang="ca-ES" sz="1300" b="1">
                <a:solidFill>
                  <a:schemeClr val="bg1"/>
                </a:solidFill>
              </a:rPr>
              <a:t>ETSAV. Escola Tècnica Superior d’Arquitectura del Vallès </a:t>
            </a:r>
          </a:p>
          <a:p>
            <a:r>
              <a:rPr lang="ca-ES" sz="1300" b="1">
                <a:solidFill>
                  <a:schemeClr val="bg1"/>
                </a:solidFill>
              </a:rPr>
              <a:t>ETSECCPB. Escola Tècnica Superior d’Enginyers de Camins, Canals i Ports de Barcelona </a:t>
            </a:r>
          </a:p>
          <a:p>
            <a:r>
              <a:rPr lang="ca-ES" sz="1300" b="1">
                <a:solidFill>
                  <a:schemeClr val="bg1"/>
                </a:solidFill>
              </a:rPr>
              <a:t>ETSEIB. Escola Tècnica Superior d’Enginyeria Industrial de Barcelona </a:t>
            </a:r>
          </a:p>
          <a:p>
            <a:r>
              <a:rPr lang="ca-ES" sz="1300" b="1">
                <a:solidFill>
                  <a:schemeClr val="bg1"/>
                </a:solidFill>
              </a:rPr>
              <a:t>ETSETB. Escola Tècnica Superior d’Enginyeria de Telecomunicació de Barcelona </a:t>
            </a:r>
          </a:p>
          <a:p>
            <a:r>
              <a:rPr lang="ca-ES" sz="1300" b="1">
                <a:solidFill>
                  <a:schemeClr val="bg1"/>
                </a:solidFill>
              </a:rPr>
              <a:t>FIB. Facultat d’Informàtica de Barcelona </a:t>
            </a:r>
          </a:p>
          <a:p>
            <a:r>
              <a:rPr lang="ca-ES" sz="1300" b="1">
                <a:solidFill>
                  <a:schemeClr val="bg1"/>
                </a:solidFill>
              </a:rPr>
              <a:t>FME. Facultat de Matemàtiques i Estadística </a:t>
            </a:r>
          </a:p>
          <a:p>
            <a:r>
              <a:rPr lang="ca-ES" sz="1300" b="1">
                <a:solidFill>
                  <a:schemeClr val="bg1"/>
                </a:solidFill>
              </a:rPr>
              <a:t>FNB. Facultat de Nàutica de Barcelona </a:t>
            </a:r>
          </a:p>
          <a:p>
            <a:r>
              <a:rPr lang="ca-ES" sz="1300" b="1">
                <a:solidFill>
                  <a:schemeClr val="bg1"/>
                </a:solidFill>
              </a:rPr>
              <a:t>FOOT. Facultat d’Òptica i Optometria de Terrassa </a:t>
            </a:r>
          </a:p>
          <a:p>
            <a:r>
              <a:rPr lang="ca-ES" sz="1300" b="1">
                <a:solidFill>
                  <a:schemeClr val="bg1"/>
                </a:solidFill>
              </a:rPr>
              <a:t>CFIS. Centre de Formació Interdisciplinària Superior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02" y="5035132"/>
            <a:ext cx="4070386" cy="48897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967359" y="5476299"/>
            <a:ext cx="4176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300" b="1">
                <a:solidFill>
                  <a:schemeClr val="bg1"/>
                </a:solidFill>
              </a:rPr>
              <a:t>CITM. Centre de la Imatge i la Tecnologia Multimèdia</a:t>
            </a:r>
          </a:p>
          <a:p>
            <a:r>
              <a:rPr lang="ca-ES" sz="1300" b="1">
                <a:solidFill>
                  <a:schemeClr val="bg1"/>
                </a:solidFill>
              </a:rPr>
              <a:t>EEI. Escola d’Enginyeria d’Igualada</a:t>
            </a:r>
          </a:p>
          <a:p>
            <a:r>
              <a:rPr lang="ca-ES" sz="1300" b="1">
                <a:solidFill>
                  <a:schemeClr val="bg1"/>
                </a:solidFill>
              </a:rPr>
              <a:t>EAE. Centre Universitari EAE (titularitat privada)</a:t>
            </a:r>
          </a:p>
          <a:p>
            <a:r>
              <a:rPr lang="ca-ES" sz="1300" b="1">
                <a:solidFill>
                  <a:schemeClr val="bg1"/>
                </a:solidFill>
              </a:rPr>
              <a:t>EUNCET. Centre Universitari Euncet (titularitat privada)</a:t>
            </a:r>
          </a:p>
        </p:txBody>
      </p:sp>
      <p:sp>
        <p:nvSpPr>
          <p:cNvPr id="11" name="10 Redondear rectángulo de esquina del mismo lado"/>
          <p:cNvSpPr/>
          <p:nvPr/>
        </p:nvSpPr>
        <p:spPr>
          <a:xfrm rot="10800000">
            <a:off x="1043608" y="-2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t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" y="-12908"/>
            <a:ext cx="590425" cy="590425"/>
          </a:xfrm>
          <a:prstGeom prst="rect">
            <a:avLst/>
          </a:prstGeom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40" y="676084"/>
            <a:ext cx="4968552" cy="4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40314" y="1983898"/>
            <a:ext cx="4032448" cy="329320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ca-ES" sz="1300" b="1" dirty="0"/>
              <a:t>Arquitectura de Computadors</a:t>
            </a:r>
          </a:p>
          <a:p>
            <a:r>
              <a:rPr lang="ca-ES" sz="1300" b="1" dirty="0" smtClean="0"/>
              <a:t>Ciència </a:t>
            </a:r>
            <a:r>
              <a:rPr lang="ca-ES" sz="1300" b="1" dirty="0"/>
              <a:t>i Enginyeria Nàutiques</a:t>
            </a:r>
          </a:p>
          <a:p>
            <a:r>
              <a:rPr lang="ca-ES" sz="1300" b="1" dirty="0"/>
              <a:t>Ciència dels Materials i Enginyeria Metal·lúrgica</a:t>
            </a:r>
          </a:p>
          <a:p>
            <a:r>
              <a:rPr lang="ca-ES" sz="1300" b="1" dirty="0"/>
              <a:t>Ciències de la Computació</a:t>
            </a:r>
          </a:p>
          <a:p>
            <a:r>
              <a:rPr lang="ca-ES" sz="1300" b="1" dirty="0" smtClean="0"/>
              <a:t>Enginyeria </a:t>
            </a:r>
            <a:r>
              <a:rPr lang="ca-ES" sz="1300" b="1" dirty="0"/>
              <a:t>Agroalimentària i Biotecnologia</a:t>
            </a:r>
          </a:p>
          <a:p>
            <a:r>
              <a:rPr lang="ca-ES" sz="1300" b="1" dirty="0"/>
              <a:t>Enginyeria Civil i Ambiental</a:t>
            </a:r>
          </a:p>
          <a:p>
            <a:r>
              <a:rPr lang="ca-ES" sz="1300" b="1" dirty="0"/>
              <a:t>Enginyeria Elèctrica</a:t>
            </a:r>
          </a:p>
          <a:p>
            <a:r>
              <a:rPr lang="ca-ES" sz="1300" b="1" dirty="0"/>
              <a:t>Enginyeria Electrònica</a:t>
            </a:r>
          </a:p>
          <a:p>
            <a:r>
              <a:rPr lang="ca-ES" sz="1300" b="1" dirty="0"/>
              <a:t>Enginyeria Mecànica</a:t>
            </a:r>
          </a:p>
          <a:p>
            <a:r>
              <a:rPr lang="ca-ES" sz="1300" b="1" dirty="0"/>
              <a:t>Enginyeria Minera, Industrial i TIC</a:t>
            </a:r>
          </a:p>
          <a:p>
            <a:r>
              <a:rPr lang="ca-ES" sz="1300" b="1" dirty="0"/>
              <a:t>Enginyeria de Projectes i de la Construcció</a:t>
            </a:r>
          </a:p>
          <a:p>
            <a:r>
              <a:rPr lang="ca-ES" sz="1300" b="1" dirty="0"/>
              <a:t>Enginyeria Química</a:t>
            </a:r>
          </a:p>
          <a:p>
            <a:r>
              <a:rPr lang="ca-ES" sz="1300" b="1" dirty="0"/>
              <a:t>Enginyeria de Serveis i Sistemes d’Informació</a:t>
            </a:r>
          </a:p>
          <a:p>
            <a:r>
              <a:rPr lang="ca-ES" sz="1300" b="1" spc="-20" dirty="0"/>
              <a:t>Enginyeria de Sistemes, Automàtica </a:t>
            </a:r>
          </a:p>
          <a:p>
            <a:r>
              <a:rPr lang="ca-ES" sz="1300" b="1" spc="-20" dirty="0" smtClean="0"/>
              <a:t>     i </a:t>
            </a:r>
            <a:r>
              <a:rPr lang="ca-ES" sz="1300" b="1" spc="-20" dirty="0"/>
              <a:t>Informàtica </a:t>
            </a:r>
            <a:r>
              <a:rPr lang="ca-ES" sz="1300" b="1" spc="-20" dirty="0" smtClean="0"/>
              <a:t>Industrial</a:t>
            </a:r>
          </a:p>
          <a:p>
            <a:r>
              <a:rPr lang="ca-ES" sz="1300" b="1" dirty="0" smtClean="0"/>
              <a:t>Enginyeria Telemàtica</a:t>
            </a:r>
            <a:endParaRPr lang="ca-ES" sz="1300" b="1" dirty="0"/>
          </a:p>
        </p:txBody>
      </p:sp>
      <p:sp>
        <p:nvSpPr>
          <p:cNvPr id="9" name="8 Rectángulo"/>
          <p:cNvSpPr/>
          <p:nvPr/>
        </p:nvSpPr>
        <p:spPr>
          <a:xfrm>
            <a:off x="5145784" y="1983898"/>
            <a:ext cx="3998215" cy="329320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ca-ES" sz="1300" b="1" spc="-30" dirty="0" smtClean="0"/>
              <a:t>Estadística i Investigació Operativa</a:t>
            </a:r>
          </a:p>
          <a:p>
            <a:r>
              <a:rPr lang="ca-ES" sz="1300" b="1" dirty="0" smtClean="0"/>
              <a:t>Expressió </a:t>
            </a:r>
            <a:r>
              <a:rPr lang="ca-ES" sz="1300" b="1" dirty="0"/>
              <a:t>Gràfica a l’Enginyeria</a:t>
            </a:r>
          </a:p>
          <a:p>
            <a:r>
              <a:rPr lang="ca-ES" sz="1300" b="1" dirty="0" smtClean="0"/>
              <a:t>Física</a:t>
            </a:r>
            <a:endParaRPr lang="ca-ES" sz="1300" b="1" dirty="0"/>
          </a:p>
          <a:p>
            <a:r>
              <a:rPr lang="ca-ES" sz="1300" b="1" dirty="0"/>
              <a:t>Màquines i Motors Tèrmics</a:t>
            </a:r>
          </a:p>
          <a:p>
            <a:r>
              <a:rPr lang="ca-ES" sz="1300" b="1" dirty="0"/>
              <a:t>Matemàtiques</a:t>
            </a:r>
          </a:p>
          <a:p>
            <a:r>
              <a:rPr lang="ca-ES" sz="1300" b="1" dirty="0" smtClean="0"/>
              <a:t>Mecànica </a:t>
            </a:r>
            <a:r>
              <a:rPr lang="ca-ES" sz="1300" b="1" dirty="0"/>
              <a:t>de Fluids</a:t>
            </a:r>
          </a:p>
          <a:p>
            <a:r>
              <a:rPr lang="ca-ES" sz="1300" b="1" dirty="0" smtClean="0"/>
              <a:t>Òptica </a:t>
            </a:r>
            <a:r>
              <a:rPr lang="ca-ES" sz="1300" b="1" dirty="0"/>
              <a:t>i Optometria</a:t>
            </a:r>
          </a:p>
          <a:p>
            <a:r>
              <a:rPr lang="ca-ES" sz="1300" b="1" dirty="0"/>
              <a:t>Organització d’Empreses</a:t>
            </a:r>
          </a:p>
          <a:p>
            <a:r>
              <a:rPr lang="ca-ES" sz="1300" b="1" dirty="0"/>
              <a:t>Projectes </a:t>
            </a:r>
            <a:r>
              <a:rPr lang="ca-ES" sz="1300" b="1" dirty="0" smtClean="0"/>
              <a:t>Arquitectònics</a:t>
            </a:r>
          </a:p>
          <a:p>
            <a:r>
              <a:rPr lang="ca-ES" sz="1300" b="1" dirty="0"/>
              <a:t>Representació Arquitectònica</a:t>
            </a:r>
          </a:p>
          <a:p>
            <a:r>
              <a:rPr lang="ca-ES" sz="1300" b="1" dirty="0" smtClean="0"/>
              <a:t>Resistència </a:t>
            </a:r>
            <a:r>
              <a:rPr lang="ca-ES" sz="1300" b="1" dirty="0"/>
              <a:t>de Materials i Estructures a l’Enginyeria</a:t>
            </a:r>
          </a:p>
          <a:p>
            <a:r>
              <a:rPr lang="ca-ES" sz="1300" b="1" dirty="0"/>
              <a:t>Tecnologia de l’Arquitectura</a:t>
            </a:r>
          </a:p>
          <a:p>
            <a:r>
              <a:rPr lang="ca-ES" sz="1300" b="1" dirty="0"/>
              <a:t>Teoria i Història de l’Arquitectura i Tècniques </a:t>
            </a:r>
            <a:endParaRPr lang="ca-ES" sz="1300" b="1" dirty="0" smtClean="0"/>
          </a:p>
          <a:p>
            <a:r>
              <a:rPr lang="ca-ES" sz="1300" b="1" dirty="0"/>
              <a:t> </a:t>
            </a:r>
            <a:r>
              <a:rPr lang="ca-ES" sz="1300" b="1" dirty="0" smtClean="0"/>
              <a:t>    de </a:t>
            </a:r>
            <a:r>
              <a:rPr lang="ca-ES" sz="1300" b="1" dirty="0"/>
              <a:t>Comunicació</a:t>
            </a:r>
          </a:p>
          <a:p>
            <a:r>
              <a:rPr lang="ca-ES" sz="1300" b="1" dirty="0"/>
              <a:t>Teoria del Senyal i Comunicacions</a:t>
            </a:r>
          </a:p>
          <a:p>
            <a:r>
              <a:rPr lang="ca-ES" sz="1300" b="1" dirty="0"/>
              <a:t>Urbanisme i Ordenació del </a:t>
            </a:r>
            <a:r>
              <a:rPr lang="ca-ES" sz="1300" b="1" dirty="0" smtClean="0"/>
              <a:t>Territori</a:t>
            </a:r>
            <a:endParaRPr lang="ca-ES" sz="1300" b="1" dirty="0"/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1043608" y="1000125"/>
            <a:ext cx="6984776" cy="0"/>
          </a:xfrm>
          <a:prstGeom prst="line">
            <a:avLst/>
          </a:prstGeom>
          <a:ln>
            <a:solidFill>
              <a:srgbClr val="007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dondear rectángulo de esquina del mismo lado"/>
          <p:cNvSpPr/>
          <p:nvPr/>
        </p:nvSpPr>
        <p:spPr>
          <a:xfrm rot="10800000">
            <a:off x="1043608" y="-2"/>
            <a:ext cx="6984776" cy="892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8" y="111359"/>
            <a:ext cx="2219323" cy="869369"/>
          </a:xfrm>
          <a:prstGeom prst="rect">
            <a:avLst/>
          </a:prstGeom>
        </p:spPr>
      </p:pic>
      <p:pic>
        <p:nvPicPr>
          <p:cNvPr id="10" name="Imat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71"/>
          <a:stretch/>
        </p:blipFill>
        <p:spPr>
          <a:xfrm>
            <a:off x="940314" y="1259990"/>
            <a:ext cx="4226243" cy="4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3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1932</Words>
  <Application>Microsoft Office PowerPoint</Application>
  <PresentationFormat>Presentació en pantalla (4:3)</PresentationFormat>
  <Paragraphs>266</Paragraphs>
  <Slides>14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anglada-creixe</dc:creator>
  <cp:lastModifiedBy>UPC</cp:lastModifiedBy>
  <cp:revision>237</cp:revision>
  <dcterms:created xsi:type="dcterms:W3CDTF">2014-09-26T09:32:55Z</dcterms:created>
  <dcterms:modified xsi:type="dcterms:W3CDTF">2017-10-20T08:25:10Z</dcterms:modified>
</cp:coreProperties>
</file>