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99" r:id="rId4"/>
    <p:sldId id="276" r:id="rId5"/>
    <p:sldId id="258" r:id="rId6"/>
    <p:sldId id="277" r:id="rId7"/>
    <p:sldId id="278" r:id="rId8"/>
    <p:sldId id="279" r:id="rId9"/>
    <p:sldId id="280" r:id="rId10"/>
    <p:sldId id="304" r:id="rId11"/>
    <p:sldId id="305" r:id="rId12"/>
    <p:sldId id="282" r:id="rId13"/>
    <p:sldId id="283" r:id="rId14"/>
    <p:sldId id="284" r:id="rId15"/>
    <p:sldId id="294" r:id="rId16"/>
    <p:sldId id="295" r:id="rId17"/>
    <p:sldId id="296" r:id="rId18"/>
    <p:sldId id="297" r:id="rId19"/>
    <p:sldId id="298" r:id="rId20"/>
    <p:sldId id="263" r:id="rId21"/>
    <p:sldId id="291" r:id="rId22"/>
    <p:sldId id="292" r:id="rId23"/>
    <p:sldId id="293" r:id="rId24"/>
    <p:sldId id="290" r:id="rId25"/>
    <p:sldId id="286" r:id="rId26"/>
    <p:sldId id="287" r:id="rId27"/>
    <p:sldId id="288" r:id="rId28"/>
    <p:sldId id="289" r:id="rId29"/>
    <p:sldId id="301" r:id="rId30"/>
    <p:sldId id="302" r:id="rId31"/>
    <p:sldId id="300" r:id="rId32"/>
  </p:sldIdLst>
  <p:sldSz cx="9144000" cy="6858000" type="screen4x3"/>
  <p:notesSz cx="6794500" cy="9906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53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555">
          <p15:clr>
            <a:srgbClr val="A4A3A4"/>
          </p15:clr>
        </p15:guide>
        <p15:guide id="4" pos="657">
          <p15:clr>
            <a:srgbClr val="A4A3A4"/>
          </p15:clr>
        </p15:guide>
        <p15:guide id="5" orient="horz" pos="1661" userDrawn="1">
          <p15:clr>
            <a:srgbClr val="A4A3A4"/>
          </p15:clr>
        </p15:guide>
        <p15:guide id="6" orient="horz" pos="3249">
          <p15:clr>
            <a:srgbClr val="A4A3A4"/>
          </p15:clr>
        </p15:guide>
        <p15:guide id="7" orient="horz" pos="1480">
          <p15:clr>
            <a:srgbClr val="A4A3A4"/>
          </p15:clr>
        </p15:guide>
        <p15:guide id="8" orient="horz" pos="164">
          <p15:clr>
            <a:srgbClr val="A4A3A4"/>
          </p15:clr>
        </p15:guide>
        <p15:guide id="9" orient="horz" pos="2205">
          <p15:clr>
            <a:srgbClr val="A4A3A4"/>
          </p15:clr>
        </p15:guide>
        <p15:guide id="10" orient="horz" pos="2341">
          <p15:clr>
            <a:srgbClr val="A4A3A4"/>
          </p15:clr>
        </p15:guide>
        <p15:guide id="11" orient="horz" pos="2614">
          <p15:clr>
            <a:srgbClr val="A4A3A4"/>
          </p15:clr>
        </p15:guide>
        <p15:guide id="12" orient="horz" pos="845">
          <p15:clr>
            <a:srgbClr val="A4A3A4"/>
          </p15:clr>
        </p15:guide>
        <p15:guide id="13" orient="horz" pos="149">
          <p15:clr>
            <a:srgbClr val="A4A3A4"/>
          </p15:clr>
        </p15:guide>
        <p15:guide id="14" orient="horz" pos="3929" userDrawn="1">
          <p15:clr>
            <a:srgbClr val="A4A3A4"/>
          </p15:clr>
        </p15:guide>
        <p15:guide id="15" orient="horz" pos="1616">
          <p15:clr>
            <a:srgbClr val="A4A3A4"/>
          </p15:clr>
        </p15:guide>
        <p15:guide id="16" orient="horz" pos="4156">
          <p15:clr>
            <a:srgbClr val="A4A3A4"/>
          </p15:clr>
        </p15:guide>
        <p15:guide id="17" orient="horz" pos="3884">
          <p15:clr>
            <a:srgbClr val="A4A3A4"/>
          </p15:clr>
        </p15:guide>
        <p15:guide id="18" orient="horz" pos="981">
          <p15:clr>
            <a:srgbClr val="A4A3A4"/>
          </p15:clr>
        </p15:guide>
        <p15:guide id="19" pos="459">
          <p15:clr>
            <a:srgbClr val="A4A3A4"/>
          </p15:clr>
        </p15:guide>
        <p15:guide id="20" pos="5610">
          <p15:clr>
            <a:srgbClr val="A4A3A4"/>
          </p15:clr>
        </p15:guide>
        <p15:guide id="21" pos="158">
          <p15:clr>
            <a:srgbClr val="A4A3A4"/>
          </p15:clr>
        </p15:guide>
        <p15:guide id="22" pos="2971">
          <p15:clr>
            <a:srgbClr val="A4A3A4"/>
          </p15:clr>
        </p15:guide>
        <p15:guide id="23" pos="4785">
          <p15:clr>
            <a:srgbClr val="A4A3A4"/>
          </p15:clr>
        </p15:guide>
        <p15:guide id="24" pos="1072">
          <p15:clr>
            <a:srgbClr val="A4A3A4"/>
          </p15:clr>
        </p15:guide>
        <p15:guide id="25" pos="1977">
          <p15:clr>
            <a:srgbClr val="A4A3A4"/>
          </p15:clr>
        </p15:guide>
        <p15:guide id="26" pos="3787">
          <p15:clr>
            <a:srgbClr val="A4A3A4"/>
          </p15:clr>
        </p15:guide>
        <p15:guide id="27" pos="4710">
          <p15:clr>
            <a:srgbClr val="A4A3A4"/>
          </p15:clr>
        </p15:guide>
        <p15:guide id="28" pos="2890">
          <p15:clr>
            <a:srgbClr val="A4A3A4"/>
          </p15:clr>
        </p15:guide>
        <p15:guide id="29" pos="1171">
          <p15:clr>
            <a:srgbClr val="A4A3A4"/>
          </p15:clr>
        </p15:guide>
        <p15:guide id="30" pos="249">
          <p15:clr>
            <a:srgbClr val="A4A3A4"/>
          </p15:clr>
        </p15:guide>
        <p15:guide id="31" pos="4286">
          <p15:clr>
            <a:srgbClr val="A4A3A4"/>
          </p15:clr>
        </p15:guide>
        <p15:guide id="32" pos="601">
          <p15:clr>
            <a:srgbClr val="A4A3A4"/>
          </p15:clr>
        </p15:guide>
        <p15:guide id="33" orient="horz" pos="2568">
          <p15:clr>
            <a:srgbClr val="A4A3A4"/>
          </p15:clr>
        </p15:guide>
        <p15:guide id="34" pos="404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0F3"/>
    <a:srgbClr val="FEBC11"/>
    <a:srgbClr val="60C3AD"/>
    <a:srgbClr val="C8D9EC"/>
    <a:srgbClr val="E1E8F5"/>
    <a:srgbClr val="005280"/>
    <a:srgbClr val="8DC63F"/>
    <a:srgbClr val="8DB0D7"/>
    <a:srgbClr val="B9E5FB"/>
    <a:srgbClr val="27AA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17" autoAdjust="0"/>
    <p:restoredTop sz="94683" autoAdjust="0"/>
  </p:normalViewPr>
  <p:slideViewPr>
    <p:cSldViewPr>
      <p:cViewPr varScale="1">
        <p:scale>
          <a:sx n="116" d="100"/>
          <a:sy n="116" d="100"/>
        </p:scale>
        <p:origin x="1740" y="114"/>
      </p:cViewPr>
      <p:guideLst>
        <p:guide orient="horz" pos="1253"/>
        <p:guide pos="2880"/>
        <p:guide orient="horz" pos="2555"/>
        <p:guide pos="657"/>
        <p:guide orient="horz" pos="1661"/>
        <p:guide orient="horz" pos="3249"/>
        <p:guide orient="horz" pos="1480"/>
        <p:guide orient="horz" pos="164"/>
        <p:guide orient="horz" pos="2205"/>
        <p:guide orient="horz" pos="2341"/>
        <p:guide orient="horz" pos="2614"/>
        <p:guide orient="horz" pos="845"/>
        <p:guide orient="horz" pos="149"/>
        <p:guide orient="horz" pos="3929"/>
        <p:guide orient="horz" pos="1616"/>
        <p:guide orient="horz" pos="4156"/>
        <p:guide orient="horz" pos="3884"/>
        <p:guide orient="horz" pos="981"/>
        <p:guide pos="459"/>
        <p:guide pos="5610"/>
        <p:guide pos="158"/>
        <p:guide pos="2971"/>
        <p:guide pos="4785"/>
        <p:guide pos="1072"/>
        <p:guide pos="1977"/>
        <p:guide pos="3787"/>
        <p:guide pos="4710"/>
        <p:guide pos="2890"/>
        <p:guide pos="1171"/>
        <p:guide pos="249"/>
        <p:guide pos="4286"/>
        <p:guide pos="601"/>
        <p:guide orient="horz" pos="2568"/>
        <p:guide pos="40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29/11/2018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44672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29/11/2018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85294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29/11/2018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6398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29/11/2018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79517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29/11/2018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47161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29/11/2018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84191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29/11/2018</a:t>
            </a:fld>
            <a:endParaRPr lang="ca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66070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29/11/2018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83339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29/11/2018</a:t>
            </a:fld>
            <a:endParaRPr lang="ca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04845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29/11/2018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39277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29/11/2018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8365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TELEMANN\Grups\SC\SCI\SCI-Oficina Disseny-Identitat\MARCA CORPORATIVA\Marca_UPC_institucional_arxius\UPC positiu p3005\UPC-positiu-p3005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32" y="123205"/>
            <a:ext cx="2046003" cy="61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966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0"/>
            <a:ext cx="9217024" cy="6885384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 rot="16200000">
            <a:off x="121197" y="-157708"/>
            <a:ext cx="6885383" cy="7200798"/>
          </a:xfrm>
          <a:prstGeom prst="rect">
            <a:avLst/>
          </a:prstGeom>
          <a:gradFill flip="none" rotWithShape="1">
            <a:gsLst>
              <a:gs pos="57000">
                <a:schemeClr val="tx2">
                  <a:lumMod val="73000"/>
                  <a:alpha val="38000"/>
                </a:schemeClr>
              </a:gs>
              <a:gs pos="0">
                <a:srgbClr val="005280"/>
              </a:gs>
              <a:gs pos="100000">
                <a:srgbClr val="E1E8F5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5" name="Imat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25" y="292144"/>
            <a:ext cx="4753223" cy="2446354"/>
          </a:xfrm>
          <a:prstGeom prst="rect">
            <a:avLst/>
          </a:prstGeom>
        </p:spPr>
      </p:pic>
      <p:pic>
        <p:nvPicPr>
          <p:cNvPr id="4" name="Picture 3" descr="G:\SC\SCI\SCI-Oficina Disseny-Identitat\MARCA CORPORATIVA\Marca_UPC_institucional_arxius\UPC blanc fons transp\UPC blanc fons trans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146" y="6080274"/>
            <a:ext cx="2376959" cy="52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85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8489" y="854075"/>
            <a:ext cx="5765824" cy="575151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468701" y="5164138"/>
            <a:ext cx="1440964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angle 1"/>
          <p:cNvSpPr/>
          <p:nvPr/>
        </p:nvSpPr>
        <p:spPr>
          <a:xfrm>
            <a:off x="238101" y="5164137"/>
            <a:ext cx="1465988" cy="1427487"/>
          </a:xfrm>
          <a:prstGeom prst="rect">
            <a:avLst/>
          </a:prstGeom>
          <a:solidFill>
            <a:srgbClr val="60C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3"/>
          <p:cNvSpPr/>
          <p:nvPr/>
        </p:nvSpPr>
        <p:spPr>
          <a:xfrm>
            <a:off x="1704089" y="3729831"/>
            <a:ext cx="1434398" cy="1421876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QuadreDeText 14"/>
          <p:cNvSpPr txBox="1"/>
          <p:nvPr/>
        </p:nvSpPr>
        <p:spPr>
          <a:xfrm>
            <a:off x="1758949" y="4102100"/>
            <a:ext cx="13414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convenis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cooperació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acadèmica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</a:t>
            </a:r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institucions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internacionals</a:t>
            </a:r>
            <a:endParaRPr lang="es-E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QuadreDeText 15"/>
          <p:cNvSpPr txBox="1"/>
          <p:nvPr/>
        </p:nvSpPr>
        <p:spPr>
          <a:xfrm>
            <a:off x="1758949" y="3777773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endParaRPr lang="es-E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QuadreDeText 19"/>
          <p:cNvSpPr txBox="1"/>
          <p:nvPr/>
        </p:nvSpPr>
        <p:spPr>
          <a:xfrm>
            <a:off x="298450" y="5541087"/>
            <a:ext cx="1341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convenis</a:t>
            </a:r>
            <a:r>
              <a:rPr lang="es-E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doble </a:t>
            </a:r>
            <a:r>
              <a:rPr lang="es-E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titulació</a:t>
            </a:r>
            <a:r>
              <a:rPr lang="es-E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internacional </a:t>
            </a:r>
            <a:r>
              <a:rPr lang="es-E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</a:t>
            </a:r>
            <a:r>
              <a:rPr lang="es-E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s-E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universitats</a:t>
            </a:r>
            <a:endParaRPr lang="fr-FR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QuadreDeText 20"/>
          <p:cNvSpPr txBox="1"/>
          <p:nvPr/>
        </p:nvSpPr>
        <p:spPr>
          <a:xfrm>
            <a:off x="298450" y="5216760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es-E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4430" y="854075"/>
            <a:ext cx="2894057" cy="2874963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QuadreDeText 23"/>
          <p:cNvSpPr txBox="1"/>
          <p:nvPr/>
        </p:nvSpPr>
        <p:spPr>
          <a:xfrm>
            <a:off x="361641" y="1267162"/>
            <a:ext cx="2410160" cy="19697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càtedres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UNESCO</a:t>
            </a:r>
          </a:p>
          <a:p>
            <a:endParaRPr lang="fr-FR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Càtedra</a:t>
            </a:r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UNESCO </a:t>
            </a:r>
            <a:endParaRPr lang="fr-FR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Universitària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(CUDU</a:t>
            </a:r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Càtedra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UNESCO </a:t>
            </a:r>
            <a:endParaRPr lang="fr-FR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Mètodes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Numèrics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fr-FR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Càtedra</a:t>
            </a:r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UNESCO de </a:t>
            </a:r>
            <a:r>
              <a:rPr lang="fr-FR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Sostenibilitat</a:t>
            </a:r>
            <a:endParaRPr lang="fr-FR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Càtedra</a:t>
            </a:r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UNESCO en </a:t>
            </a:r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Tècnica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Cultura</a:t>
            </a:r>
          </a:p>
        </p:txBody>
      </p:sp>
      <p:sp>
        <p:nvSpPr>
          <p:cNvPr id="25" name="QuadreDeText 24"/>
          <p:cNvSpPr txBox="1"/>
          <p:nvPr/>
        </p:nvSpPr>
        <p:spPr>
          <a:xfrm>
            <a:off x="361641" y="933727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s-E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26"/>
          <p:cNvSpPr/>
          <p:nvPr/>
        </p:nvSpPr>
        <p:spPr>
          <a:xfrm>
            <a:off x="3138487" y="764704"/>
            <a:ext cx="1449388" cy="1535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QuadreDeText 10"/>
          <p:cNvSpPr txBox="1"/>
          <p:nvPr/>
        </p:nvSpPr>
        <p:spPr>
          <a:xfrm>
            <a:off x="7477126" y="5262153"/>
            <a:ext cx="1516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de </a:t>
            </a:r>
            <a:r>
              <a:rPr lang="fr-FR" sz="1200" b="1" baseline="30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Recerca</a:t>
            </a:r>
            <a:r>
              <a:rPr lang="fr-FR" sz="12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fr-FR" sz="1200" b="1" baseline="30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Ciència</a:t>
            </a:r>
            <a:r>
              <a:rPr lang="fr-FR" sz="12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fr-FR" sz="1200" b="1" baseline="30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fr-FR" sz="12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baseline="30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Multiescala</a:t>
            </a:r>
            <a:r>
              <a:rPr lang="fr-FR" sz="12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Barcelona.</a:t>
            </a:r>
            <a:endParaRPr lang="es-ES_tradnl" sz="12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56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QuadreDeText 3"/>
          <p:cNvSpPr txBox="1"/>
          <p:nvPr/>
        </p:nvSpPr>
        <p:spPr>
          <a:xfrm>
            <a:off x="4788024" y="295910"/>
            <a:ext cx="4222626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sz="4000" b="1" cap="all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upc a les xarxes internacionals</a:t>
            </a:r>
            <a:endParaRPr lang="ca-ES" sz="4000" b="1" cap="all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QuadreDeText 21"/>
          <p:cNvSpPr txBox="1"/>
          <p:nvPr/>
        </p:nvSpPr>
        <p:spPr>
          <a:xfrm>
            <a:off x="179512" y="1336974"/>
            <a:ext cx="63713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aseline="30000" smtClean="0"/>
              <a:t>· AUIP. </a:t>
            </a:r>
            <a:r>
              <a:rPr lang="es-ES" baseline="30000" smtClean="0"/>
              <a:t>Asociación </a:t>
            </a:r>
            <a:r>
              <a:rPr lang="es-ES" baseline="30000"/>
              <a:t>Universitaria Iberoamericana de Postgrado</a:t>
            </a:r>
          </a:p>
          <a:p>
            <a:r>
              <a:rPr lang="ca-ES" baseline="30000"/>
              <a:t>· CASA</a:t>
            </a:r>
            <a:r>
              <a:rPr lang="ca-ES" baseline="30000" smtClean="0"/>
              <a:t>. </a:t>
            </a:r>
            <a:r>
              <a:rPr lang="en-US" baseline="30000" smtClean="0"/>
              <a:t>Consortium </a:t>
            </a:r>
            <a:r>
              <a:rPr lang="en-US" baseline="30000"/>
              <a:t>for Advanced Studies Abroad</a:t>
            </a:r>
          </a:p>
          <a:p>
            <a:r>
              <a:rPr lang="ca-ES" baseline="30000"/>
              <a:t>· CESAER</a:t>
            </a:r>
            <a:r>
              <a:rPr lang="ca-ES" baseline="30000" smtClean="0"/>
              <a:t>. </a:t>
            </a:r>
            <a:r>
              <a:rPr lang="en-US" baseline="30000" smtClean="0"/>
              <a:t>Conference </a:t>
            </a:r>
            <a:r>
              <a:rPr lang="en-US" baseline="30000"/>
              <a:t>of European Schools for Advanced Engineering Education </a:t>
            </a:r>
            <a:r>
              <a:rPr lang="ca-ES" baseline="30000" smtClean="0"/>
              <a:t>and </a:t>
            </a:r>
            <a:r>
              <a:rPr lang="ca-ES" baseline="30000"/>
              <a:t>Research</a:t>
            </a:r>
          </a:p>
          <a:p>
            <a:r>
              <a:rPr lang="ca-ES" baseline="30000"/>
              <a:t>· CINDA</a:t>
            </a:r>
            <a:r>
              <a:rPr lang="ca-ES" baseline="30000" smtClean="0"/>
              <a:t>. Centro </a:t>
            </a:r>
            <a:r>
              <a:rPr lang="ca-ES" baseline="30000"/>
              <a:t>Interuniversitario de Desarrollo</a:t>
            </a:r>
          </a:p>
          <a:p>
            <a:r>
              <a:rPr lang="ca-ES" baseline="30000"/>
              <a:t>· CLUSTER</a:t>
            </a:r>
            <a:r>
              <a:rPr lang="ca-ES" baseline="30000" smtClean="0"/>
              <a:t>. </a:t>
            </a:r>
            <a:r>
              <a:rPr lang="en-US" baseline="30000" smtClean="0"/>
              <a:t>Consortium </a:t>
            </a:r>
            <a:r>
              <a:rPr lang="en-US" baseline="30000"/>
              <a:t>Linking Universities of Science and Technology for Education and Research</a:t>
            </a:r>
          </a:p>
          <a:p>
            <a:r>
              <a:rPr lang="ca-ES" baseline="30000"/>
              <a:t>· EUA</a:t>
            </a:r>
            <a:r>
              <a:rPr lang="ca-ES" baseline="30000" smtClean="0"/>
              <a:t>. European </a:t>
            </a:r>
            <a:r>
              <a:rPr lang="ca-ES" baseline="30000"/>
              <a:t>University Association</a:t>
            </a:r>
          </a:p>
          <a:p>
            <a:r>
              <a:rPr lang="ca-ES" baseline="30000"/>
              <a:t>· GUNI</a:t>
            </a:r>
            <a:r>
              <a:rPr lang="ca-ES" baseline="30000" smtClean="0"/>
              <a:t>.</a:t>
            </a:r>
            <a:r>
              <a:rPr lang="ca-ES" baseline="30000"/>
              <a:t> </a:t>
            </a:r>
            <a:r>
              <a:rPr lang="en-US" baseline="30000" smtClean="0"/>
              <a:t>Global </a:t>
            </a:r>
            <a:r>
              <a:rPr lang="en-US" baseline="30000"/>
              <a:t>University Network for Innovation</a:t>
            </a:r>
          </a:p>
          <a:p>
            <a:r>
              <a:rPr lang="ca-ES" baseline="30000"/>
              <a:t>· Magalhães </a:t>
            </a:r>
          </a:p>
          <a:p>
            <a:r>
              <a:rPr lang="ca-ES" baseline="30000"/>
              <a:t>· RedEmprendia </a:t>
            </a:r>
          </a:p>
          <a:p>
            <a:r>
              <a:rPr lang="ca-ES" baseline="30000"/>
              <a:t>· RMEI</a:t>
            </a:r>
            <a:r>
              <a:rPr lang="ca-ES" baseline="30000" smtClean="0"/>
              <a:t>. </a:t>
            </a:r>
            <a:r>
              <a:rPr lang="fr-FR" baseline="30000" smtClean="0"/>
              <a:t>Réseau </a:t>
            </a:r>
            <a:r>
              <a:rPr lang="fr-FR" baseline="30000"/>
              <a:t>Méditerranéen des Écoles d’Ingénieurs</a:t>
            </a:r>
          </a:p>
          <a:p>
            <a:r>
              <a:rPr lang="ca-ES" baseline="30000"/>
              <a:t>· TELESCOPI</a:t>
            </a:r>
            <a:r>
              <a:rPr lang="ca-ES" baseline="30000" smtClean="0"/>
              <a:t>. </a:t>
            </a:r>
            <a:r>
              <a:rPr lang="es-ES" baseline="30000" smtClean="0"/>
              <a:t>Red </a:t>
            </a:r>
            <a:r>
              <a:rPr lang="es-ES" baseline="30000"/>
              <a:t>de Observatorios de Buenas Prácticas de Dirección Estratégica Universitaria </a:t>
            </a:r>
          </a:p>
          <a:p>
            <a:r>
              <a:rPr lang="ca-ES" baseline="30000" smtClean="0"/>
              <a:t>  en </a:t>
            </a:r>
            <a:r>
              <a:rPr lang="ca-ES" baseline="30000"/>
              <a:t>Latinoamérica y Europa</a:t>
            </a:r>
          </a:p>
          <a:p>
            <a:r>
              <a:rPr lang="ca-ES" baseline="30000"/>
              <a:t>· T.I.M.E</a:t>
            </a:r>
            <a:r>
              <a:rPr lang="ca-ES" baseline="30000" smtClean="0"/>
              <a:t>. </a:t>
            </a:r>
            <a:r>
              <a:rPr lang="en-US" baseline="30000" smtClean="0"/>
              <a:t>Top </a:t>
            </a:r>
            <a:r>
              <a:rPr lang="en-US" baseline="30000"/>
              <a:t>Industrial Managers for Europe</a:t>
            </a:r>
          </a:p>
          <a:p>
            <a:r>
              <a:rPr lang="ca-ES" baseline="30000"/>
              <a:t>· UNITECH International Society Network</a:t>
            </a:r>
          </a:p>
          <a:p>
            <a:r>
              <a:rPr lang="ca-ES" baseline="30000"/>
              <a:t>· Universia</a:t>
            </a:r>
          </a:p>
        </p:txBody>
      </p:sp>
      <p:sp>
        <p:nvSpPr>
          <p:cNvPr id="6" name="Rectangle 5"/>
          <p:cNvSpPr/>
          <p:nvPr/>
        </p:nvSpPr>
        <p:spPr>
          <a:xfrm>
            <a:off x="7022511" y="1336974"/>
            <a:ext cx="1883364" cy="2903326"/>
          </a:xfrm>
          <a:prstGeom prst="rect">
            <a:avLst/>
          </a:prstGeom>
          <a:solidFill>
            <a:srgbClr val="60C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QuadreDeText 6"/>
          <p:cNvSpPr txBox="1"/>
          <p:nvPr/>
        </p:nvSpPr>
        <p:spPr>
          <a:xfrm>
            <a:off x="7074194" y="1511590"/>
            <a:ext cx="1831681" cy="250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ca-ES" sz="2200" b="1" baseline="30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INNOENERGY</a:t>
            </a:r>
            <a:endParaRPr lang="ca-ES" sz="2200" b="1" baseline="30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_tradnl" b="1" baseline="30000" smtClean="0">
              <a:solidFill>
                <a:schemeClr val="bg1"/>
              </a:solidFill>
            </a:endParaRPr>
          </a:p>
          <a:p>
            <a:r>
              <a:rPr lang="es-ES_tradnl" b="1" baseline="30000" smtClean="0">
                <a:solidFill>
                  <a:schemeClr val="bg1"/>
                </a:solidFill>
              </a:rPr>
              <a:t>Comunitat </a:t>
            </a:r>
            <a:r>
              <a:rPr lang="es-ES_tradnl" b="1" baseline="30000">
                <a:solidFill>
                  <a:schemeClr val="bg1"/>
                </a:solidFill>
              </a:rPr>
              <a:t>de coneixement i innovació (Knowledge and Innovation Community, KIC) impulsada pel European Institute </a:t>
            </a:r>
            <a:endParaRPr lang="es-ES_tradnl" b="1" baseline="30000" smtClean="0">
              <a:solidFill>
                <a:schemeClr val="bg1"/>
              </a:solidFill>
            </a:endParaRPr>
          </a:p>
          <a:p>
            <a:r>
              <a:rPr lang="es-ES_tradnl" b="1" baseline="30000" smtClean="0">
                <a:solidFill>
                  <a:schemeClr val="bg1"/>
                </a:solidFill>
              </a:rPr>
              <a:t>of </a:t>
            </a:r>
            <a:r>
              <a:rPr lang="es-ES_tradnl" b="1" baseline="30000">
                <a:solidFill>
                  <a:schemeClr val="bg1"/>
                </a:solidFill>
              </a:rPr>
              <a:t>Innovation and Technology (EIT) per fomentar la innovació en l’àmbit de les energies sostenibles.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250824" y="5157789"/>
            <a:ext cx="2887663" cy="1439862"/>
          </a:xfrm>
          <a:prstGeom prst="rect">
            <a:avLst/>
          </a:prstGeom>
          <a:solidFill>
            <a:srgbClr val="FEBC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QuadreDeText 8"/>
          <p:cNvSpPr txBox="1"/>
          <p:nvPr/>
        </p:nvSpPr>
        <p:spPr>
          <a:xfrm>
            <a:off x="295076" y="5301208"/>
            <a:ext cx="2695375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ca-ES" sz="2200" b="1" baseline="30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SINO-SPANISH CAMPUS</a:t>
            </a:r>
          </a:p>
          <a:p>
            <a:endParaRPr lang="es-ES_tradnl" b="1" baseline="30000" smtClean="0">
              <a:solidFill>
                <a:schemeClr val="bg1"/>
              </a:solidFill>
            </a:endParaRPr>
          </a:p>
          <a:p>
            <a:r>
              <a:rPr lang="es-ES" b="1" baseline="30000">
                <a:solidFill>
                  <a:schemeClr val="bg1"/>
                </a:solidFill>
              </a:rPr>
              <a:t>Campus universitari creat conjuntament amb la Universidad Politécnica de Madrid a la Universitat de Tongji (Xina).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22511" y="4240300"/>
            <a:ext cx="1883364" cy="2357350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QuadreDeText 10"/>
          <p:cNvSpPr txBox="1"/>
          <p:nvPr/>
        </p:nvSpPr>
        <p:spPr>
          <a:xfrm>
            <a:off x="7074194" y="4417296"/>
            <a:ext cx="1831681" cy="213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ca-ES" sz="2200" b="1" baseline="30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UP4</a:t>
            </a:r>
          </a:p>
          <a:p>
            <a:endParaRPr lang="es-ES_tradnl" b="1" baseline="30000" smtClean="0">
              <a:solidFill>
                <a:schemeClr val="bg1"/>
              </a:solidFill>
            </a:endParaRPr>
          </a:p>
          <a:p>
            <a:r>
              <a:rPr lang="es-ES_tradnl" b="1" baseline="30000">
                <a:solidFill>
                  <a:schemeClr val="bg1"/>
                </a:solidFill>
              </a:rPr>
              <a:t>Aliança de les quatre universitats politècniques de l’Estat: la Universidad Politécnica de Madrid, la Universidad Politécnica de Cartagena, la Universitat Politècnica de València i la Universitat Politècnica de Catalunya. </a:t>
            </a:r>
          </a:p>
        </p:txBody>
      </p:sp>
      <p:pic>
        <p:nvPicPr>
          <p:cNvPr id="12" name="Imatg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13" b="16574"/>
          <a:stretch/>
        </p:blipFill>
        <p:spPr>
          <a:xfrm>
            <a:off x="3138487" y="5157192"/>
            <a:ext cx="3884023" cy="1440160"/>
          </a:xfrm>
          <a:prstGeom prst="rect">
            <a:avLst/>
          </a:prstGeom>
        </p:spPr>
      </p:pic>
      <p:sp>
        <p:nvSpPr>
          <p:cNvPr id="13" name="QuadreDeText 10"/>
          <p:cNvSpPr txBox="1"/>
          <p:nvPr/>
        </p:nvSpPr>
        <p:spPr>
          <a:xfrm>
            <a:off x="3995936" y="4818339"/>
            <a:ext cx="3000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200" b="1" baseline="30000">
                <a:solidFill>
                  <a:srgbClr val="0070C0"/>
                </a:solidFill>
                <a:latin typeface="Arial" panose="020B0604020202020204" pitchFamily="34" charset="0"/>
              </a:rPr>
              <a:t>La UPC ha assolit un grau rellevant </a:t>
            </a:r>
            <a:r>
              <a:rPr lang="es-ES_tradnl" sz="1200" b="1" baseline="30000" smtClean="0">
                <a:solidFill>
                  <a:srgbClr val="0070C0"/>
                </a:solidFill>
                <a:latin typeface="Arial" panose="020B0604020202020204" pitchFamily="34" charset="0"/>
              </a:rPr>
              <a:t>d’internacionalització en </a:t>
            </a:r>
            <a:r>
              <a:rPr lang="es-ES_tradnl" sz="1200" b="1" baseline="30000">
                <a:solidFill>
                  <a:srgbClr val="0070C0"/>
                </a:solidFill>
                <a:latin typeface="Arial" panose="020B0604020202020204" pitchFamily="34" charset="0"/>
              </a:rPr>
              <a:t>totes les seves activitats acadèmiques.</a:t>
            </a:r>
          </a:p>
        </p:txBody>
      </p:sp>
    </p:spTree>
    <p:extLst>
      <p:ext uri="{BB962C8B-B14F-4D97-AF65-F5344CB8AC3E}">
        <p14:creationId xmlns:p14="http://schemas.microsoft.com/office/powerpoint/2010/main" val="344340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 rot="10800000">
            <a:off x="-1" y="3428999"/>
            <a:ext cx="9144000" cy="3428999"/>
          </a:xfrm>
          <a:prstGeom prst="rect">
            <a:avLst/>
          </a:prstGeom>
          <a:gradFill flip="none" rotWithShape="1">
            <a:gsLst>
              <a:gs pos="8000">
                <a:schemeClr val="accent3">
                  <a:lumMod val="50000"/>
                  <a:alpha val="49000"/>
                </a:schemeClr>
              </a:gs>
              <a:gs pos="100000">
                <a:srgbClr val="E1E8F5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QuadreDeText 3"/>
          <p:cNvSpPr txBox="1"/>
          <p:nvPr/>
        </p:nvSpPr>
        <p:spPr>
          <a:xfrm>
            <a:off x="5879207" y="6108740"/>
            <a:ext cx="30963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Centre de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Cooperació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s-E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Desenvolupament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promou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projectes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voluntariat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internacional.</a:t>
            </a:r>
          </a:p>
        </p:txBody>
      </p:sp>
      <p:pic>
        <p:nvPicPr>
          <p:cNvPr id="7" name="Imat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969071"/>
            <a:ext cx="6408018" cy="1625470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1377" y="1"/>
            <a:ext cx="9144000" cy="1052735"/>
          </a:xfrm>
          <a:prstGeom prst="rect">
            <a:avLst/>
          </a:prstGeom>
          <a:gradFill flip="none" rotWithShape="1">
            <a:gsLst>
              <a:gs pos="8000">
                <a:schemeClr val="accent3">
                  <a:lumMod val="50000"/>
                  <a:alpha val="49000"/>
                </a:schemeClr>
              </a:gs>
              <a:gs pos="100000">
                <a:srgbClr val="E1E8F5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9" name="Picture 3" descr="G:\SC\SCI\SCI-Oficina Disseny-Identitat\MARCA CORPORATIVA\Marca_UPC_institucional_arxius\UPC blanc fons transp\UPC blanc fons trans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21" y="158833"/>
            <a:ext cx="1800200" cy="39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35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2"/>
          <p:cNvSpPr txBox="1"/>
          <p:nvPr/>
        </p:nvSpPr>
        <p:spPr>
          <a:xfrm>
            <a:off x="157163" y="799505"/>
            <a:ext cx="4041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comunitat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UPC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manté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alt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grau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d’implicació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en la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resolució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dels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reptes del planeta. Cada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curs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, unes 200 persones posen el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seu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coneixement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servei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projectes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cooperació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internacional. </a:t>
            </a:r>
            <a:b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compromís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UPC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també local i dona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resposta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necessitats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més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properes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QuadreDeText 10"/>
          <p:cNvSpPr txBox="1"/>
          <p:nvPr/>
        </p:nvSpPr>
        <p:spPr>
          <a:xfrm>
            <a:off x="2478435" y="6497349"/>
            <a:ext cx="20517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</a:t>
            </a:r>
            <a:r>
              <a:rPr lang="es-ES" sz="1200" b="1" baseline="30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Universitari</a:t>
            </a:r>
            <a:r>
              <a:rPr lang="es-ES" sz="12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s-ES" sz="1200" b="1" baseline="30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Visió</a:t>
            </a:r>
            <a:r>
              <a:rPr lang="es-ES" sz="12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12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QuadreDeText 11"/>
          <p:cNvSpPr txBox="1"/>
          <p:nvPr/>
        </p:nvSpPr>
        <p:spPr>
          <a:xfrm>
            <a:off x="6322012" y="5092701"/>
            <a:ext cx="265407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Compromís</a:t>
            </a:r>
            <a:r>
              <a:rPr lang="es-E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</a:p>
          <a:p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</a:t>
            </a:r>
            <a:r>
              <a:rPr lang="es-E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mostra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iniciativa </a:t>
            </a:r>
            <a:r>
              <a:rPr lang="es-E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Mirades</a:t>
            </a:r>
            <a:r>
              <a:rPr lang="es-E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Solidàries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través </a:t>
            </a:r>
            <a:r>
              <a:rPr lang="es-E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Centre </a:t>
            </a:r>
            <a:r>
              <a:rPr lang="es-E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Universitari</a:t>
            </a:r>
            <a:r>
              <a:rPr lang="es-E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es-E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Visió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ofereix</a:t>
            </a:r>
            <a:r>
              <a:rPr lang="es-E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especialitzada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salut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visual </a:t>
            </a:r>
            <a:r>
              <a:rPr lang="es-E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persones </a:t>
            </a:r>
            <a:r>
              <a:rPr lang="es-E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situació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vulnerabilitat</a:t>
            </a:r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" name="3 Grupo"/>
          <p:cNvGrpSpPr/>
          <p:nvPr/>
        </p:nvGrpSpPr>
        <p:grpSpPr>
          <a:xfrm>
            <a:off x="250826" y="2351931"/>
            <a:ext cx="1453802" cy="1440160"/>
            <a:chOff x="250826" y="5164138"/>
            <a:chExt cx="1453802" cy="1440160"/>
          </a:xfrm>
        </p:grpSpPr>
        <p:sp>
          <p:nvSpPr>
            <p:cNvPr id="2" name="Rectangle 1"/>
            <p:cNvSpPr/>
            <p:nvPr/>
          </p:nvSpPr>
          <p:spPr>
            <a:xfrm>
              <a:off x="250826" y="5164138"/>
              <a:ext cx="1453802" cy="1440160"/>
            </a:xfrm>
            <a:prstGeom prst="rect">
              <a:avLst/>
            </a:prstGeom>
            <a:solidFill>
              <a:srgbClr val="8DC6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QuadreDeText 14"/>
            <p:cNvSpPr txBox="1"/>
            <p:nvPr/>
          </p:nvSpPr>
          <p:spPr>
            <a:xfrm>
              <a:off x="304679" y="5544014"/>
              <a:ext cx="134143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projectes</a:t>
              </a:r>
              <a:r>
                <a:rPr lang="es-E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s-E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</a:t>
              </a:r>
              <a:r>
                <a:rPr lang="es-ES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cooperació</a:t>
              </a:r>
              <a:r>
                <a:rPr lang="es-E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 </a:t>
              </a:r>
              <a:br>
                <a:rPr lang="es-E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 </a:t>
              </a:r>
              <a:r>
                <a:rPr lang="es-ES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desenvolupament</a:t>
              </a:r>
              <a:r>
                <a:rPr lang="es-E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s-E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</a:t>
              </a:r>
              <a:r>
                <a:rPr lang="es-E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</a:t>
              </a:r>
              <a:r>
                <a:rPr lang="es-ES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sensibilització</a:t>
              </a:r>
              <a:r>
                <a:rPr lang="es-E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s-E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29 </a:t>
              </a:r>
              <a:r>
                <a:rPr lang="es-ES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països</a:t>
              </a:r>
              <a:endParaRPr lang="es-E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QuadreDeText 15"/>
            <p:cNvSpPr txBox="1"/>
            <p:nvPr/>
          </p:nvSpPr>
          <p:spPr>
            <a:xfrm>
              <a:off x="304679" y="5219687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59</a:t>
              </a:r>
              <a:endParaRPr lang="es-E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QuadreDeText 27"/>
          <p:cNvSpPr txBox="1"/>
          <p:nvPr/>
        </p:nvSpPr>
        <p:spPr>
          <a:xfrm>
            <a:off x="4659891" y="2571538"/>
            <a:ext cx="259228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Compromís</a:t>
            </a: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</a:p>
          <a:p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Bona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 de les </a:t>
            </a:r>
            <a:r>
              <a:rPr lang="fr-FR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activitats</a:t>
            </a:r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UPC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estan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alineades</a:t>
            </a:r>
            <a:endParaRPr lang="fr-FR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els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Objectius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Desenvolupament</a:t>
            </a:r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Sostenible</a:t>
            </a:r>
            <a:endParaRPr lang="fr-FR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(ODS) de l’Agenda 2030 </a:t>
            </a:r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les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Nacions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Unides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(ONU).</a:t>
            </a:r>
            <a:endParaRPr lang="es-E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QuadreDeText 30"/>
          <p:cNvSpPr txBox="1"/>
          <p:nvPr/>
        </p:nvSpPr>
        <p:spPr>
          <a:xfrm>
            <a:off x="1750591" y="5279832"/>
            <a:ext cx="3211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Projecte Providence: monitorar la selva amazònica </a:t>
            </a:r>
            <a:r>
              <a:rPr lang="it-IT" sz="12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sz="12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2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it-IT" sz="12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conservar la biodiversitat.</a:t>
            </a:r>
          </a:p>
        </p:txBody>
      </p:sp>
      <p:pic>
        <p:nvPicPr>
          <p:cNvPr id="14" name="Imatg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3" r="18613"/>
          <a:stretch/>
        </p:blipFill>
        <p:spPr>
          <a:xfrm>
            <a:off x="1704629" y="2349500"/>
            <a:ext cx="2867372" cy="2808288"/>
          </a:xfrm>
          <a:prstGeom prst="rect">
            <a:avLst/>
          </a:prstGeom>
        </p:spPr>
      </p:pic>
      <p:pic>
        <p:nvPicPr>
          <p:cNvPr id="17" name="Imatge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93" t="5911" r="42769" b="6104"/>
          <a:stretch/>
        </p:blipFill>
        <p:spPr>
          <a:xfrm>
            <a:off x="4572000" y="5164138"/>
            <a:ext cx="1659732" cy="14414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0825" y="3774431"/>
            <a:ext cx="1453803" cy="2814638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QuadreDeText 25"/>
          <p:cNvSpPr txBox="1"/>
          <p:nvPr/>
        </p:nvSpPr>
        <p:spPr>
          <a:xfrm>
            <a:off x="289620" y="4214273"/>
            <a:ext cx="16543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alumnes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primària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secundària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participen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activitats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STEAM (Science, </a:t>
            </a:r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Engineering, Art and </a:t>
            </a:r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Mathematics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fr-FR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organitzades</a:t>
            </a:r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UPC</a:t>
            </a:r>
            <a:endParaRPr lang="es-E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QuadreDeText 26"/>
          <p:cNvSpPr txBox="1"/>
          <p:nvPr/>
        </p:nvSpPr>
        <p:spPr>
          <a:xfrm>
            <a:off x="276593" y="3861788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17.166</a:t>
            </a:r>
            <a:endParaRPr lang="es-E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t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463" y="169957"/>
            <a:ext cx="3953985" cy="239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4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1"/>
            <a:ext cx="9180512" cy="6858000"/>
          </a:xfrm>
          <a:prstGeom prst="rect">
            <a:avLst/>
          </a:prstGeom>
        </p:spPr>
      </p:pic>
      <p:sp>
        <p:nvSpPr>
          <p:cNvPr id="4" name="QuadreDeText 3"/>
          <p:cNvSpPr txBox="1"/>
          <p:nvPr/>
        </p:nvSpPr>
        <p:spPr>
          <a:xfrm>
            <a:off x="304478" y="6423139"/>
            <a:ext cx="63557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Taller de maquetes de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l’Escola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Tècnica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Superior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d’Arquitectura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Vallès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(ETSAV).</a:t>
            </a:r>
          </a:p>
        </p:txBody>
      </p:sp>
      <p:pic>
        <p:nvPicPr>
          <p:cNvPr id="10" name="Imatg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27" y="4750465"/>
            <a:ext cx="7077761" cy="413673"/>
          </a:xfrm>
          <a:prstGeom prst="rect">
            <a:avLst/>
          </a:prstGeom>
        </p:spPr>
      </p:pic>
      <p:pic>
        <p:nvPicPr>
          <p:cNvPr id="6" name="Picture 3" descr="G:\SC\SCI\SCI-Oficina Disseny-Identitat\MARCA CORPORATIVA\Marca_UPC_institucional_arxius\UPC blanc fons transp\UPC blanc fons trans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21" y="158833"/>
            <a:ext cx="1800200" cy="39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59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"/>
          <p:cNvSpPr/>
          <p:nvPr/>
        </p:nvSpPr>
        <p:spPr>
          <a:xfrm>
            <a:off x="4582914" y="1340767"/>
            <a:ext cx="4322961" cy="15929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1" name="20 Rectángulo"/>
          <p:cNvSpPr/>
          <p:nvPr/>
        </p:nvSpPr>
        <p:spPr>
          <a:xfrm>
            <a:off x="4587874" y="2933699"/>
            <a:ext cx="4318001" cy="1760649"/>
          </a:xfrm>
          <a:prstGeom prst="rect">
            <a:avLst/>
          </a:prstGeom>
          <a:solidFill>
            <a:srgbClr val="E1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2" name="21 Rectángulo"/>
          <p:cNvSpPr/>
          <p:nvPr/>
        </p:nvSpPr>
        <p:spPr>
          <a:xfrm>
            <a:off x="4574530" y="4694348"/>
            <a:ext cx="4331345" cy="19112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" name="13 Rectángulo"/>
          <p:cNvSpPr/>
          <p:nvPr/>
        </p:nvSpPr>
        <p:spPr>
          <a:xfrm>
            <a:off x="250825" y="1340767"/>
            <a:ext cx="4337050" cy="8640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7" name="16 Rectángulo"/>
          <p:cNvSpPr/>
          <p:nvPr/>
        </p:nvSpPr>
        <p:spPr>
          <a:xfrm>
            <a:off x="250825" y="2204864"/>
            <a:ext cx="4337050" cy="19448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8" name="17 Rectángulo"/>
          <p:cNvSpPr/>
          <p:nvPr/>
        </p:nvSpPr>
        <p:spPr>
          <a:xfrm>
            <a:off x="250825" y="4149725"/>
            <a:ext cx="4337050" cy="9080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9" name="18 Rectángulo"/>
          <p:cNvSpPr/>
          <p:nvPr/>
        </p:nvSpPr>
        <p:spPr>
          <a:xfrm>
            <a:off x="250825" y="5057775"/>
            <a:ext cx="4337050" cy="1251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QuadreDeText 3"/>
          <p:cNvSpPr txBox="1">
            <a:spLocks/>
          </p:cNvSpPr>
          <p:nvPr/>
        </p:nvSpPr>
        <p:spPr>
          <a:xfrm>
            <a:off x="294502" y="1496972"/>
            <a:ext cx="4261494" cy="46688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ARQUITECTURA, URBANISME I EDIFICACIÓ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Arquitectura 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Tècnica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Edificació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. EPSEB 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Estudis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d’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Arquitectura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ETSAB,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ETSAV</a:t>
            </a:r>
          </a:p>
          <a:p>
            <a:pPr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CIÈNCIES </a:t>
            </a:r>
            <a:r>
              <a:rPr lang="pt-BR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APLICADES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Ciència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Dades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ETSETB-FIB-FME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Ciències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Tecnologies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Mar,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mencions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Ciències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Mar /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Tecnologies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Mar. EPSEVG-ESAB-ETSECCPB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Física. ETSETB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Matemàtiques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FME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Estadística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FME (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interuniversitari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UB-UPC)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Economia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+ Estadística. FME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doble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titulació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interuniversitària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UB-UPC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fr-F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CIÈNCIES I TECNOLOGIES DE LA SALUT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Biomèdica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EEBE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Òptica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Optometria.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FOOT</a:t>
            </a:r>
          </a:p>
          <a:p>
            <a:pPr>
              <a:lnSpc>
                <a:spcPts val="1400"/>
              </a:lnSpc>
            </a:pPr>
            <a:endParaRPr lang="ca-ES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ca-ES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DISSENY I TECNOLOGIA MULTIMÈDIA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Disseny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Animació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Digital. CITM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Disseny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Desenvolupament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Videojocs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CITM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Multimèdia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CITM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Video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Game Design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CITM</a:t>
            </a:r>
            <a:endParaRPr lang="ca-ES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QuadreDeText 4"/>
          <p:cNvSpPr txBox="1"/>
          <p:nvPr/>
        </p:nvSpPr>
        <p:spPr>
          <a:xfrm>
            <a:off x="2985294" y="295910"/>
            <a:ext cx="602535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sz="4000" b="1" cap="all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GRAUS UNIVERSITARIS 2018-2019</a:t>
            </a:r>
          </a:p>
        </p:txBody>
      </p:sp>
      <p:sp>
        <p:nvSpPr>
          <p:cNvPr id="24" name="QuadreDeText 23"/>
          <p:cNvSpPr txBox="1"/>
          <p:nvPr/>
        </p:nvSpPr>
        <p:spPr>
          <a:xfrm>
            <a:off x="4609372" y="1493109"/>
            <a:ext cx="4396234" cy="511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 AEROESPACIAL </a:t>
            </a:r>
          </a:p>
          <a:p>
            <a:pPr marL="85725" indent="-85725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Sistemes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Aeroespacials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mencions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85725" indent="-85725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Aeronavegació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Aeroports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EETAC </a:t>
            </a:r>
          </a:p>
          <a:p>
            <a:pPr marL="85725" indent="-85725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Sistemes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Aeroespacials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Sistemes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5725" indent="-85725">
              <a:lnSpc>
                <a:spcPts val="1400"/>
              </a:lnSpc>
            </a:pP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Telecomunicació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Telemàtica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EETAC (doble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titulació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5725" indent="-85725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Tecnologies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Aeroespacials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ESEIAAT </a:t>
            </a:r>
          </a:p>
          <a:p>
            <a:pPr marL="85725" indent="-85725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Vehicles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Aeroespacials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ESEIAAT </a:t>
            </a:r>
            <a:endParaRPr lang="ca-E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="1" baseline="30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="1" baseline="30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BIOSISTEMES </a:t>
            </a:r>
          </a:p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AGROALIMENTÀRIA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Alimentària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ESAB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Ciències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Agronòmiques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mencions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Hortofructicultura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Jardineria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Producció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Agropecuària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ESAB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Sistemes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Biològics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ESAB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Ciències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Culinàries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Gastronòmiques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ESAB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interuniversitari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UB-UPC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fr-F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 CIVIL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Civil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ETSECCPB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Civil. ETSECCPB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Geoinformació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Geomàtica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EPSEB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Minera. EPSEM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d’Obres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Públiques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ETSECCPB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Geològica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Ambiental. ETSECCPB </a:t>
            </a: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interuniversitari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UPC-UB)</a:t>
            </a:r>
          </a:p>
        </p:txBody>
      </p:sp>
    </p:spTree>
    <p:extLst>
      <p:ext uri="{BB962C8B-B14F-4D97-AF65-F5344CB8AC3E}">
        <p14:creationId xmlns:p14="http://schemas.microsoft.com/office/powerpoint/2010/main" val="205743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4587875" y="2369648"/>
            <a:ext cx="4318000" cy="28663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9" name="8 Rectángulo"/>
          <p:cNvSpPr/>
          <p:nvPr/>
        </p:nvSpPr>
        <p:spPr>
          <a:xfrm>
            <a:off x="4587875" y="1331008"/>
            <a:ext cx="4318000" cy="10965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12 Rectángulo"/>
          <p:cNvSpPr/>
          <p:nvPr/>
        </p:nvSpPr>
        <p:spPr>
          <a:xfrm>
            <a:off x="4575908" y="5236028"/>
            <a:ext cx="4318000" cy="13695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0" name="9 Rectángulo"/>
          <p:cNvSpPr/>
          <p:nvPr/>
        </p:nvSpPr>
        <p:spPr>
          <a:xfrm>
            <a:off x="250825" y="3298371"/>
            <a:ext cx="4337050" cy="33072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10 Rectángulo"/>
          <p:cNvSpPr/>
          <p:nvPr/>
        </p:nvSpPr>
        <p:spPr>
          <a:xfrm>
            <a:off x="250825" y="1331007"/>
            <a:ext cx="4337050" cy="19673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QuadreDeText 3"/>
          <p:cNvSpPr txBox="1"/>
          <p:nvPr/>
        </p:nvSpPr>
        <p:spPr>
          <a:xfrm>
            <a:off x="317071" y="1530350"/>
            <a:ext cx="4258838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pt-BR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INFORMÀTICA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Ciència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Dades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ETSETB-FIB-FME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Geoinformació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Geomàtica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EPSEB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Informàtica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mencions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Computació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Computadors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Software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Sistemes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d’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Informació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FIB /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Tecnologies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Informació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EPSEVG, FIB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Sistemes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TIC. EPSEM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Bioinformatics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FIB (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interuniversitari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UPF-UPC-UB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 INDUSTRIAL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d’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Automoció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EPSEM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Biomèdica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EEBE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Disseny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Industrial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Desenvolupament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Producte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EPSEVG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ESEIAAT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Elèctrica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EEBE, EPSEVG, ESEIAAT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Electrònica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Industrial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Automàtica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EEBE,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EPSEM, EPSEVG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ESEIAAT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l’Energia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EEBE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EEBE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Mecànica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EEBE, EPSEM, EPSEVG, ESEIAAT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Química. EEBE, EPSEM, ESEIAAT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Tecnologia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Disseny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Tèxtil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ESEIAAT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Tecnologies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Industrials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ESEIAAT, ETSEIB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Industrial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Technologies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Economic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ETSEIB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interuniversitari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UPC-UPF</a:t>
            </a:r>
          </a:p>
        </p:txBody>
      </p:sp>
      <p:sp>
        <p:nvSpPr>
          <p:cNvPr id="5" name="QuadreDeText 4"/>
          <p:cNvSpPr txBox="1"/>
          <p:nvPr/>
        </p:nvSpPr>
        <p:spPr>
          <a:xfrm>
            <a:off x="4735066" y="233581"/>
            <a:ext cx="424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b="1" cap="all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GRAUS UNIVERSITARIS 2018-2019</a:t>
            </a:r>
          </a:p>
        </p:txBody>
      </p:sp>
      <p:sp>
        <p:nvSpPr>
          <p:cNvPr id="24" name="QuadreDeText 23"/>
          <p:cNvSpPr txBox="1"/>
          <p:nvPr/>
        </p:nvSpPr>
        <p:spPr>
          <a:xfrm>
            <a:off x="4654894" y="1530350"/>
            <a:ext cx="4240038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 NAVAL, MARINA I NÀUTICA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Sistemes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Tecnologia Naval. FNB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Nàutica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Marítim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FNB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Tecnologies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Marines.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FNB</a:t>
            </a:r>
          </a:p>
          <a:p>
            <a:pPr>
              <a:lnSpc>
                <a:spcPts val="1100"/>
              </a:lnSpc>
            </a:pPr>
            <a:endParaRPr lang="pt-BR" sz="1600" b="1" baseline="30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="1" baseline="30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 DE LA TELECOMUNICACIÓ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Ciència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Dades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ETSETB-FIB-FME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Electrònica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Telecomunicació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ETSETB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Geoinformació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Geomàtica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EPSEB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Sistemes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Audiovisuals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ESEIAAT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Sistemes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Telecomunicació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EETAC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Sistemes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Telecomunicació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Telemàtica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Sistemes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Aeroespacials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EETAC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doble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titulació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Sistemes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TIC. EPSEM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Tecnologies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Serveis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Telecomunicació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mencions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Sistemes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Audiovisuals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Sistemes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Telecomunicació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Sistemes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Telemàtics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ETSETB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Telemàtica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EETAC</a:t>
            </a:r>
          </a:p>
          <a:p>
            <a:pPr>
              <a:lnSpc>
                <a:spcPts val="1400"/>
              </a:lnSpc>
            </a:pPr>
            <a:endParaRPr lang="pt-BR" sz="14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000"/>
              </a:lnSpc>
            </a:pPr>
            <a:endParaRPr lang="pt-BR" sz="1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fr-F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 I ORGANITZACIÓ D’EMPRESES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Industrial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Technologies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Economic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ETSEIB (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interuniversitari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UPC-UPF)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Administració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Direcció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d’Empreses. EAE,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EUNCET*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Ciències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Tecnologies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Aplicades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l’Esport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al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Fitnes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EUNCET*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Màrqueting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Comunicació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Digital. EAE,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EUNCET*</a:t>
            </a:r>
            <a:endParaRPr lang="pt-BR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* Centres </a:t>
            </a:r>
            <a:r>
              <a:rPr lang="pt-BR" sz="12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docents</a:t>
            </a:r>
            <a:r>
              <a:rPr lang="pt-BR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adscrits</a:t>
            </a:r>
            <a:endParaRPr lang="pt-BR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66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4587875" y="3861048"/>
            <a:ext cx="4318000" cy="27368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5" name="14 Rectángulo"/>
          <p:cNvSpPr/>
          <p:nvPr/>
        </p:nvSpPr>
        <p:spPr>
          <a:xfrm>
            <a:off x="4557128" y="1332857"/>
            <a:ext cx="4337050" cy="12320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6" name="15 Rectángulo"/>
          <p:cNvSpPr/>
          <p:nvPr/>
        </p:nvSpPr>
        <p:spPr>
          <a:xfrm>
            <a:off x="4557128" y="2566392"/>
            <a:ext cx="4337050" cy="1294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10 Rectángulo"/>
          <p:cNvSpPr/>
          <p:nvPr/>
        </p:nvSpPr>
        <p:spPr>
          <a:xfrm>
            <a:off x="250825" y="1340767"/>
            <a:ext cx="4337050" cy="18365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11 Rectángulo"/>
          <p:cNvSpPr/>
          <p:nvPr/>
        </p:nvSpPr>
        <p:spPr>
          <a:xfrm>
            <a:off x="250825" y="3177294"/>
            <a:ext cx="4337050" cy="24119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12 Rectángulo"/>
          <p:cNvSpPr/>
          <p:nvPr/>
        </p:nvSpPr>
        <p:spPr>
          <a:xfrm>
            <a:off x="250825" y="5589240"/>
            <a:ext cx="4337050" cy="10163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QuadreDeText 3"/>
          <p:cNvSpPr txBox="1"/>
          <p:nvPr/>
        </p:nvSpPr>
        <p:spPr>
          <a:xfrm>
            <a:off x="316141" y="1517442"/>
            <a:ext cx="4537199" cy="511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ARQUITECTURA, URBANISME I EDIFICACIÓ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Arquitectura 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Construcció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Avançada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l’Edificació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Estudis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Avançats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Arquitectura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-Barcelona (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MBArch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Estudis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Avançats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Disseny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-Barcelona (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MBDesign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Gestió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l’Edificació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Intervenció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Sostenible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Medi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Construït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MISMeC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Paisatgisme-Barcelona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MBLandArch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CIÈNCIES </a:t>
            </a:r>
            <a:r>
              <a:rPr lang="pt-BR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APLICADES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Advanced 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Mathematics and Mathematical Engineering (MAMME)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Computer 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Vision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Engineering 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Physics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Estadística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Investigació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Operativa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(MESIO) 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Modelització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Computacional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Atomística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Multiescala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Física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Química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Bioquímica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Photonics 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Pure 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and Applied Logic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Seguretat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Salut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Treball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Prevenció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Riscos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Laborals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Erasmus 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Mundus / Photonics Engineering,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Nanophotonics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Biophotonics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Europhotonics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fr-F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CIÈNCIES I TECNOLOGIES DE LA SALUT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es-E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Biomèdica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Optometria 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s-E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Ciències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s-E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Visió</a:t>
            </a:r>
            <a:endParaRPr lang="ca-ES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ca-E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QuadreDeText 4"/>
          <p:cNvSpPr txBox="1"/>
          <p:nvPr/>
        </p:nvSpPr>
        <p:spPr>
          <a:xfrm>
            <a:off x="1993846" y="277133"/>
            <a:ext cx="7032381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sz="4000" b="1" cap="all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MÀSTERS UNIVERSITARIS 2018-2019</a:t>
            </a:r>
          </a:p>
        </p:txBody>
      </p:sp>
      <p:sp>
        <p:nvSpPr>
          <p:cNvPr id="24" name="QuadreDeText 23"/>
          <p:cNvSpPr txBox="1"/>
          <p:nvPr/>
        </p:nvSpPr>
        <p:spPr>
          <a:xfrm>
            <a:off x="4622480" y="1517442"/>
            <a:ext cx="4646612" cy="511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 AEROESPACIAL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Ingeniería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Aeronáutica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Aerospace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Science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Technology (MAST)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spc="-6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Applications </a:t>
            </a:r>
            <a:r>
              <a:rPr lang="pt-BR" sz="1600" spc="-6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600" spc="-60" baseline="30000" dirty="0">
                <a:latin typeface="Arial" panose="020B0604020202020204" pitchFamily="34" charset="0"/>
                <a:cs typeface="Arial" panose="020B0604020202020204" pitchFamily="34" charset="0"/>
              </a:rPr>
              <a:t> Technologies for </a:t>
            </a:r>
            <a:r>
              <a:rPr lang="pt-BR" sz="1600" spc="-6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Unmanned</a:t>
            </a:r>
            <a:r>
              <a:rPr lang="pt-BR" sz="1600" spc="-6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6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Aircraft</a:t>
            </a:r>
            <a:r>
              <a:rPr lang="pt-BR" sz="1600" spc="-6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6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pt-BR" sz="1600" spc="-6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6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600" spc="-6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Drones</a:t>
            </a:r>
            <a:r>
              <a:rPr lang="pt-BR" sz="1600" spc="-60" baseline="30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Space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and Aeronautical Engineering</a:t>
            </a:r>
          </a:p>
          <a:p>
            <a:pPr>
              <a:lnSpc>
                <a:spcPts val="1400"/>
              </a:lnSpc>
            </a:pPr>
            <a:endParaRPr lang="pt-BR" sz="1600" b="1" baseline="30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BIOSISTEMES </a:t>
            </a:r>
          </a:p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AGROALIMENTÀRIA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Aqüicultura 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Tecnologies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Facilitadores per 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Indústria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Alimentària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Bioprocessos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(KET4FOOD+BIO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fr-F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 CIVIL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Cadena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Subministrament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Mobilitat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Camins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Canals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Ports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Estructural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Construcció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Mines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Terreny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Numerical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Oceanografia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Gestió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Medi Marí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spc="-50" baseline="30000" smtClean="0">
                <a:latin typeface="Arial" panose="020B0604020202020204" pitchFamily="34" charset="0"/>
                <a:cs typeface="Arial" panose="020B0604020202020204" pitchFamily="34" charset="0"/>
              </a:rPr>
              <a:t>Structural </a:t>
            </a:r>
            <a:r>
              <a:rPr lang="pt-BR" sz="1600" spc="-5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pt-BR" sz="1600" spc="-5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5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sz="1600" spc="-5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5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Monuments</a:t>
            </a:r>
            <a:r>
              <a:rPr lang="pt-BR" sz="1600" spc="-5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5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600" spc="-5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5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Historical</a:t>
            </a:r>
            <a:r>
              <a:rPr lang="pt-BR" sz="1600" spc="-5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5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Constructions</a:t>
            </a:r>
            <a:r>
              <a:rPr lang="pt-BR" sz="1600" spc="-50" baseline="30000" dirty="0">
                <a:latin typeface="Arial" panose="020B0604020202020204" pitchFamily="34" charset="0"/>
                <a:cs typeface="Arial" panose="020B0604020202020204" pitchFamily="34" charset="0"/>
              </a:rPr>
              <a:t> (SAHC</a:t>
            </a:r>
            <a:r>
              <a:rPr lang="pt-BR" sz="1600" spc="-150" baseline="30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Erasmus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Mundus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Coastal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Marine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Management (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CoMEM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Erasmus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Mundus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Computational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Mechanics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Erasmus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Mundus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Hydroinformatics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Management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Euroaquae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+)</a:t>
            </a:r>
          </a:p>
        </p:txBody>
      </p:sp>
    </p:spTree>
    <p:extLst>
      <p:ext uri="{BB962C8B-B14F-4D97-AF65-F5344CB8AC3E}">
        <p14:creationId xmlns:p14="http://schemas.microsoft.com/office/powerpoint/2010/main" val="8535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250825" y="1341438"/>
            <a:ext cx="4192624" cy="35277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12 Rectángulo"/>
          <p:cNvSpPr/>
          <p:nvPr/>
        </p:nvSpPr>
        <p:spPr>
          <a:xfrm>
            <a:off x="4422956" y="1341438"/>
            <a:ext cx="4478348" cy="1079450"/>
          </a:xfrm>
          <a:prstGeom prst="rect">
            <a:avLst/>
          </a:prstGeom>
          <a:solidFill>
            <a:srgbClr val="E1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4" name="13 Rectángulo"/>
          <p:cNvSpPr/>
          <p:nvPr/>
        </p:nvSpPr>
        <p:spPr>
          <a:xfrm>
            <a:off x="250825" y="4869161"/>
            <a:ext cx="4192624" cy="12186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QuadreDeText 3"/>
          <p:cNvSpPr txBox="1"/>
          <p:nvPr/>
        </p:nvSpPr>
        <p:spPr>
          <a:xfrm>
            <a:off x="315801" y="1520825"/>
            <a:ext cx="4184191" cy="4760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t-BR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Automatic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Robotics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Cadena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Subministrament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Mobilitat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Ciència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d’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Automoció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Biomèdica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l’Energia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vinculat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al programa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InnoEnergy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Industrial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d’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Organització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Química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Sistemes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Automàtics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Electrònica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Industrial (MUESAEI)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Tèxtil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Paperera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Estudis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Avançats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Disseny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-Barcelona (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MBDesign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Nuclear 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vinculat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al programa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InnoEnergy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Technology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Management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Erasmus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Mundus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Advanced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Science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(AMASE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7313" indent="-87313"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 INFORMÀTICA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Artificial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Intelligence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Informàtica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Innovation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Informatics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(MIRI)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Erasmus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Mundus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/ Big Data Management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Analytics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(BDMA)</a:t>
            </a:r>
          </a:p>
        </p:txBody>
      </p:sp>
      <p:sp>
        <p:nvSpPr>
          <p:cNvPr id="5" name="QuadreDeText 4"/>
          <p:cNvSpPr txBox="1"/>
          <p:nvPr/>
        </p:nvSpPr>
        <p:spPr>
          <a:xfrm>
            <a:off x="4735066" y="217215"/>
            <a:ext cx="424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b="1" cap="all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MÀSTERS UNIVERSITARIS 2018-2019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4422956" y="2420888"/>
            <a:ext cx="4478348" cy="12241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9" name="18 Rectángulo"/>
          <p:cNvSpPr/>
          <p:nvPr/>
        </p:nvSpPr>
        <p:spPr>
          <a:xfrm>
            <a:off x="4443449" y="3613804"/>
            <a:ext cx="4462379" cy="1399372"/>
          </a:xfrm>
          <a:prstGeom prst="rect">
            <a:avLst/>
          </a:prstGeom>
          <a:solidFill>
            <a:srgbClr val="E1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0" name="19 Rectángulo"/>
          <p:cNvSpPr/>
          <p:nvPr/>
        </p:nvSpPr>
        <p:spPr>
          <a:xfrm>
            <a:off x="4442005" y="5013175"/>
            <a:ext cx="4463869" cy="15924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4" name="QuadreDeText 23"/>
          <p:cNvSpPr txBox="1"/>
          <p:nvPr/>
        </p:nvSpPr>
        <p:spPr>
          <a:xfrm>
            <a:off x="4482466" y="1523213"/>
            <a:ext cx="4644008" cy="511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 NAVAL, MARINA I NÀUTICA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Naval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Oceànica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Gestió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Operació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d’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Instal·lacions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nergètiques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Marítimes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Nàutica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Gestió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Marítim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="1" baseline="30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="1" baseline="30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 DE LA TELECOMUNICACIÓ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Applications </a:t>
            </a:r>
            <a:r>
              <a:rPr lang="en-US" sz="1600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and Technologies for Unmanned Aircraft Systems (Drones)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Applied </a:t>
            </a:r>
            <a:r>
              <a:rPr lang="en-US" sz="1600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Telecommunications and Engineering Management (MASTEAM)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Electronic 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Engineering (MEE)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Telecommunication 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Engineering (MET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s-ES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FORMACIÓ DE PROFESSORAT </a:t>
            </a:r>
          </a:p>
          <a:p>
            <a:pPr>
              <a:lnSpc>
                <a:spcPts val="1400"/>
              </a:lnSpc>
            </a:pPr>
            <a:r>
              <a:rPr lang="es-ES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ESTUDIS DE </a:t>
            </a:r>
            <a:r>
              <a:rPr lang="es-ES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GÈNERE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Estudis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Dones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Gènere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Ciutadania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Formació </a:t>
            </a:r>
            <a:r>
              <a:rPr lang="pt-BR" sz="1600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BR" sz="1600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Professorat</a:t>
            </a:r>
            <a:r>
              <a:rPr lang="pt-BR" sz="1600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 d’</a:t>
            </a:r>
            <a:r>
              <a:rPr lang="pt-BR" sz="1600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Educació</a:t>
            </a:r>
            <a:r>
              <a:rPr lang="pt-BR" sz="1600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Secundària</a:t>
            </a:r>
            <a:r>
              <a:rPr lang="pt-BR" sz="1600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Obligatòria</a:t>
            </a:r>
            <a:r>
              <a:rPr lang="pt-BR" sz="1600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Batxillerat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Formació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Professional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Ensenyament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d’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Idiomes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Especialitats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Formació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Professional / Tecnologia / 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Matemàtiques</a:t>
            </a: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 AMBIENT, SOSTENIBILITAT </a:t>
            </a:r>
          </a:p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RECURSOS </a:t>
            </a:r>
            <a:r>
              <a:rPr lang="pt-BR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NATURALS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Ciència 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s-E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Tecnologia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s-E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Sostenibilitat</a:t>
            </a:r>
            <a:endParaRPr lang="es-E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Ambiental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es-E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dels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Recursos </a:t>
            </a:r>
            <a:r>
              <a:rPr lang="es-E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Naturals</a:t>
            </a:r>
            <a:endParaRPr lang="es-E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Intervenció 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Sostenible en el </a:t>
            </a:r>
            <a:r>
              <a:rPr lang="es-E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Medi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Construït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MISMeC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70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250825" y="1338817"/>
            <a:ext cx="3961135" cy="18492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0" name="9 Rectángulo"/>
          <p:cNvSpPr/>
          <p:nvPr/>
        </p:nvSpPr>
        <p:spPr>
          <a:xfrm>
            <a:off x="250825" y="3188043"/>
            <a:ext cx="3961135" cy="16091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10 Rectángulo"/>
          <p:cNvSpPr/>
          <p:nvPr/>
        </p:nvSpPr>
        <p:spPr>
          <a:xfrm>
            <a:off x="250825" y="4789608"/>
            <a:ext cx="3961135" cy="18021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11 Rectángulo"/>
          <p:cNvSpPr/>
          <p:nvPr/>
        </p:nvSpPr>
        <p:spPr>
          <a:xfrm>
            <a:off x="4211960" y="1338816"/>
            <a:ext cx="4693915" cy="34078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12 Rectángulo"/>
          <p:cNvSpPr/>
          <p:nvPr/>
        </p:nvSpPr>
        <p:spPr>
          <a:xfrm>
            <a:off x="4207414" y="4746633"/>
            <a:ext cx="4698461" cy="18451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QuadreDeText 3"/>
          <p:cNvSpPr txBox="1"/>
          <p:nvPr/>
        </p:nvSpPr>
        <p:spPr>
          <a:xfrm>
            <a:off x="304983" y="1506074"/>
            <a:ext cx="3906977" cy="511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ARQUITECTURA, URBANISME I EDIFICACIÓ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Arquitectura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Energia i Medi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Ambient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Gestió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Valoració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Urbana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Arquitectònica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Patrimoni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Arquitectònic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Civil,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Urbanístic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Rehabilitació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 	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Construccions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Existents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Projectes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Arquitectònics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Tecnologia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l’Arquitectura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l’Edificació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l’Urbanisme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Teoria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Història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l’Arquitectura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Urbanisme</a:t>
            </a: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CIÈNCIES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Ciència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Tecnologia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Aeroespacials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Òptica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Estadística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Investigació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Operativa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Física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Computacional i Aplicada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Fotònica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Matemàtica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Aplicada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Tecnologia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Agroalimentària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Biotecnologia</a:t>
            </a:r>
          </a:p>
          <a:p>
            <a:pPr marL="87313" indent="-87313">
              <a:lnSpc>
                <a:spcPts val="1400"/>
              </a:lnSpc>
            </a:pP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fr-F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 CIVIL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Anàlisi 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Estructural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Ciències 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del Mar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Ambiental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Civil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es-E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Construcció</a:t>
            </a:r>
            <a:endParaRPr lang="es-E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es-E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Nàutica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Marina i </a:t>
            </a:r>
            <a:r>
              <a:rPr lang="es-E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Radioelectrònica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Naval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Sísmica i </a:t>
            </a:r>
            <a:r>
              <a:rPr lang="es-E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Dinàmica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Estructural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s-E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Terreny</a:t>
            </a:r>
            <a:endParaRPr lang="ca-E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QuadreDeText 4"/>
          <p:cNvSpPr txBox="1"/>
          <p:nvPr/>
        </p:nvSpPr>
        <p:spPr>
          <a:xfrm>
            <a:off x="2314505" y="298103"/>
            <a:ext cx="7046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000" b="1" cap="all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programes de doctorat 2018-2019</a:t>
            </a:r>
          </a:p>
        </p:txBody>
      </p:sp>
      <p:sp>
        <p:nvSpPr>
          <p:cNvPr id="24" name="QuadreDeText 23"/>
          <p:cNvSpPr txBox="1"/>
          <p:nvPr/>
        </p:nvSpPr>
        <p:spPr>
          <a:xfrm>
            <a:off x="4279169" y="1502744"/>
            <a:ext cx="5061543" cy="5157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 INDUSTRIAL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Administració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Direcció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d’Empreses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Automàtica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Robòtica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Visió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Cadena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Subministrament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Direcció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d’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Operacions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Ciència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dels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Biomèdica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Elèctrica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Mecànica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Fluids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Aeronàutica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Nuclear i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les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Radiacions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Ionitzants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Processos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Químics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Tèrmica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Tèxtil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Paperera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Polímers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Biopolímers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Recursos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Naturals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Medi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Ambient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Sistemes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d’Energia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Elèctrica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Sostenibilitat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spc="-4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Erasmus </a:t>
            </a:r>
            <a:r>
              <a:rPr lang="pt-BR" sz="1600" spc="-4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Mundus</a:t>
            </a:r>
            <a:r>
              <a:rPr lang="pt-BR" sz="1600" spc="-40" baseline="30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pt-BR" sz="1600" spc="-4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Environomical</a:t>
            </a:r>
            <a:r>
              <a:rPr lang="pt-BR" sz="1600" spc="-4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4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Pathways</a:t>
            </a:r>
            <a:r>
              <a:rPr lang="pt-BR" sz="1600" spc="-40" baseline="300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t-BR" sz="1600" spc="-4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Sustainable</a:t>
            </a:r>
            <a:r>
              <a:rPr lang="pt-BR" sz="1600" spc="-40" baseline="30000" dirty="0">
                <a:latin typeface="Arial" panose="020B0604020202020204" pitchFamily="34" charset="0"/>
                <a:cs typeface="Arial" panose="020B0604020202020204" pitchFamily="34" charset="0"/>
              </a:rPr>
              <a:t> Energy Services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(SELECT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+)</a:t>
            </a:r>
          </a:p>
          <a:p>
            <a:pPr>
              <a:lnSpc>
                <a:spcPts val="1100"/>
              </a:lnSpc>
            </a:pPr>
            <a:endParaRPr lang="pt-BR" sz="1200" b="1" baseline="30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s-ES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 DE LES TECNOLOGIES </a:t>
            </a:r>
            <a:endParaRPr lang="es-ES" sz="1600" b="1" baseline="30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s-ES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INFORMACIÓ I LA COMUNICACIÓ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Arquitectura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Computadors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Bioinformàtica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Computació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Electrònica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Telemàtica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Intel·ligència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Artificial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spc="-50" baseline="30000" smtClean="0">
                <a:latin typeface="Arial" panose="020B0604020202020204" pitchFamily="34" charset="0"/>
                <a:cs typeface="Arial" panose="020B0604020202020204" pitchFamily="34" charset="0"/>
              </a:rPr>
              <a:t>Teoria </a:t>
            </a:r>
            <a:r>
              <a:rPr lang="pt-BR" sz="1600" spc="-5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BR" sz="1600" spc="-5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5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Senyal</a:t>
            </a:r>
            <a:r>
              <a:rPr lang="pt-BR" sz="1600" spc="-5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spc="-5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Comunicacions</a:t>
            </a:r>
            <a:endParaRPr lang="pt-BR" sz="1600" spc="-5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pt-BR" sz="1600" spc="-7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Erasmus </a:t>
            </a:r>
            <a:r>
              <a:rPr lang="pt-BR" sz="1600" spc="-7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Mundus</a:t>
            </a:r>
            <a:r>
              <a:rPr lang="pt-BR" sz="1600" spc="-70" baseline="30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pt-BR" sz="1600" spc="-7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pt-BR" sz="1600" spc="-7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7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r>
              <a:rPr lang="pt-BR" sz="1600" spc="-7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7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pt-BR" sz="1600" spc="-70" baseline="30000" dirty="0">
                <a:latin typeface="Arial" panose="020B0604020202020204" pitchFamily="34" charset="0"/>
                <a:cs typeface="Arial" panose="020B0604020202020204" pitchFamily="34" charset="0"/>
              </a:rPr>
              <a:t>Business </a:t>
            </a:r>
            <a:r>
              <a:rPr lang="pt-BR" sz="1600" spc="-7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Intelligence</a:t>
            </a:r>
            <a:r>
              <a:rPr lang="pt-BR" sz="1600" spc="-70" baseline="30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BR" sz="1600" spc="-7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IT4BI-DC</a:t>
            </a:r>
            <a:r>
              <a:rPr lang="pt-BR" sz="1600" spc="-70" baseline="30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5607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" t="-229" r="3349" b="4365"/>
          <a:stretch/>
        </p:blipFill>
        <p:spPr>
          <a:xfrm>
            <a:off x="0" y="1556792"/>
            <a:ext cx="9166925" cy="374441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32087" y="1480427"/>
            <a:ext cx="1440160" cy="80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QuadreDeText 9"/>
          <p:cNvSpPr txBox="1"/>
          <p:nvPr/>
        </p:nvSpPr>
        <p:spPr>
          <a:xfrm>
            <a:off x="642225" y="933040"/>
            <a:ext cx="13636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a-ES" sz="11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studiants de </a:t>
            </a:r>
            <a:br>
              <a:rPr lang="ca-ES" sz="11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1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grau i màster</a:t>
            </a:r>
            <a:endParaRPr lang="es-ES" sz="11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QuadreDeText 30"/>
          <p:cNvSpPr txBox="1"/>
          <p:nvPr/>
        </p:nvSpPr>
        <p:spPr>
          <a:xfrm>
            <a:off x="642225" y="645008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28.000</a:t>
            </a:r>
            <a:endParaRPr lang="es-E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QuadreDeText 31"/>
          <p:cNvSpPr txBox="1"/>
          <p:nvPr/>
        </p:nvSpPr>
        <p:spPr>
          <a:xfrm>
            <a:off x="2029489" y="923879"/>
            <a:ext cx="1219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doctorands</a:t>
            </a:r>
            <a:endParaRPr lang="es-ES" sz="11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QuadreDeText 32"/>
          <p:cNvSpPr txBox="1"/>
          <p:nvPr/>
        </p:nvSpPr>
        <p:spPr>
          <a:xfrm>
            <a:off x="2029489" y="635847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2.200</a:t>
            </a:r>
            <a:endParaRPr lang="es-E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QuadreDeText 33"/>
          <p:cNvSpPr txBox="1"/>
          <p:nvPr/>
        </p:nvSpPr>
        <p:spPr>
          <a:xfrm>
            <a:off x="2058709" y="1758008"/>
            <a:ext cx="12196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docent </a:t>
            </a:r>
          </a:p>
          <a:p>
            <a:r>
              <a:rPr lang="ca-ES" sz="11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investigador</a:t>
            </a:r>
            <a:endParaRPr lang="es-ES" sz="11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QuadreDeText 36"/>
          <p:cNvSpPr txBox="1"/>
          <p:nvPr/>
        </p:nvSpPr>
        <p:spPr>
          <a:xfrm>
            <a:off x="2044099" y="1469976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3.100</a:t>
            </a:r>
            <a:endParaRPr lang="es-E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QuadreDeText 37"/>
          <p:cNvSpPr txBox="1"/>
          <p:nvPr/>
        </p:nvSpPr>
        <p:spPr>
          <a:xfrm>
            <a:off x="3398603" y="919754"/>
            <a:ext cx="16991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a-ES" sz="11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ersonal </a:t>
            </a:r>
            <a:br>
              <a:rPr lang="ca-ES" sz="11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1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d’administració </a:t>
            </a:r>
          </a:p>
          <a:p>
            <a:r>
              <a:rPr lang="ca-ES" sz="11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serveis</a:t>
            </a:r>
            <a:endParaRPr lang="es-ES" sz="11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QuadreDeText 38"/>
          <p:cNvSpPr txBox="1"/>
          <p:nvPr/>
        </p:nvSpPr>
        <p:spPr>
          <a:xfrm>
            <a:off x="3382777" y="631722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2.000</a:t>
            </a:r>
            <a:endParaRPr lang="es-E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QuadreDeText 39"/>
          <p:cNvSpPr txBox="1"/>
          <p:nvPr/>
        </p:nvSpPr>
        <p:spPr>
          <a:xfrm>
            <a:off x="4845570" y="904395"/>
            <a:ext cx="14675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a-ES" sz="11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itulats de grau </a:t>
            </a:r>
            <a:br>
              <a:rPr lang="ca-ES" sz="11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1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màster</a:t>
            </a:r>
            <a:endParaRPr lang="es-ES" sz="11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QuadreDeText 40"/>
          <p:cNvSpPr txBox="1"/>
          <p:nvPr/>
        </p:nvSpPr>
        <p:spPr>
          <a:xfrm>
            <a:off x="4845571" y="616363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6.700</a:t>
            </a:r>
            <a:endParaRPr lang="es-ES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QuadreDeText 41"/>
          <p:cNvSpPr txBox="1"/>
          <p:nvPr/>
        </p:nvSpPr>
        <p:spPr>
          <a:xfrm>
            <a:off x="6012160" y="908720"/>
            <a:ext cx="14675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alumni</a:t>
            </a:r>
            <a:endParaRPr lang="es-ES" sz="11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QuadreDeText 42"/>
          <p:cNvSpPr txBox="1"/>
          <p:nvPr/>
        </p:nvSpPr>
        <p:spPr>
          <a:xfrm>
            <a:off x="6012161" y="631722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58.000</a:t>
            </a:r>
            <a:endParaRPr lang="es-ES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QuadreDeText 43"/>
          <p:cNvSpPr txBox="1"/>
          <p:nvPr/>
        </p:nvSpPr>
        <p:spPr>
          <a:xfrm>
            <a:off x="649768" y="5650461"/>
            <a:ext cx="1219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a-ES" sz="11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entres docents</a:t>
            </a:r>
            <a:endParaRPr lang="es-ES" sz="11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QuadreDeText 44"/>
          <p:cNvSpPr txBox="1"/>
          <p:nvPr/>
        </p:nvSpPr>
        <p:spPr>
          <a:xfrm>
            <a:off x="649768" y="5378549"/>
            <a:ext cx="566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s-ES" sz="2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QuadreDeText 45"/>
          <p:cNvSpPr txBox="1"/>
          <p:nvPr/>
        </p:nvSpPr>
        <p:spPr>
          <a:xfrm>
            <a:off x="644859" y="6340565"/>
            <a:ext cx="1219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graus</a:t>
            </a:r>
            <a:endParaRPr lang="es-ES" sz="11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QuadreDeText 46"/>
          <p:cNvSpPr txBox="1"/>
          <p:nvPr/>
        </p:nvSpPr>
        <p:spPr>
          <a:xfrm>
            <a:off x="644859" y="6068653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endParaRPr lang="es-ES" sz="2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QuadreDeText 47"/>
          <p:cNvSpPr txBox="1"/>
          <p:nvPr/>
        </p:nvSpPr>
        <p:spPr>
          <a:xfrm>
            <a:off x="2091310" y="5650461"/>
            <a:ext cx="12196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ca-ES" sz="11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rups de recerca</a:t>
            </a:r>
            <a:endParaRPr lang="es-ES" sz="11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QuadreDeText 48"/>
          <p:cNvSpPr txBox="1"/>
          <p:nvPr/>
        </p:nvSpPr>
        <p:spPr>
          <a:xfrm>
            <a:off x="2091310" y="5378549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207</a:t>
            </a:r>
            <a:endParaRPr lang="es-ES" sz="2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QuadreDeText 49"/>
          <p:cNvSpPr txBox="1"/>
          <p:nvPr/>
        </p:nvSpPr>
        <p:spPr>
          <a:xfrm>
            <a:off x="2091310" y="6340565"/>
            <a:ext cx="1219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màsters</a:t>
            </a:r>
            <a:endParaRPr lang="es-ES" sz="11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QuadreDeText 50"/>
          <p:cNvSpPr txBox="1"/>
          <p:nvPr/>
        </p:nvSpPr>
        <p:spPr>
          <a:xfrm>
            <a:off x="2091310" y="6068653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a-ES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s-ES" sz="2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QuadreDeText 51"/>
          <p:cNvSpPr txBox="1"/>
          <p:nvPr/>
        </p:nvSpPr>
        <p:spPr>
          <a:xfrm>
            <a:off x="3411851" y="5650461"/>
            <a:ext cx="10064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a-ES" sz="11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rogrames </a:t>
            </a:r>
          </a:p>
          <a:p>
            <a:r>
              <a:rPr lang="ca-ES" sz="11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doctorat</a:t>
            </a:r>
            <a:endParaRPr lang="es-ES" sz="11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QuadreDeText 52"/>
          <p:cNvSpPr txBox="1"/>
          <p:nvPr/>
        </p:nvSpPr>
        <p:spPr>
          <a:xfrm>
            <a:off x="3411851" y="5378549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endParaRPr lang="es-ES" sz="2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QuadreDeText 54"/>
          <p:cNvSpPr txBox="1"/>
          <p:nvPr/>
        </p:nvSpPr>
        <p:spPr>
          <a:xfrm>
            <a:off x="4866111" y="5661014"/>
            <a:ext cx="15104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a-ES" sz="11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studiants de formació permanent</a:t>
            </a:r>
            <a:endParaRPr lang="es-ES" sz="11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QuadreDeText 55"/>
          <p:cNvSpPr txBox="1"/>
          <p:nvPr/>
        </p:nvSpPr>
        <p:spPr>
          <a:xfrm>
            <a:off x="4866111" y="5377408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3.000</a:t>
            </a:r>
            <a:endParaRPr lang="es-ES" sz="20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QuadreDeText 56"/>
          <p:cNvSpPr txBox="1"/>
          <p:nvPr/>
        </p:nvSpPr>
        <p:spPr>
          <a:xfrm>
            <a:off x="4866781" y="6333270"/>
            <a:ext cx="15104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a-ES" sz="11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rogrames de formació permanent</a:t>
            </a:r>
            <a:endParaRPr lang="es-ES" sz="11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QuadreDeText 57"/>
          <p:cNvSpPr txBox="1"/>
          <p:nvPr/>
        </p:nvSpPr>
        <p:spPr>
          <a:xfrm>
            <a:off x="4866781" y="6061358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234</a:t>
            </a:r>
            <a:endParaRPr lang="es-ES" sz="20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019925" y="4623266"/>
            <a:ext cx="1883365" cy="749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QuadreDeText 35"/>
          <p:cNvSpPr txBox="1"/>
          <p:nvPr/>
        </p:nvSpPr>
        <p:spPr>
          <a:xfrm>
            <a:off x="7053084" y="4926971"/>
            <a:ext cx="20396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ca-ES" sz="11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ngressos per projectes</a:t>
            </a:r>
          </a:p>
          <a:p>
            <a:r>
              <a:rPr lang="ca-ES" sz="11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d’R+D+I (2017)</a:t>
            </a:r>
            <a:endParaRPr lang="es-ES" sz="11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QuadreDeText 59"/>
          <p:cNvSpPr txBox="1"/>
          <p:nvPr/>
        </p:nvSpPr>
        <p:spPr>
          <a:xfrm>
            <a:off x="7053084" y="4655058"/>
            <a:ext cx="1402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 M€</a:t>
            </a:r>
            <a:endParaRPr lang="es-E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QuadreDeText 60"/>
          <p:cNvSpPr txBox="1"/>
          <p:nvPr/>
        </p:nvSpPr>
        <p:spPr>
          <a:xfrm>
            <a:off x="7023809" y="5650461"/>
            <a:ext cx="20396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a-ES" sz="11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ressupost 2018</a:t>
            </a:r>
            <a:endParaRPr lang="es-ES" sz="11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QuadreDeText 61"/>
          <p:cNvSpPr txBox="1"/>
          <p:nvPr/>
        </p:nvSpPr>
        <p:spPr>
          <a:xfrm>
            <a:off x="7023810" y="5378550"/>
            <a:ext cx="1672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283 M€</a:t>
            </a:r>
            <a:endParaRPr lang="es-E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QuadreDeText 64"/>
          <p:cNvSpPr txBox="1"/>
          <p:nvPr/>
        </p:nvSpPr>
        <p:spPr>
          <a:xfrm>
            <a:off x="7020272" y="6340565"/>
            <a:ext cx="20396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a-ES" sz="1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ous convenis i projectes </a:t>
            </a:r>
            <a:br>
              <a:rPr lang="ca-ES" sz="1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recerca</a:t>
            </a:r>
            <a:endParaRPr lang="es-ES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QuadreDeText 65"/>
          <p:cNvSpPr txBox="1"/>
          <p:nvPr/>
        </p:nvSpPr>
        <p:spPr>
          <a:xfrm>
            <a:off x="7020273" y="6068653"/>
            <a:ext cx="1441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</a:t>
            </a:r>
            <a:endParaRPr lang="es-E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t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576" y="4149725"/>
            <a:ext cx="3172483" cy="482249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7019926" y="704642"/>
            <a:ext cx="1883364" cy="293591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QuadreDeText 3"/>
          <p:cNvSpPr txBox="1"/>
          <p:nvPr/>
        </p:nvSpPr>
        <p:spPr>
          <a:xfrm>
            <a:off x="7071609" y="879258"/>
            <a:ext cx="1831681" cy="2730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ca-ES" sz="22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Líders en inserció </a:t>
            </a:r>
            <a:br>
              <a:rPr lang="ca-ES" sz="22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22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laboral de qualitat</a:t>
            </a:r>
          </a:p>
          <a:p>
            <a:r>
              <a:rPr lang="es-ES" sz="16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16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600" b="1" baseline="30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Sovint</a:t>
            </a:r>
            <a:r>
              <a:rPr lang="es-ES" sz="16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s-E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baseline="30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els</a:t>
            </a:r>
            <a:r>
              <a:rPr lang="es-ES" sz="1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baseline="30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titulats</a:t>
            </a:r>
            <a:r>
              <a:rPr lang="es-ES" sz="1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16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6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U</a:t>
            </a:r>
            <a:r>
              <a:rPr lang="es-ES" sz="16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r>
              <a:rPr lang="ca-ES" sz="16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enceten la carrera </a:t>
            </a:r>
            <a:r>
              <a:rPr lang="ca-ES" sz="1600" b="1" baseline="30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</a:t>
            </a:r>
          </a:p>
          <a:p>
            <a:r>
              <a:rPr lang="ca-ES" sz="1600" b="1" baseline="30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ca-ES" sz="16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les pràctiques que realitzen </a:t>
            </a:r>
            <a:r>
              <a:rPr lang="ca-ES" sz="1600" b="1" baseline="30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 </a:t>
            </a:r>
          </a:p>
          <a:p>
            <a:r>
              <a:rPr lang="ca-ES" sz="1600" b="1" baseline="30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els </a:t>
            </a:r>
            <a:r>
              <a:rPr lang="ca-ES" sz="16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estudis. </a:t>
            </a:r>
            <a:br>
              <a:rPr lang="ca-ES" sz="16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a-ES" sz="1600" b="1" baseline="30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sz="16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any després de titular-se, el 93 % de les persones que han cursat els </a:t>
            </a:r>
            <a:r>
              <a:rPr lang="ca-ES" sz="1600" b="1" baseline="30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estudis a </a:t>
            </a:r>
            <a:r>
              <a:rPr lang="ca-ES" sz="16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ca-ES" sz="1600" b="1" baseline="30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UPC </a:t>
            </a:r>
          </a:p>
          <a:p>
            <a:r>
              <a:rPr lang="ca-ES" sz="1600" b="1" baseline="30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 </a:t>
            </a:r>
            <a:r>
              <a:rPr lang="ca-ES" sz="16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treballen</a:t>
            </a:r>
            <a:r>
              <a:rPr lang="ca-ES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a-ES" b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63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2223914"/>
            <a:ext cx="4464943" cy="2160240"/>
          </a:xfrm>
          <a:prstGeom prst="rect">
            <a:avLst/>
          </a:prstGeom>
        </p:spPr>
      </p:pic>
      <p:pic>
        <p:nvPicPr>
          <p:cNvPr id="8" name="Imatg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4441787"/>
            <a:ext cx="4464943" cy="2163801"/>
          </a:xfrm>
          <a:prstGeom prst="rect">
            <a:avLst/>
          </a:prstGeom>
        </p:spPr>
      </p:pic>
      <p:sp>
        <p:nvSpPr>
          <p:cNvPr id="15" name="QuadreDeText 14"/>
          <p:cNvSpPr txBox="1"/>
          <p:nvPr/>
        </p:nvSpPr>
        <p:spPr>
          <a:xfrm>
            <a:off x="4773028" y="2603641"/>
            <a:ext cx="43183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/>
            <a:r>
              <a:rPr lang="pt-B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Escola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Politècnica Superior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d’Edificació de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Barcelona. EPSEB</a:t>
            </a:r>
          </a:p>
          <a:p>
            <a:pPr marL="87313" indent="-87313"/>
            <a:r>
              <a:rPr lang="pt-B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Escola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Tècnica Superior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d’Arquitectura de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Barcelona. ETSAB</a:t>
            </a:r>
          </a:p>
          <a:p>
            <a:pPr marL="87313" indent="-87313"/>
            <a:r>
              <a:rPr lang="pt-B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Escola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Tècnica Superior d’Enginyeria Industrial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Barcelona. ETSEIB</a:t>
            </a:r>
          </a:p>
          <a:p>
            <a:pPr marL="87313" indent="-87313"/>
            <a:r>
              <a:rPr lang="pt-B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Facultat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de Matemàtiques i Estadística. FME</a:t>
            </a:r>
          </a:p>
          <a:p>
            <a:pPr marL="87313" indent="-87313"/>
            <a:r>
              <a:rPr lang="pt-B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Centre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de Formació Interdisciplinària Superior. CFIS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QuadreDeText 15"/>
          <p:cNvSpPr txBox="1"/>
          <p:nvPr/>
        </p:nvSpPr>
        <p:spPr>
          <a:xfrm>
            <a:off x="4773028" y="2188974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DIAGONAL SUD</a:t>
            </a:r>
            <a:endParaRPr lang="es-E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QuadreDeText 16"/>
          <p:cNvSpPr txBox="1"/>
          <p:nvPr/>
        </p:nvSpPr>
        <p:spPr>
          <a:xfrm>
            <a:off x="135038" y="1767905"/>
            <a:ext cx="2280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cap="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Barcelona</a:t>
            </a:r>
            <a:endParaRPr lang="es-ES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QuadreDeText 19"/>
          <p:cNvSpPr txBox="1"/>
          <p:nvPr/>
        </p:nvSpPr>
        <p:spPr>
          <a:xfrm>
            <a:off x="4773028" y="4809346"/>
            <a:ext cx="4318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Escola Tècnica Superior d’Enginyers de Camins, Canals i Ports </a:t>
            </a:r>
          </a:p>
          <a:p>
            <a:r>
              <a:rPr lang="ca-E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Barcelona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. ETSECCPB</a:t>
            </a:r>
            <a:endParaRPr lang="ca-E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Escola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Tècnica Superior d’Enginyeria Industrial de Barcelona</a:t>
            </a:r>
            <a:r>
              <a:rPr lang="ca-ES" sz="1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ETSETB</a:t>
            </a:r>
            <a:endParaRPr lang="ca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Facultat d’Informàtica de Barcelona. FIB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QuadreDeText 20"/>
          <p:cNvSpPr txBox="1"/>
          <p:nvPr/>
        </p:nvSpPr>
        <p:spPr>
          <a:xfrm>
            <a:off x="4773028" y="4394679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DIAGONAL NORD</a:t>
            </a:r>
            <a:endParaRPr lang="es-ES" sz="1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QuadreDeText 9"/>
          <p:cNvSpPr txBox="1"/>
          <p:nvPr/>
        </p:nvSpPr>
        <p:spPr>
          <a:xfrm>
            <a:off x="4355976" y="334009"/>
            <a:ext cx="4549898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sz="4000" b="1" cap="all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Centres docents upc</a:t>
            </a:r>
            <a:endParaRPr lang="ca-ES" sz="4000" b="1" cap="all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79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QuadreDeText 8"/>
          <p:cNvSpPr txBox="1"/>
          <p:nvPr/>
        </p:nvSpPr>
        <p:spPr>
          <a:xfrm>
            <a:off x="4735066" y="271681"/>
            <a:ext cx="424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b="1" cap="all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Centres docents upc</a:t>
            </a:r>
            <a:endParaRPr lang="ca-ES" b="1" cap="all" baseline="30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QuadreDeText 14"/>
          <p:cNvSpPr txBox="1"/>
          <p:nvPr/>
        </p:nvSpPr>
        <p:spPr>
          <a:xfrm>
            <a:off x="4634280" y="2542042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/>
            <a:r>
              <a:rPr lang="pt-B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Escola d’Enginyeria de Barcelona Est. EEBE </a:t>
            </a:r>
          </a:p>
          <a:p>
            <a:pPr marL="87313" indent="-87313"/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	(Barcelona / Sant Adrià de Besòs)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QuadreDeText 15"/>
          <p:cNvSpPr txBox="1"/>
          <p:nvPr/>
        </p:nvSpPr>
        <p:spPr>
          <a:xfrm>
            <a:off x="4634280" y="2113927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DIAGONAL-BESÒS</a:t>
            </a:r>
            <a:endParaRPr lang="es-E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QuadreDeText 20"/>
          <p:cNvSpPr txBox="1"/>
          <p:nvPr/>
        </p:nvSpPr>
        <p:spPr>
          <a:xfrm>
            <a:off x="4634280" y="4373339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DE NÀUTICA</a:t>
            </a:r>
            <a:endParaRPr lang="es-E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t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645" y="4445347"/>
            <a:ext cx="4352230" cy="2160241"/>
          </a:xfrm>
          <a:prstGeom prst="rect">
            <a:avLst/>
          </a:prstGeom>
        </p:spPr>
      </p:pic>
      <p:pic>
        <p:nvPicPr>
          <p:cNvPr id="5" name="Imat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645" y="2199382"/>
            <a:ext cx="4352230" cy="2190336"/>
          </a:xfrm>
          <a:prstGeom prst="rect">
            <a:avLst/>
          </a:prstGeom>
        </p:spPr>
      </p:pic>
      <p:sp>
        <p:nvSpPr>
          <p:cNvPr id="8" name="QuadreDeText 14"/>
          <p:cNvSpPr txBox="1"/>
          <p:nvPr/>
        </p:nvSpPr>
        <p:spPr>
          <a:xfrm>
            <a:off x="4649223" y="487735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Facultat de Nàutica de Barcelona. FNB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70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QuadreDeText 9"/>
          <p:cNvSpPr txBox="1"/>
          <p:nvPr/>
        </p:nvSpPr>
        <p:spPr>
          <a:xfrm>
            <a:off x="4735066" y="271681"/>
            <a:ext cx="424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b="1" cap="all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Centres docents upc</a:t>
            </a:r>
            <a:endParaRPr lang="ca-ES" b="1" cap="all" baseline="30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t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4437112"/>
            <a:ext cx="4336355" cy="2160240"/>
          </a:xfrm>
          <a:prstGeom prst="rect">
            <a:avLst/>
          </a:prstGeom>
        </p:spPr>
      </p:pic>
      <p:sp>
        <p:nvSpPr>
          <p:cNvPr id="15" name="QuadreDeText 14"/>
          <p:cNvSpPr txBox="1"/>
          <p:nvPr/>
        </p:nvSpPr>
        <p:spPr>
          <a:xfrm>
            <a:off x="4629050" y="2523140"/>
            <a:ext cx="4514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/>
            <a:r>
              <a:rPr lang="pt-B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Escola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Superior d’Enginyeries Industrial, Aeroespacial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Audiovisual de Terrassa.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ESEIAAT</a:t>
            </a:r>
          </a:p>
          <a:p>
            <a:pPr marL="87313" indent="-87313"/>
            <a:r>
              <a:rPr lang="pt-B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Facultat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d’Òptica i Optometria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Terrassa. FOOT</a:t>
            </a:r>
          </a:p>
          <a:p>
            <a:pPr marL="87313" indent="-87313"/>
            <a:r>
              <a:rPr lang="pt-B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Centre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de la Imatge i la Tecnologia Multimèdia. CITM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QuadreDeText 15"/>
          <p:cNvSpPr txBox="1"/>
          <p:nvPr/>
        </p:nvSpPr>
        <p:spPr>
          <a:xfrm>
            <a:off x="4629051" y="2108473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DE TERRASSA</a:t>
            </a:r>
            <a:endParaRPr lang="es-ES" sz="1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QuadreDeText 20"/>
          <p:cNvSpPr txBox="1"/>
          <p:nvPr/>
        </p:nvSpPr>
        <p:spPr>
          <a:xfrm>
            <a:off x="4629051" y="4362668"/>
            <a:ext cx="3487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DEL BAIX LLOBREGAT</a:t>
            </a:r>
            <a:endParaRPr lang="es-ES" sz="1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QuadreDeText 8"/>
          <p:cNvSpPr txBox="1"/>
          <p:nvPr/>
        </p:nvSpPr>
        <p:spPr>
          <a:xfrm>
            <a:off x="4624834" y="4761946"/>
            <a:ext cx="47717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/>
            <a:r>
              <a:rPr lang="pt-B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Escola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d’Enginyeria de Telecomunicació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Aeroespacial 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de Castelldefels. EETAC</a:t>
            </a:r>
            <a:endParaRPr lang="ca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/>
            <a:r>
              <a:rPr lang="pt-B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Escola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Superior d’Agricultura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Barcelona. ESAB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tg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954" y="2180480"/>
            <a:ext cx="4348921" cy="219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5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QuadreDeText 11"/>
          <p:cNvSpPr txBox="1"/>
          <p:nvPr/>
        </p:nvSpPr>
        <p:spPr>
          <a:xfrm>
            <a:off x="4735066" y="271681"/>
            <a:ext cx="424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b="1" cap="all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Centres docents upc</a:t>
            </a:r>
            <a:endParaRPr lang="ca-ES" b="1" cap="all" baseline="30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QuadreDeText 14"/>
          <p:cNvSpPr txBox="1"/>
          <p:nvPr/>
        </p:nvSpPr>
        <p:spPr>
          <a:xfrm>
            <a:off x="4622224" y="1879328"/>
            <a:ext cx="47023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Escola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Politècnica Superior d’Enginyeria de Vilanova i la Geltrú. EPSEVG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QuadreDeText 15"/>
          <p:cNvSpPr txBox="1"/>
          <p:nvPr/>
        </p:nvSpPr>
        <p:spPr>
          <a:xfrm>
            <a:off x="4622225" y="1246928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DE VILANOVA </a:t>
            </a:r>
          </a:p>
          <a:p>
            <a:r>
              <a:rPr lang="ca-E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LA GELTRÚ</a:t>
            </a:r>
            <a:endParaRPr lang="es-E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QuadreDeText 20"/>
          <p:cNvSpPr txBox="1"/>
          <p:nvPr/>
        </p:nvSpPr>
        <p:spPr>
          <a:xfrm>
            <a:off x="4622225" y="3074612"/>
            <a:ext cx="3487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DE MANRESA</a:t>
            </a:r>
            <a:endParaRPr lang="es-E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QuadreDeText 8"/>
          <p:cNvSpPr txBox="1"/>
          <p:nvPr/>
        </p:nvSpPr>
        <p:spPr>
          <a:xfrm>
            <a:off x="4618007" y="3473890"/>
            <a:ext cx="47065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Escola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Politècnica Superior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d’Enginyeria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de Manresa. EPSEM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t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086" y="4916709"/>
            <a:ext cx="4323569" cy="1693549"/>
          </a:xfrm>
          <a:prstGeom prst="rect">
            <a:avLst/>
          </a:prstGeom>
        </p:spPr>
      </p:pic>
      <p:pic>
        <p:nvPicPr>
          <p:cNvPr id="6" name="Imatg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086" y="3155389"/>
            <a:ext cx="4323569" cy="1706578"/>
          </a:xfrm>
          <a:prstGeom prst="rect">
            <a:avLst/>
          </a:prstGeom>
        </p:spPr>
      </p:pic>
      <p:sp>
        <p:nvSpPr>
          <p:cNvPr id="13" name="QuadreDeText 12"/>
          <p:cNvSpPr txBox="1"/>
          <p:nvPr/>
        </p:nvSpPr>
        <p:spPr>
          <a:xfrm>
            <a:off x="4622225" y="4888257"/>
            <a:ext cx="3487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DE SANT CUGAT </a:t>
            </a:r>
          </a:p>
          <a:p>
            <a:r>
              <a:rPr lang="ca-ES" sz="1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VALLÈS</a:t>
            </a:r>
            <a:endParaRPr lang="es-ES" sz="1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QuadreDeText 13"/>
          <p:cNvSpPr txBox="1"/>
          <p:nvPr/>
        </p:nvSpPr>
        <p:spPr>
          <a:xfrm>
            <a:off x="4618008" y="5497091"/>
            <a:ext cx="42024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Escola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Tècnica Superior d’Arquitectura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Vallès. ETSAV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\\TELEMANN\Grups\SC\SCI\SCI-Oficina Disseny-Identitat\9844-Presentacions-UPC-2018\Fotos\Vilanova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9086" y="1346348"/>
            <a:ext cx="4323569" cy="17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05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4211960" y="1340235"/>
            <a:ext cx="4693915" cy="25803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6 Rectángulo"/>
          <p:cNvSpPr/>
          <p:nvPr/>
        </p:nvSpPr>
        <p:spPr>
          <a:xfrm>
            <a:off x="4211960" y="5236592"/>
            <a:ext cx="4706615" cy="13681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9" name="QuadreDeText 18"/>
          <p:cNvSpPr txBox="1"/>
          <p:nvPr/>
        </p:nvSpPr>
        <p:spPr>
          <a:xfrm>
            <a:off x="4284967" y="1494309"/>
            <a:ext cx="4751529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Institut de Ciències de l’Educació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600" spc="-4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INTEXTER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Institut d’Investigació Tèxtil i Cooperació Industrial </a:t>
            </a: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Terrassa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IOC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Institut d’Organització i Control de Sistemes Industrials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INTE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Institut de Tècniques Energètiques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ISUPC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Institut Universitari de Recerca en Ciència i Tecnologies </a:t>
            </a:r>
          </a:p>
          <a:p>
            <a:pPr marL="87313" indent="-87313">
              <a:lnSpc>
                <a:spcPts val="1400"/>
              </a:lnSpc>
            </a:pP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de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la Sostenibilitat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ICFO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Institut de Ciències Fotòniques (entitat vinculada i institut adscrit)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IRI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Institut de Robòtica i Informàtica Industrial (titularitat UPC-CSIC)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FLUMEN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Institut en Dinàmica Fluvial i Enginyeria Hidrològica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IBEI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Institut Barcelona d’Estudis Internacionals (interuniversitari)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IIEDG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Institut Interuniversitari d’Estudis de Dones i Gènere (interuniversitari)</a:t>
            </a:r>
          </a:p>
        </p:txBody>
      </p:sp>
      <p:sp>
        <p:nvSpPr>
          <p:cNvPr id="20" name="QuadreDeText 19"/>
          <p:cNvSpPr txBox="1"/>
          <p:nvPr/>
        </p:nvSpPr>
        <p:spPr>
          <a:xfrm>
            <a:off x="4284967" y="882188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cap="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INSTITUTS</a:t>
            </a:r>
            <a:endParaRPr lang="es-ES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QuadreDeText 21"/>
          <p:cNvSpPr txBox="1"/>
          <p:nvPr/>
        </p:nvSpPr>
        <p:spPr>
          <a:xfrm>
            <a:off x="4355976" y="5380608"/>
            <a:ext cx="35283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Fundació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Centre d’Innovació i Tecnologia (CIT UPC)</a:t>
            </a:r>
          </a:p>
          <a:p>
            <a:pPr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Centre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CIM </a:t>
            </a:r>
          </a:p>
          <a:p>
            <a:pPr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Fundació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Politècnica de Catalunya</a:t>
            </a:r>
          </a:p>
          <a:p>
            <a:pPr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IThinkUPC</a:t>
            </a:r>
            <a:endParaRPr lang="ca-E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Parc Mediterrani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la Tecnologia </a:t>
            </a:r>
          </a:p>
          <a:p>
            <a:pPr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UPCnet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SL</a:t>
            </a:r>
          </a:p>
        </p:txBody>
      </p:sp>
      <p:sp>
        <p:nvSpPr>
          <p:cNvPr id="9" name="QuadreDeText 19"/>
          <p:cNvSpPr txBox="1"/>
          <p:nvPr/>
        </p:nvSpPr>
        <p:spPr>
          <a:xfrm>
            <a:off x="4355976" y="4773553"/>
            <a:ext cx="1583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cap="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 UPC</a:t>
            </a:r>
            <a:endParaRPr lang="es-ES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50826" y="1340234"/>
            <a:ext cx="3961134" cy="52653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QuadreDeText 3"/>
          <p:cNvSpPr txBox="1"/>
          <p:nvPr/>
        </p:nvSpPr>
        <p:spPr>
          <a:xfrm>
            <a:off x="301719" y="1494309"/>
            <a:ext cx="3983248" cy="5439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Arquitectura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Computadors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Ciència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Enginyeria Nàutiques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Ciència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dels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Metal·lúrgica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Ciències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la Computació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Agroalimentària i Biotecnologia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Civil i Ambiental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Elèctrica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Electrònica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Mecànica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Minera, Industrial i TIC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Projectes i de la Construcció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Química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Serveis i Sistemes d’Informació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Sistemes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Automàtica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Informàtica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Industrial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Telemàtica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Estadística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Investigació Operativa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Expressió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Gràfica a </a:t>
            </a: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l’Enginyeria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Física</a:t>
            </a:r>
            <a:endParaRPr lang="ca-E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Màquines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Motors Tèrmics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Matemàtiques</a:t>
            </a:r>
            <a:endParaRPr lang="ca-E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Mecànica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Fluids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Òptica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Optometria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Organització </a:t>
            </a: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d’Empreses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Projectes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Arquitectònics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Representació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Arquitectònica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Resistència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Materials i Estructures a l’Enginyeria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Tecnologia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l’Arquitectura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Teoria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Història de l’Arquitectura i Tècniques </a:t>
            </a: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ca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Comunicació</a:t>
            </a:r>
            <a:endParaRPr lang="ca-E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Teoria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del Senyal i Comunicacions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Urbanisme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Ordenació del Territori</a:t>
            </a:r>
          </a:p>
          <a:p>
            <a:pPr>
              <a:lnSpc>
                <a:spcPts val="1400"/>
              </a:lnSpc>
            </a:pPr>
            <a:endParaRPr lang="ca-E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QuadreDeText 16"/>
          <p:cNvSpPr txBox="1"/>
          <p:nvPr/>
        </p:nvSpPr>
        <p:spPr>
          <a:xfrm>
            <a:off x="321444" y="882188"/>
            <a:ext cx="2280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cap="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departaments</a:t>
            </a:r>
            <a:endParaRPr lang="es-ES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QuadreDeText 4"/>
          <p:cNvSpPr txBox="1"/>
          <p:nvPr/>
        </p:nvSpPr>
        <p:spPr>
          <a:xfrm>
            <a:off x="2362130" y="298103"/>
            <a:ext cx="660407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sz="4000" b="1" cap="all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</a:t>
            </a:r>
            <a:endParaRPr lang="ca-ES" sz="4000" b="1" cap="all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76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-27384"/>
            <a:ext cx="9217024" cy="6912769"/>
          </a:xfrm>
          <a:prstGeom prst="rect">
            <a:avLst/>
          </a:prstGeom>
        </p:spPr>
      </p:pic>
      <p:sp>
        <p:nvSpPr>
          <p:cNvPr id="4" name="QuadreDeText 3"/>
          <p:cNvSpPr txBox="1"/>
          <p:nvPr/>
        </p:nvSpPr>
        <p:spPr>
          <a:xfrm>
            <a:off x="307975" y="6155779"/>
            <a:ext cx="30030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Projecte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paranimf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Gaudí </a:t>
            </a:r>
            <a:endParaRPr lang="es-ES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1877 </a:t>
            </a:r>
            <a:r>
              <a:rPr lang="es-E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l’Escola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Tècnica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Superior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d’Arquitectura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Barcelona (ETSAB).</a:t>
            </a:r>
          </a:p>
        </p:txBody>
      </p:sp>
      <p:pic>
        <p:nvPicPr>
          <p:cNvPr id="7" name="Imat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13" y="1052736"/>
            <a:ext cx="8208912" cy="1076576"/>
          </a:xfrm>
          <a:prstGeom prst="rect">
            <a:avLst/>
          </a:prstGeom>
        </p:spPr>
      </p:pic>
      <p:pic>
        <p:nvPicPr>
          <p:cNvPr id="8" name="Picture 3" descr="G:\SC\SCI\SCI-Oficina Disseny-Identitat\MARCA CORPORATIVA\Marca_UPC_institucional_arxius\UPC blanc fons transp\UPC blanc fons trans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21" y="161372"/>
            <a:ext cx="1800200" cy="39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23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34826" y="1347118"/>
            <a:ext cx="8671049" cy="28026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QuadreDeText 3"/>
          <p:cNvSpPr txBox="1"/>
          <p:nvPr/>
        </p:nvSpPr>
        <p:spPr>
          <a:xfrm>
            <a:off x="300038" y="1500331"/>
            <a:ext cx="8448426" cy="2580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CD6. Centre 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de Desenvolupament de Sensors, Instrumentació i Sistemes</a:t>
            </a:r>
          </a:p>
          <a:p>
            <a:pPr>
              <a:lnSpc>
                <a:spcPts val="16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CITCEA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d’Innovació Tecnològica en Convertidors Estàtics i Accionaments</a:t>
            </a:r>
          </a:p>
          <a:p>
            <a:pPr>
              <a:lnSpc>
                <a:spcPts val="16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CREB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de Recerca en Enginyeria Biomèdica</a:t>
            </a:r>
          </a:p>
          <a:p>
            <a:pPr>
              <a:lnSpc>
                <a:spcPts val="16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DAMA-UPC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Data Management Group</a:t>
            </a:r>
          </a:p>
          <a:p>
            <a:pPr>
              <a:lnSpc>
                <a:spcPts val="16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GCEM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Grup de Compatibilitat Electromagnètica</a:t>
            </a:r>
          </a:p>
          <a:p>
            <a:pPr>
              <a:lnSpc>
                <a:spcPts val="16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INNOTEX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Innotex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endParaRPr lang="ca-E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LABSON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Laboratori de Sistemes </a:t>
            </a:r>
            <a:r>
              <a:rPr lang="ca-E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Oleohidràulics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baseline="3000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Pneumàtics</a:t>
            </a:r>
            <a:endParaRPr lang="ca-E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MCIA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ca-E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 in Electronics, </a:t>
            </a:r>
            <a:r>
              <a:rPr lang="ca-E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Motion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 Control </a:t>
            </a:r>
            <a:r>
              <a:rPr lang="ca-E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 Industrial Applications</a:t>
            </a:r>
          </a:p>
          <a:p>
            <a:pPr>
              <a:lnSpc>
                <a:spcPts val="16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SARTI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de Desenvolupament Tecnològic de Sistemes d’Adquisició Remota i Tractament de la Informació</a:t>
            </a:r>
          </a:p>
          <a:p>
            <a:pPr>
              <a:lnSpc>
                <a:spcPts val="14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SEER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Sistemes Elèctrics d’Energia Renovable</a:t>
            </a:r>
          </a:p>
          <a:p>
            <a:pPr>
              <a:lnSpc>
                <a:spcPts val="1200"/>
              </a:lnSpc>
            </a:pPr>
            <a:endParaRPr lang="ca-ES" sz="12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</a:pPr>
            <a:endParaRPr lang="ca-ES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</a:pPr>
            <a:r>
              <a:rPr lang="ca-E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* Centres de recerca que pertanyen a la Xarxa de Centres de Suport a la Innovació Tecnològica (TECNIO)</a:t>
            </a:r>
          </a:p>
        </p:txBody>
      </p:sp>
      <p:sp>
        <p:nvSpPr>
          <p:cNvPr id="6" name="QuadreDeText 16"/>
          <p:cNvSpPr txBox="1"/>
          <p:nvPr/>
        </p:nvSpPr>
        <p:spPr>
          <a:xfrm>
            <a:off x="323528" y="870808"/>
            <a:ext cx="4585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cap="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CENTRES DE RECERCA TECNIO*</a:t>
            </a:r>
            <a:endParaRPr lang="es-ES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\\TELEMANN\Grups\SC\SCI\SCI-Oficina Disseny-Identitat\9844-Presentacions-UPC-2018\Material-Prestigi\9814 INTERIOR\Links\IMG_9509-RETOCADA2.tif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825" y="4149726"/>
            <a:ext cx="4335525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5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252350" y="1328908"/>
            <a:ext cx="6263866" cy="52846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9" name="QuadreDeText 18"/>
          <p:cNvSpPr txBox="1"/>
          <p:nvPr/>
        </p:nvSpPr>
        <p:spPr>
          <a:xfrm>
            <a:off x="318195" y="1484283"/>
            <a:ext cx="6198021" cy="4452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CCABA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de Comunicacions Avançades de Banda Ampla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CD6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de Desenvolupament de Sensors, Instrumentació i Sistemes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CDPAC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de Documentació de Projectes d’Arquitectura </a:t>
            </a:r>
            <a:r>
              <a:rPr lang="ca-ES" spc="-3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Catalunya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CEBIM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de Biotecnologia Molecular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CERpIE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Específic de Recerca per a la Millora i la Innovació </a:t>
            </a:r>
            <a:r>
              <a:rPr lang="ca-ES" spc="-3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les Empreses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CETpD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d’Estudis Tecnològics per a l’Atenció a la Dependència </a:t>
            </a:r>
            <a:r>
              <a:rPr lang="ca-ES" spc="-3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la Vida Autònoma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CPSV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de Política del Sòl i Valoracions 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CRAL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de Recerca i Serveis per a l’Administració Local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CREB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de Recerca en Enginyeria Biomèdica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CREMIT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de Recerca de Motors i Instal·lacions Tèrmiques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CRnE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de Recerca en Ciència i Enginyeria </a:t>
            </a:r>
            <a:r>
              <a:rPr lang="ca-ES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Multiescala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pc="-3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Barcelona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CS2AC-UPC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Supervision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, Safety </a:t>
            </a:r>
            <a:r>
              <a:rPr lang="ca-ES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Automatic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 Control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IDEAI-UPC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Intelligent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  <a:r>
              <a:rPr lang="ca-ES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 Artificial </a:t>
            </a:r>
            <a:r>
              <a:rPr lang="ca-ES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Intelligence</a:t>
            </a:r>
            <a:endParaRPr lang="ca-ES" spc="-3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LaCàN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Mètodes Numèrics en Ciències Aplicades i Enginyeria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LIM/UPC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Laboratori d’Enginyeria Marítima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LITEM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Laboratori per a la Innovació Tecnològica d’Estructures </a:t>
            </a:r>
            <a:r>
              <a:rPr lang="ca-ES" spc="-3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MC2)‐UPC. Mecànica de Medis Continus i Computacional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PERC-UPC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de Recerca d’Electrònica de Potència UPC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SSR-UPC 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a-ES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Smart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Sustainable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endParaRPr lang="ca-ES" spc="-3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TALP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de Tecnologies i Aplicacions del Llenguatge i la Parla</a:t>
            </a:r>
          </a:p>
        </p:txBody>
      </p:sp>
      <p:sp>
        <p:nvSpPr>
          <p:cNvPr id="8" name="QuadreDeText 16"/>
          <p:cNvSpPr txBox="1"/>
          <p:nvPr/>
        </p:nvSpPr>
        <p:spPr>
          <a:xfrm>
            <a:off x="323528" y="871648"/>
            <a:ext cx="6867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cap="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CENTRES ESPECÍFICS DE RECERCA (CER)</a:t>
            </a:r>
            <a:endParaRPr lang="es-ES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 descr="\\TELEMANN\Grups\SC\SCI\SCI-Oficina Disseny-Identitat\9844-Presentacions-UPC-2018\Material-Prestigi\9814 INTERIOR\Links\Noi_investigant.tif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16216" y="1328908"/>
            <a:ext cx="2399977" cy="282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52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252350" y="1328909"/>
            <a:ext cx="6335874" cy="38288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2" name="QuadreDeText 21"/>
          <p:cNvSpPr txBox="1"/>
          <p:nvPr/>
        </p:nvSpPr>
        <p:spPr>
          <a:xfrm>
            <a:off x="321420" y="1494309"/>
            <a:ext cx="7778972" cy="3336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BSC-CNS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Barcelona </a:t>
            </a:r>
            <a:r>
              <a:rPr lang="ca-E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Supercomputing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 – Centro Nacional </a:t>
            </a:r>
            <a:r>
              <a:rPr lang="ca-E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ca-E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Supercomputación</a:t>
            </a:r>
            <a:endParaRPr lang="ca-E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CCP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Català del Plàstic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CETaqua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Tecnològic de l’Aigua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CIIRC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Internacional d’Investigació dels Recursos Costaners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CIMNE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Internacional de Mètodes Numèrics en Enginyeria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CREDA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de Recerca en Economia i Desenvolupament Agroalimentari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CRM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de Recerca Matemàtica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CTM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Tecnològic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CTTC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Tecnològic de Telecomunicacions de Catalunya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FMA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Fundació Miquel Agustí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i2CAT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Fundació i2CAT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IBEC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Institut de Bioenginyeria de Catalunya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ICFO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Institut de Ciències Fotòniques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IEEC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Institut d’Estudis Espacials de Catalunya</a:t>
            </a:r>
          </a:p>
          <a:p>
            <a:pPr>
              <a:lnSpc>
                <a:spcPts val="15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IREC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Institut de Recerca en Energia de Catalunya</a:t>
            </a:r>
          </a:p>
        </p:txBody>
      </p:sp>
      <p:sp>
        <p:nvSpPr>
          <p:cNvPr id="6" name="QuadreDeText 16"/>
          <p:cNvSpPr txBox="1"/>
          <p:nvPr/>
        </p:nvSpPr>
        <p:spPr>
          <a:xfrm>
            <a:off x="335650" y="864334"/>
            <a:ext cx="5532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cap="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ENTITATS VINCULADES DE RECERCA</a:t>
            </a:r>
            <a:endParaRPr lang="es-ES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\\TELEMANN\Grups\SC\SCI\SCI-Oficina Disseny-Identitat\9844-Presentacions-UPC-2018\Material-Prestigi\9814 INTERIOR\Links\Nanotecnologia.tif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15" t="-1" r="48677" b="-1"/>
          <a:stretch/>
        </p:blipFill>
        <p:spPr bwMode="auto">
          <a:xfrm>
            <a:off x="6588224" y="1328909"/>
            <a:ext cx="2317652" cy="526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47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250825" y="1341437"/>
            <a:ext cx="4314771" cy="23334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" name="13 Rectángulo"/>
          <p:cNvSpPr/>
          <p:nvPr/>
        </p:nvSpPr>
        <p:spPr>
          <a:xfrm>
            <a:off x="4565596" y="1341437"/>
            <a:ext cx="4315717" cy="2525431"/>
          </a:xfrm>
          <a:prstGeom prst="rect">
            <a:avLst/>
          </a:prstGeom>
          <a:solidFill>
            <a:srgbClr val="E1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5" name="14 Rectángulo"/>
          <p:cNvSpPr/>
          <p:nvPr/>
        </p:nvSpPr>
        <p:spPr>
          <a:xfrm>
            <a:off x="250825" y="3674853"/>
            <a:ext cx="8630488" cy="29227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2" name="QuadreDeText 21"/>
          <p:cNvSpPr txBox="1"/>
          <p:nvPr/>
        </p:nvSpPr>
        <p:spPr>
          <a:xfrm>
            <a:off x="296717" y="1769936"/>
            <a:ext cx="2270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aseline="30000" smtClean="0"/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Abertis </a:t>
            </a:r>
            <a:endParaRPr lang="ca-E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baseline="30000" smtClean="0"/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COMEXI 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Group </a:t>
            </a:r>
          </a:p>
          <a:p>
            <a:r>
              <a:rPr lang="ca-ES" baseline="30000" smtClean="0"/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Fundació </a:t>
            </a:r>
            <a:r>
              <a:rPr lang="ca-E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Cellex</a:t>
            </a:r>
            <a:endParaRPr lang="ca-E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baseline="30000" smtClean="0"/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GIRBAU 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Group </a:t>
            </a:r>
          </a:p>
          <a:p>
            <a:r>
              <a:rPr lang="ca-ES" baseline="30000" smtClean="0"/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ICL 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Iberia </a:t>
            </a:r>
          </a:p>
          <a:p>
            <a:r>
              <a:rPr lang="ca-ES" baseline="30000" smtClean="0"/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Obra 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Social “la Caixa” </a:t>
            </a:r>
          </a:p>
          <a:p>
            <a:r>
              <a:rPr lang="ca-ES" baseline="30000" smtClean="0"/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Banco 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Santander </a:t>
            </a:r>
          </a:p>
          <a:p>
            <a:r>
              <a:rPr lang="ca-ES" baseline="30000" smtClean="0"/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SEAT </a:t>
            </a:r>
            <a:endParaRPr lang="ca-E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QuadreDeText 16"/>
          <p:cNvSpPr txBox="1"/>
          <p:nvPr/>
        </p:nvSpPr>
        <p:spPr>
          <a:xfrm>
            <a:off x="263642" y="864334"/>
            <a:ext cx="5532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cap="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EMPRESES I ENTITATS PATROCINADORES</a:t>
            </a:r>
            <a:endParaRPr lang="es-ES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QuadreDeText 15"/>
          <p:cNvSpPr txBox="1"/>
          <p:nvPr/>
        </p:nvSpPr>
        <p:spPr>
          <a:xfrm>
            <a:off x="296717" y="1389985"/>
            <a:ext cx="4286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PATROCINADORS D’EXCEL·LÈNCIA</a:t>
            </a:r>
            <a:endParaRPr lang="es-E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QuadreDeText 15"/>
          <p:cNvSpPr txBox="1"/>
          <p:nvPr/>
        </p:nvSpPr>
        <p:spPr>
          <a:xfrm>
            <a:off x="4617319" y="1395527"/>
            <a:ext cx="4286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PATROCINADORS</a:t>
            </a:r>
            <a:endParaRPr lang="es-E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QuadreDeText 15"/>
          <p:cNvSpPr txBox="1"/>
          <p:nvPr/>
        </p:nvSpPr>
        <p:spPr>
          <a:xfrm>
            <a:off x="297283" y="3676802"/>
            <a:ext cx="4286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COL·LABORADORS</a:t>
            </a:r>
            <a:endParaRPr lang="es-E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QuadreDeText 21"/>
          <p:cNvSpPr txBox="1"/>
          <p:nvPr/>
        </p:nvSpPr>
        <p:spPr>
          <a:xfrm>
            <a:off x="4628821" y="1763107"/>
            <a:ext cx="31679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aseline="30000" smtClean="0"/>
              <a:t>· AMES </a:t>
            </a:r>
            <a:endParaRPr lang="ca-ES" baseline="30000" dirty="0"/>
          </a:p>
          <a:p>
            <a:r>
              <a:rPr lang="ca-ES" baseline="30000" smtClean="0"/>
              <a:t>· Construccions </a:t>
            </a:r>
            <a:r>
              <a:rPr lang="ca-ES" baseline="30000" dirty="0"/>
              <a:t>RUBAU </a:t>
            </a:r>
          </a:p>
          <a:p>
            <a:r>
              <a:rPr lang="ca-ES" baseline="30000" smtClean="0"/>
              <a:t>· COPISA </a:t>
            </a:r>
            <a:r>
              <a:rPr lang="ca-ES" baseline="30000" dirty="0"/>
              <a:t>Grup </a:t>
            </a:r>
          </a:p>
          <a:p>
            <a:r>
              <a:rPr lang="ca-ES" baseline="30000" smtClean="0"/>
              <a:t>· Endesa </a:t>
            </a:r>
            <a:endParaRPr lang="ca-ES" baseline="30000" dirty="0"/>
          </a:p>
          <a:p>
            <a:r>
              <a:rPr lang="ca-ES" baseline="30000" smtClean="0"/>
              <a:t>· FCC </a:t>
            </a:r>
            <a:r>
              <a:rPr lang="ca-ES" baseline="30000" dirty="0" err="1"/>
              <a:t>Construcción</a:t>
            </a:r>
            <a:r>
              <a:rPr lang="ca-ES" baseline="30000" dirty="0"/>
              <a:t> </a:t>
            </a:r>
          </a:p>
          <a:p>
            <a:r>
              <a:rPr lang="ca-ES" baseline="30000" smtClean="0"/>
              <a:t>· JG </a:t>
            </a:r>
            <a:r>
              <a:rPr lang="ca-ES" baseline="30000" dirty="0" err="1"/>
              <a:t>Ingenieros</a:t>
            </a:r>
            <a:r>
              <a:rPr lang="ca-ES" baseline="30000" dirty="0"/>
              <a:t> </a:t>
            </a:r>
          </a:p>
          <a:p>
            <a:r>
              <a:rPr lang="ca-ES" baseline="30000" smtClean="0"/>
              <a:t>· Mecalux </a:t>
            </a:r>
            <a:endParaRPr lang="ca-ES" baseline="30000" dirty="0"/>
          </a:p>
          <a:p>
            <a:r>
              <a:rPr lang="ca-ES" baseline="30000" smtClean="0"/>
              <a:t>· OHL </a:t>
            </a:r>
            <a:endParaRPr lang="ca-ES" baseline="30000" dirty="0"/>
          </a:p>
          <a:p>
            <a:r>
              <a:rPr lang="ca-ES" baseline="30000" smtClean="0"/>
              <a:t>· SOADCO </a:t>
            </a:r>
            <a:r>
              <a:rPr lang="ca-ES" baseline="30000" dirty="0"/>
              <a:t>(</a:t>
            </a:r>
            <a:r>
              <a:rPr lang="ca-ES" baseline="30000" dirty="0" err="1"/>
              <a:t>Klockner</a:t>
            </a:r>
            <a:r>
              <a:rPr lang="ca-ES" baseline="30000" dirty="0"/>
              <a:t> Implant System) </a:t>
            </a:r>
          </a:p>
          <a:p>
            <a:r>
              <a:rPr lang="ca-ES" baseline="30000" smtClean="0"/>
              <a:t>· Telefónica</a:t>
            </a:r>
            <a:endParaRPr lang="ca-ES" baseline="30000" dirty="0"/>
          </a:p>
        </p:txBody>
      </p:sp>
      <p:sp>
        <p:nvSpPr>
          <p:cNvPr id="12" name="QuadreDeText 21"/>
          <p:cNvSpPr txBox="1"/>
          <p:nvPr/>
        </p:nvSpPr>
        <p:spPr>
          <a:xfrm>
            <a:off x="301865" y="4061736"/>
            <a:ext cx="8842135" cy="378565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lnSpc>
                <a:spcPts val="1300"/>
              </a:lnSpc>
            </a:pPr>
            <a:r>
              <a:rPr lang="ca-ES" baseline="30000" smtClean="0"/>
              <a:t>· Accenture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Agbar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Agrupació </a:t>
            </a:r>
            <a:r>
              <a:rPr lang="ca-ES" baseline="30000" dirty="0"/>
              <a:t>Catalana de Tèxtil i Moda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Ajuntament </a:t>
            </a:r>
            <a:r>
              <a:rPr lang="ca-ES" baseline="30000" dirty="0"/>
              <a:t>de Castelldefels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Ajuntament </a:t>
            </a:r>
            <a:r>
              <a:rPr lang="ca-ES" baseline="30000" dirty="0"/>
              <a:t>d’Igualada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ASEMAS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</a:t>
            </a:r>
            <a:r>
              <a:rPr lang="es-ES" baseline="30000" smtClean="0"/>
              <a:t>Asociación </a:t>
            </a:r>
            <a:r>
              <a:rPr lang="es-ES" baseline="30000" dirty="0"/>
              <a:t>de Investigación de las Industrias del Curtido y Anexas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</a:t>
            </a:r>
            <a:r>
              <a:rPr lang="es-ES" baseline="30000" smtClean="0"/>
              <a:t>Asociación </a:t>
            </a:r>
            <a:r>
              <a:rPr lang="es-ES" baseline="30000" dirty="0"/>
              <a:t>Química Española de la Industria del Cuero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Bernecker </a:t>
            </a:r>
            <a:r>
              <a:rPr lang="ca-ES" baseline="30000" dirty="0"/>
              <a:t>&amp; Rainer </a:t>
            </a:r>
            <a:r>
              <a:rPr lang="ca-ES" baseline="30000" dirty="0" err="1"/>
              <a:t>Automatización</a:t>
            </a:r>
            <a:r>
              <a:rPr lang="ca-ES" baseline="30000" dirty="0"/>
              <a:t> Industrial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BOSCH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Covestro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DENSO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Dow </a:t>
            </a:r>
            <a:r>
              <a:rPr lang="ca-ES" baseline="30000" dirty="0" err="1"/>
              <a:t>Chemical</a:t>
            </a:r>
            <a:r>
              <a:rPr lang="ca-ES" baseline="30000" dirty="0"/>
              <a:t> Ibérica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dSPACE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Everis </a:t>
            </a:r>
            <a:endParaRPr lang="ca-ES" baseline="30000" dirty="0" smtClean="0"/>
          </a:p>
          <a:p>
            <a:pPr>
              <a:lnSpc>
                <a:spcPts val="1300"/>
              </a:lnSpc>
            </a:pPr>
            <a:endParaRPr lang="ca-ES" baseline="30000" dirty="0" smtClean="0"/>
          </a:p>
          <a:p>
            <a:pPr>
              <a:lnSpc>
                <a:spcPts val="1300"/>
              </a:lnSpc>
            </a:pPr>
            <a:endParaRPr lang="ca-ES" baseline="30000" dirty="0" smtClean="0"/>
          </a:p>
          <a:p>
            <a:pPr>
              <a:lnSpc>
                <a:spcPts val="1300"/>
              </a:lnSpc>
            </a:pPr>
            <a:endParaRPr lang="ca-ES" baseline="30000" dirty="0" smtClean="0"/>
          </a:p>
          <a:p>
            <a:pPr>
              <a:lnSpc>
                <a:spcPts val="1300"/>
              </a:lnSpc>
            </a:pPr>
            <a:endParaRPr lang="ca-ES" baseline="30000" dirty="0" smtClean="0"/>
          </a:p>
          <a:p>
            <a:pPr>
              <a:lnSpc>
                <a:spcPts val="1300"/>
              </a:lnSpc>
            </a:pPr>
            <a:endParaRPr lang="ca-ES" baseline="30000" dirty="0" smtClean="0"/>
          </a:p>
          <a:p>
            <a:pPr>
              <a:lnSpc>
                <a:spcPts val="1300"/>
              </a:lnSpc>
            </a:pPr>
            <a:endParaRPr lang="ca-ES" baseline="30000" dirty="0" smtClean="0"/>
          </a:p>
          <a:p>
            <a:pPr>
              <a:lnSpc>
                <a:spcPts val="1300"/>
              </a:lnSpc>
            </a:pPr>
            <a:endParaRPr lang="ca-ES" baseline="30000" dirty="0" smtClean="0"/>
          </a:p>
          <a:p>
            <a:pPr>
              <a:lnSpc>
                <a:spcPts val="1300"/>
              </a:lnSpc>
            </a:pPr>
            <a:r>
              <a:rPr lang="ca-ES" baseline="30000" smtClean="0"/>
              <a:t>· FIB </a:t>
            </a:r>
            <a:r>
              <a:rPr lang="ca-ES" baseline="30000" dirty="0" err="1"/>
              <a:t>Alumni</a:t>
            </a:r>
            <a:r>
              <a:rPr lang="ca-ES" baseline="30000" dirty="0"/>
              <a:t>-Cercle </a:t>
            </a:r>
            <a:r>
              <a:rPr lang="ca-ES" baseline="30000" dirty="0" err="1"/>
              <a:t>Fiber</a:t>
            </a:r>
            <a:r>
              <a:rPr lang="ca-ES" baseline="30000" dirty="0"/>
              <a:t>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Fundació </a:t>
            </a:r>
            <a:r>
              <a:rPr lang="ca-ES" baseline="30000" dirty="0"/>
              <a:t>Caixa d’Enginyers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</a:t>
            </a:r>
            <a:r>
              <a:rPr lang="es-ES" baseline="30000" smtClean="0"/>
              <a:t>Fundació </a:t>
            </a:r>
            <a:r>
              <a:rPr lang="es-ES" baseline="30000" dirty="0"/>
              <a:t>per a la </a:t>
            </a:r>
            <a:r>
              <a:rPr lang="es-ES" baseline="30000" dirty="0" err="1"/>
              <a:t>Innovació</a:t>
            </a:r>
            <a:r>
              <a:rPr lang="es-ES" baseline="30000" dirty="0"/>
              <a:t> </a:t>
            </a:r>
            <a:r>
              <a:rPr lang="es-ES" baseline="30000" dirty="0" err="1"/>
              <a:t>Tèxtil</a:t>
            </a:r>
            <a:r>
              <a:rPr lang="es-ES" baseline="30000" dirty="0"/>
              <a:t> </a:t>
            </a:r>
            <a:r>
              <a:rPr lang="es-ES" baseline="30000" dirty="0" err="1"/>
              <a:t>d’Igualada</a:t>
            </a:r>
            <a:r>
              <a:rPr lang="es-ES" baseline="30000" dirty="0"/>
              <a:t>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Fundació </a:t>
            </a:r>
            <a:r>
              <a:rPr lang="ca-ES" baseline="30000" dirty="0"/>
              <a:t>Resa Campus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Fundación </a:t>
            </a:r>
            <a:r>
              <a:rPr lang="ca-ES" baseline="30000" dirty="0"/>
              <a:t>ONCE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Gestamp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HNA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HP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Ibertrac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La </a:t>
            </a:r>
            <a:r>
              <a:rPr lang="ca-ES" baseline="30000" dirty="0"/>
              <a:t>Mútua dels Enginyers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La </a:t>
            </a:r>
            <a:r>
              <a:rPr lang="ca-ES" baseline="30000" dirty="0"/>
              <a:t>Vanguardia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Lear </a:t>
            </a:r>
            <a:r>
              <a:rPr lang="ca-ES" baseline="30000" dirty="0"/>
              <a:t>Corporation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Mapro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Naturgy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PILZ </a:t>
            </a:r>
            <a:endParaRPr lang="ca-ES" baseline="30000" dirty="0"/>
          </a:p>
        </p:txBody>
      </p:sp>
    </p:spTree>
    <p:extLst>
      <p:ext uri="{BB962C8B-B14F-4D97-AF65-F5344CB8AC3E}">
        <p14:creationId xmlns:p14="http://schemas.microsoft.com/office/powerpoint/2010/main" val="130078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QuadreDeText 4"/>
          <p:cNvSpPr txBox="1"/>
          <p:nvPr/>
        </p:nvSpPr>
        <p:spPr>
          <a:xfrm>
            <a:off x="2499582" y="203460"/>
            <a:ext cx="6480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600"/>
              </a:lnSpc>
            </a:pPr>
            <a:r>
              <a:rPr lang="ca-E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UPC ALS RÀNQUINGS INTERNACIONALS</a:t>
            </a:r>
            <a:endParaRPr lang="ca-E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4" descr="\\TELEMANN\Grups\SC\SCI\SCI-Oficina Disseny-Identitat\9844-Presentacions-UPC-2018\Grafic_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30" t="43430" r="62879" b="50696"/>
          <a:stretch/>
        </p:blipFill>
        <p:spPr bwMode="auto">
          <a:xfrm>
            <a:off x="4331776" y="4107543"/>
            <a:ext cx="965938" cy="26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\\TELEMANN\Grups\SC\SCI\SCI-Oficina Disseny-Identitat\9844-Presentacions-UPC-2018\Grafic_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48" t="22389" r="60136" b="67916"/>
          <a:stretch/>
        </p:blipFill>
        <p:spPr bwMode="auto">
          <a:xfrm>
            <a:off x="4906637" y="3202089"/>
            <a:ext cx="551542" cy="43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\\TELEMANN\Grups\SC\SCI\SCI-Oficina Disseny-Identitat\9844-Presentacions-UPC-2018\Grafic_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41" t="2321" b="849"/>
          <a:stretch/>
        </p:blipFill>
        <p:spPr bwMode="auto">
          <a:xfrm>
            <a:off x="4263826" y="2362116"/>
            <a:ext cx="4811744" cy="430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tg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7" t="-2511" r="466" b="-2511"/>
          <a:stretch/>
        </p:blipFill>
        <p:spPr>
          <a:xfrm>
            <a:off x="107504" y="1052736"/>
            <a:ext cx="4372346" cy="3914709"/>
          </a:xfrm>
          <a:prstGeom prst="flowChartConnector">
            <a:avLst/>
          </a:prstGeom>
        </p:spPr>
      </p:pic>
      <p:pic>
        <p:nvPicPr>
          <p:cNvPr id="19" name="Picture 3" descr="\\TELEMANN\Grups\SC\SCI\SCI-Oficina Disseny-Identitat\9844-Presentacions-UPC-2018\Grafic_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997"/>
          <a:stretch/>
        </p:blipFill>
        <p:spPr bwMode="auto">
          <a:xfrm>
            <a:off x="159371" y="4711381"/>
            <a:ext cx="1008112" cy="1309907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6 Grupo"/>
          <p:cNvGrpSpPr/>
          <p:nvPr/>
        </p:nvGrpSpPr>
        <p:grpSpPr>
          <a:xfrm>
            <a:off x="3475349" y="5726277"/>
            <a:ext cx="1724581" cy="1109134"/>
            <a:chOff x="3495491" y="5654269"/>
            <a:chExt cx="1724581" cy="1109134"/>
          </a:xfrm>
        </p:grpSpPr>
        <p:pic>
          <p:nvPicPr>
            <p:cNvPr id="21" name="Picture 4" descr="\\TELEMANN\Grups\SC\SCI\SCI-Oficina Disseny-Identitat\9844-Presentacions-UPC-2018\Grafic_2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9870" r="73761" b="5196"/>
            <a:stretch/>
          </p:blipFill>
          <p:spPr bwMode="auto">
            <a:xfrm>
              <a:off x="3495491" y="5654269"/>
              <a:ext cx="1605136" cy="1109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5 Rectángulo"/>
            <p:cNvSpPr/>
            <p:nvPr/>
          </p:nvSpPr>
          <p:spPr>
            <a:xfrm>
              <a:off x="4819652" y="5654269"/>
              <a:ext cx="400420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361111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Rectángulo"/>
          <p:cNvSpPr/>
          <p:nvPr/>
        </p:nvSpPr>
        <p:spPr>
          <a:xfrm>
            <a:off x="234826" y="1347118"/>
            <a:ext cx="8671049" cy="12897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3" name="22 Rectángulo"/>
          <p:cNvSpPr/>
          <p:nvPr/>
        </p:nvSpPr>
        <p:spPr>
          <a:xfrm>
            <a:off x="234826" y="3378564"/>
            <a:ext cx="8671049" cy="15251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4" name="23 Rectángulo"/>
          <p:cNvSpPr/>
          <p:nvPr/>
        </p:nvSpPr>
        <p:spPr>
          <a:xfrm>
            <a:off x="252350" y="5639619"/>
            <a:ext cx="8671049" cy="9580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" name="QuadreDeText 16"/>
          <p:cNvSpPr txBox="1"/>
          <p:nvPr/>
        </p:nvSpPr>
        <p:spPr>
          <a:xfrm>
            <a:off x="263642" y="864334"/>
            <a:ext cx="5532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cap="all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CÀTEDRES D’EMPRESA PREMIUM</a:t>
            </a:r>
            <a:endParaRPr lang="es-ES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QuadreDeText 21"/>
          <p:cNvSpPr txBox="1"/>
          <p:nvPr/>
        </p:nvSpPr>
        <p:spPr>
          <a:xfrm>
            <a:off x="288925" y="1446108"/>
            <a:ext cx="7778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aseline="30000" smtClean="0"/>
              <a:t>· Càtedra </a:t>
            </a:r>
            <a:r>
              <a:rPr lang="ca-ES" baseline="30000" dirty="0" err="1"/>
              <a:t>Abertis</a:t>
            </a:r>
            <a:r>
              <a:rPr lang="ca-ES" baseline="30000" dirty="0"/>
              <a:t> - UPC de Gestió d'Infraestructures del Transport i Seguretat Viària</a:t>
            </a:r>
          </a:p>
          <a:p>
            <a:r>
              <a:rPr lang="ca-ES" baseline="30000" smtClean="0"/>
              <a:t>· </a:t>
            </a:r>
            <a:r>
              <a:rPr lang="fr-FR" baseline="30000" smtClean="0"/>
              <a:t>Càtedra </a:t>
            </a:r>
            <a:r>
              <a:rPr lang="fr-FR" baseline="30000" dirty="0"/>
              <a:t>Cercle d'</a:t>
            </a:r>
            <a:r>
              <a:rPr lang="fr-FR" baseline="30000" dirty="0" err="1"/>
              <a:t>Infraestructures</a:t>
            </a:r>
            <a:r>
              <a:rPr lang="fr-FR" baseline="30000" dirty="0"/>
              <a:t> - UPC (COPISA, FCC, OHL, </a:t>
            </a:r>
            <a:r>
              <a:rPr lang="fr-FR" baseline="30000" dirty="0" err="1"/>
              <a:t>Construccions</a:t>
            </a:r>
            <a:r>
              <a:rPr lang="fr-FR" baseline="30000" dirty="0"/>
              <a:t> </a:t>
            </a:r>
            <a:r>
              <a:rPr lang="fr-FR" baseline="30000" dirty="0" err="1"/>
              <a:t>Rubau</a:t>
            </a:r>
            <a:r>
              <a:rPr lang="fr-FR" baseline="30000" dirty="0"/>
              <a:t>)</a:t>
            </a:r>
          </a:p>
          <a:p>
            <a:r>
              <a:rPr lang="ca-ES" baseline="30000" smtClean="0"/>
              <a:t>· </a:t>
            </a:r>
            <a:r>
              <a:rPr lang="es-ES" baseline="30000" smtClean="0"/>
              <a:t>Càtedra </a:t>
            </a:r>
            <a:r>
              <a:rPr lang="es-ES" baseline="30000" dirty="0" err="1"/>
              <a:t>Girbau</a:t>
            </a:r>
            <a:r>
              <a:rPr lang="es-ES" baseline="30000" dirty="0"/>
              <a:t> </a:t>
            </a:r>
            <a:r>
              <a:rPr lang="es-ES" baseline="30000" dirty="0" err="1"/>
              <a:t>Group</a:t>
            </a:r>
            <a:r>
              <a:rPr lang="es-ES" baseline="30000" dirty="0"/>
              <a:t> - UPC en Recerca i </a:t>
            </a:r>
            <a:r>
              <a:rPr lang="es-ES" baseline="30000" dirty="0" err="1"/>
              <a:t>Innovació</a:t>
            </a:r>
            <a:r>
              <a:rPr lang="es-ES" baseline="30000" dirty="0"/>
              <a:t> en </a:t>
            </a:r>
            <a:r>
              <a:rPr lang="es-ES" baseline="30000" dirty="0" err="1"/>
              <a:t>Tecnologia</a:t>
            </a:r>
            <a:r>
              <a:rPr lang="es-ES" baseline="30000" dirty="0"/>
              <a:t> de </a:t>
            </a:r>
            <a:r>
              <a:rPr lang="es-ES" baseline="30000" dirty="0" err="1"/>
              <a:t>Bugaderia</a:t>
            </a:r>
            <a:r>
              <a:rPr lang="es-ES" baseline="30000" dirty="0"/>
              <a:t> Industrial</a:t>
            </a:r>
          </a:p>
          <a:p>
            <a:r>
              <a:rPr lang="ca-ES" baseline="30000" smtClean="0"/>
              <a:t>· Càtedra </a:t>
            </a:r>
            <a:r>
              <a:rPr lang="ca-ES" baseline="30000" dirty="0"/>
              <a:t>ICL - UPC en Mineria Sostenible</a:t>
            </a:r>
          </a:p>
          <a:p>
            <a:r>
              <a:rPr lang="ca-ES" baseline="30000" smtClean="0"/>
              <a:t>· </a:t>
            </a:r>
            <a:r>
              <a:rPr lang="es-ES" baseline="30000" smtClean="0"/>
              <a:t>Càtedra </a:t>
            </a:r>
            <a:r>
              <a:rPr lang="es-ES" baseline="30000" dirty="0" err="1"/>
              <a:t>Manel</a:t>
            </a:r>
            <a:r>
              <a:rPr lang="es-ES" baseline="30000" dirty="0"/>
              <a:t> </a:t>
            </a:r>
            <a:r>
              <a:rPr lang="es-ES" baseline="30000" dirty="0" err="1"/>
              <a:t>Xifra</a:t>
            </a:r>
            <a:r>
              <a:rPr lang="es-ES" baseline="30000" dirty="0"/>
              <a:t> Boada - UPC en Recerca i </a:t>
            </a:r>
            <a:r>
              <a:rPr lang="es-ES" baseline="30000" dirty="0" err="1"/>
              <a:t>Innovació</a:t>
            </a:r>
            <a:r>
              <a:rPr lang="es-ES" baseline="30000" dirty="0"/>
              <a:t> en </a:t>
            </a:r>
            <a:r>
              <a:rPr lang="es-ES" baseline="30000" dirty="0" err="1"/>
              <a:t>Tecnologia</a:t>
            </a:r>
            <a:r>
              <a:rPr lang="es-ES" baseline="30000" dirty="0"/>
              <a:t> de la </a:t>
            </a:r>
            <a:r>
              <a:rPr lang="es-ES" baseline="30000" dirty="0" err="1"/>
              <a:t>Producció</a:t>
            </a:r>
            <a:r>
              <a:rPr lang="es-ES" baseline="30000" dirty="0"/>
              <a:t> </a:t>
            </a:r>
            <a:r>
              <a:rPr lang="es-ES" baseline="30000" dirty="0" err="1"/>
              <a:t>d’Envasos</a:t>
            </a:r>
            <a:r>
              <a:rPr lang="es-ES" baseline="30000" dirty="0"/>
              <a:t> Flexibles</a:t>
            </a:r>
          </a:p>
          <a:p>
            <a:r>
              <a:rPr lang="ca-ES" baseline="30000" smtClean="0"/>
              <a:t>· Càtedra </a:t>
            </a:r>
            <a:r>
              <a:rPr lang="ca-ES" baseline="30000" dirty="0"/>
              <a:t>SEAT - UPC d'Excel·lència i Innovació en Automoció per a la Mobilitat Sostenible</a:t>
            </a:r>
          </a:p>
        </p:txBody>
      </p:sp>
      <p:sp>
        <p:nvSpPr>
          <p:cNvPr id="17" name="QuadreDeText 16"/>
          <p:cNvSpPr txBox="1"/>
          <p:nvPr/>
        </p:nvSpPr>
        <p:spPr>
          <a:xfrm>
            <a:off x="262923" y="2968558"/>
            <a:ext cx="5532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cap="all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CÀTEDRES D’EMPRESA</a:t>
            </a:r>
            <a:endParaRPr lang="es-ES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QuadreDeText 21"/>
          <p:cNvSpPr txBox="1"/>
          <p:nvPr/>
        </p:nvSpPr>
        <p:spPr>
          <a:xfrm>
            <a:off x="321420" y="3496255"/>
            <a:ext cx="77789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aseline="30000" smtClean="0"/>
              <a:t>· </a:t>
            </a:r>
            <a:r>
              <a:rPr lang="en-US" baseline="30000" smtClean="0"/>
              <a:t>A³ </a:t>
            </a:r>
            <a:r>
              <a:rPr lang="en-US" baseline="30000" dirty="0"/>
              <a:t>- UPC Chair in Leather, Fashion and Textile Innovation</a:t>
            </a:r>
          </a:p>
          <a:p>
            <a:r>
              <a:rPr lang="ca-ES" baseline="30000" smtClean="0"/>
              <a:t>· Càtedra </a:t>
            </a:r>
            <a:r>
              <a:rPr lang="ca-ES" baseline="30000" dirty="0"/>
              <a:t>AMES GROUP - UPC en Disseny i Innovació de Nous Biomaterials</a:t>
            </a:r>
          </a:p>
          <a:p>
            <a:r>
              <a:rPr lang="ca-ES" baseline="30000" smtClean="0"/>
              <a:t>· </a:t>
            </a:r>
            <a:r>
              <a:rPr lang="es-ES" baseline="30000" smtClean="0"/>
              <a:t>Càtedra </a:t>
            </a:r>
            <a:r>
              <a:rPr lang="es-ES" baseline="30000" dirty="0"/>
              <a:t>Endesa Red - UPC </a:t>
            </a:r>
            <a:r>
              <a:rPr lang="es-ES" baseline="30000" dirty="0" err="1"/>
              <a:t>d'Innovació</a:t>
            </a:r>
            <a:r>
              <a:rPr lang="es-ES" baseline="30000" dirty="0"/>
              <a:t> </a:t>
            </a:r>
            <a:r>
              <a:rPr lang="es-ES" baseline="30000" dirty="0" err="1"/>
              <a:t>Energètica</a:t>
            </a:r>
            <a:endParaRPr lang="es-ES" baseline="30000" dirty="0"/>
          </a:p>
          <a:p>
            <a:r>
              <a:rPr lang="ca-ES" baseline="30000" smtClean="0"/>
              <a:t>· </a:t>
            </a:r>
            <a:r>
              <a:rPr lang="it-IT" baseline="30000" smtClean="0"/>
              <a:t>Càtedra </a:t>
            </a:r>
            <a:r>
              <a:rPr lang="it-IT" baseline="30000" dirty="0"/>
              <a:t>Grup JG Ingenieros - UPC per a l'Estudi de la Sostenibilitat en els Edificis</a:t>
            </a:r>
          </a:p>
          <a:p>
            <a:r>
              <a:rPr lang="ca-ES" baseline="30000" smtClean="0"/>
              <a:t>· </a:t>
            </a:r>
            <a:r>
              <a:rPr lang="sv-SE" baseline="30000" smtClean="0"/>
              <a:t>Càtedra </a:t>
            </a:r>
            <a:r>
              <a:rPr lang="sv-SE" baseline="30000" dirty="0"/>
              <a:t>Klockner-UPC en Implantologia i Pròtesi Dental</a:t>
            </a:r>
          </a:p>
          <a:p>
            <a:r>
              <a:rPr lang="ca-ES" baseline="30000" smtClean="0"/>
              <a:t>· Càtedra </a:t>
            </a:r>
            <a:r>
              <a:rPr lang="ca-ES" baseline="30000" dirty="0"/>
              <a:t>Mecalux UPC d’Automatismes i Innovació per a la Logística</a:t>
            </a:r>
          </a:p>
          <a:p>
            <a:r>
              <a:rPr lang="ca-ES" baseline="30000" smtClean="0"/>
              <a:t>· </a:t>
            </a:r>
            <a:r>
              <a:rPr lang="es-ES" baseline="30000" smtClean="0"/>
              <a:t>Càtedra </a:t>
            </a:r>
            <a:r>
              <a:rPr lang="es-ES" baseline="30000" dirty="0"/>
              <a:t>Telefónica-UPC </a:t>
            </a:r>
            <a:r>
              <a:rPr lang="es-ES" baseline="30000" dirty="0" err="1"/>
              <a:t>d'Anàlisi</a:t>
            </a:r>
            <a:r>
              <a:rPr lang="es-ES" baseline="30000" dirty="0"/>
              <a:t> de </a:t>
            </a:r>
            <a:r>
              <a:rPr lang="es-ES" baseline="30000" dirty="0" err="1"/>
              <a:t>l'Evolució</a:t>
            </a:r>
            <a:r>
              <a:rPr lang="es-ES" baseline="30000" dirty="0"/>
              <a:t> i les </a:t>
            </a:r>
            <a:r>
              <a:rPr lang="es-ES" baseline="30000" dirty="0" err="1"/>
              <a:t>Tendències</a:t>
            </a:r>
            <a:r>
              <a:rPr lang="es-ES" baseline="30000" dirty="0"/>
              <a:t> </a:t>
            </a:r>
            <a:r>
              <a:rPr lang="es-ES" baseline="30000" dirty="0" err="1"/>
              <a:t>Futures</a:t>
            </a:r>
            <a:r>
              <a:rPr lang="es-ES" baseline="30000" dirty="0"/>
              <a:t> de la </a:t>
            </a:r>
            <a:r>
              <a:rPr lang="es-ES" baseline="30000" dirty="0" err="1"/>
              <a:t>Societat</a:t>
            </a:r>
            <a:r>
              <a:rPr lang="es-ES" baseline="30000" dirty="0"/>
              <a:t> de la </a:t>
            </a:r>
            <a:r>
              <a:rPr lang="es-ES" baseline="30000" dirty="0" err="1"/>
              <a:t>Informació</a:t>
            </a:r>
            <a:endParaRPr lang="es-ES" baseline="30000" dirty="0"/>
          </a:p>
        </p:txBody>
      </p:sp>
      <p:sp>
        <p:nvSpPr>
          <p:cNvPr id="19" name="QuadreDeText 16"/>
          <p:cNvSpPr txBox="1"/>
          <p:nvPr/>
        </p:nvSpPr>
        <p:spPr>
          <a:xfrm>
            <a:off x="260690" y="5184379"/>
            <a:ext cx="5532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cap="all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CÀTEDRES </a:t>
            </a:r>
            <a:r>
              <a:rPr lang="ca-ES" sz="2000" b="1" cap="all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unesco</a:t>
            </a:r>
            <a:endParaRPr lang="es-ES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QuadreDeText 21"/>
          <p:cNvSpPr txBox="1"/>
          <p:nvPr/>
        </p:nvSpPr>
        <p:spPr>
          <a:xfrm>
            <a:off x="302370" y="5766653"/>
            <a:ext cx="7778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aseline="30000" smtClean="0"/>
              <a:t>· </a:t>
            </a:r>
            <a:r>
              <a:rPr lang="es-ES" baseline="30000" smtClean="0"/>
              <a:t>Càtedra </a:t>
            </a:r>
            <a:r>
              <a:rPr lang="es-ES" baseline="30000" dirty="0"/>
              <a:t>UNESCO de </a:t>
            </a:r>
            <a:r>
              <a:rPr lang="es-ES" baseline="30000" dirty="0" err="1"/>
              <a:t>Direcció</a:t>
            </a:r>
            <a:r>
              <a:rPr lang="es-ES" baseline="30000" dirty="0"/>
              <a:t> </a:t>
            </a:r>
            <a:r>
              <a:rPr lang="es-ES" baseline="30000" dirty="0" err="1"/>
              <a:t>Universitària</a:t>
            </a:r>
            <a:r>
              <a:rPr lang="es-ES" baseline="30000" dirty="0"/>
              <a:t> (CUDU)</a:t>
            </a:r>
          </a:p>
          <a:p>
            <a:r>
              <a:rPr lang="ca-ES" baseline="30000" smtClean="0"/>
              <a:t>· Càtedra </a:t>
            </a:r>
            <a:r>
              <a:rPr lang="ca-ES" baseline="30000" dirty="0"/>
              <a:t>UNESCO de Mètodes Numèrics en Enginyeria</a:t>
            </a:r>
          </a:p>
          <a:p>
            <a:r>
              <a:rPr lang="ca-ES" baseline="30000" smtClean="0"/>
              <a:t>· Càtedra </a:t>
            </a:r>
            <a:r>
              <a:rPr lang="ca-ES" baseline="30000" dirty="0"/>
              <a:t>UNESCO de Sostenibilitat</a:t>
            </a:r>
          </a:p>
          <a:p>
            <a:r>
              <a:rPr lang="ca-ES" baseline="30000" smtClean="0"/>
              <a:t>· Càtedra </a:t>
            </a:r>
            <a:r>
              <a:rPr lang="ca-ES" baseline="30000" dirty="0"/>
              <a:t>UNESCO en Tècnica i Cultura</a:t>
            </a:r>
          </a:p>
        </p:txBody>
      </p:sp>
    </p:spTree>
    <p:extLst>
      <p:ext uri="{BB962C8B-B14F-4D97-AF65-F5344CB8AC3E}">
        <p14:creationId xmlns:p14="http://schemas.microsoft.com/office/powerpoint/2010/main" val="25386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/>
          <p:nvPr/>
        </p:nvSpPr>
        <p:spPr>
          <a:xfrm rot="10800000">
            <a:off x="-17766" y="0"/>
            <a:ext cx="9161766" cy="6858000"/>
          </a:xfrm>
          <a:prstGeom prst="rect">
            <a:avLst/>
          </a:prstGeom>
          <a:solidFill>
            <a:srgbClr val="0052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6" name="Imat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25" y="292144"/>
            <a:ext cx="4753223" cy="2446354"/>
          </a:xfrm>
          <a:prstGeom prst="rect">
            <a:avLst/>
          </a:prstGeom>
        </p:spPr>
      </p:pic>
      <p:pic>
        <p:nvPicPr>
          <p:cNvPr id="7" name="Picture 3" descr="G:\SC\SCI\SCI-Oficina Disseny-Identitat\MARCA CORPORATIVA\Marca_UPC_institucional_arxius\UPC blanc fons transp\UPC blanc fons trans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146" y="6080274"/>
            <a:ext cx="2376959" cy="52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74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50" t="-6428"/>
          <a:stretch/>
        </p:blipFill>
        <p:spPr>
          <a:xfrm>
            <a:off x="-396552" y="-515289"/>
            <a:ext cx="9540552" cy="7400673"/>
          </a:xfrm>
          <a:prstGeom prst="rect">
            <a:avLst/>
          </a:prstGeom>
        </p:spPr>
      </p:pic>
      <p:sp>
        <p:nvSpPr>
          <p:cNvPr id="8" name="QuadreDeText 7"/>
          <p:cNvSpPr txBox="1"/>
          <p:nvPr/>
        </p:nvSpPr>
        <p:spPr>
          <a:xfrm>
            <a:off x="645468" y="6399478"/>
            <a:ext cx="61926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Estudiants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la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HackUPC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hackató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més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l’Estat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Imat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65" y="4712780"/>
            <a:ext cx="7955360" cy="1005535"/>
          </a:xfrm>
          <a:prstGeom prst="rect">
            <a:avLst/>
          </a:prstGeom>
        </p:spPr>
      </p:pic>
      <p:pic>
        <p:nvPicPr>
          <p:cNvPr id="6" name="Picture 3" descr="G:\SC\SCI\SCI-Oficina Disseny-Identitat\MARCA CORPORATIVA\Marca_UPC_institucional_arxius\UPC blanc fons transp\UPC blanc fons trans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21" y="158833"/>
            <a:ext cx="1800200" cy="39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31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 27"/>
          <p:cNvGrpSpPr/>
          <p:nvPr/>
        </p:nvGrpSpPr>
        <p:grpSpPr>
          <a:xfrm>
            <a:off x="249666" y="651078"/>
            <a:ext cx="8707668" cy="5944676"/>
            <a:chOff x="249666" y="652676"/>
            <a:chExt cx="8707668" cy="5944676"/>
          </a:xfrm>
        </p:grpSpPr>
        <p:sp>
          <p:nvSpPr>
            <p:cNvPr id="31" name="Rectangle 30"/>
            <p:cNvSpPr/>
            <p:nvPr/>
          </p:nvSpPr>
          <p:spPr>
            <a:xfrm>
              <a:off x="249666" y="2295868"/>
              <a:ext cx="1450035" cy="1440160"/>
            </a:xfrm>
            <a:prstGeom prst="rect">
              <a:avLst/>
            </a:prstGeom>
            <a:solidFill>
              <a:srgbClr val="8DC6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689826" y="3725731"/>
              <a:ext cx="1440160" cy="1440160"/>
            </a:xfrm>
            <a:prstGeom prst="rect">
              <a:avLst/>
            </a:prstGeom>
            <a:solidFill>
              <a:srgbClr val="2BB6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471386" y="852130"/>
              <a:ext cx="1426219" cy="1443738"/>
            </a:xfrm>
            <a:prstGeom prst="rect">
              <a:avLst/>
            </a:prstGeom>
            <a:solidFill>
              <a:srgbClr val="8935A3">
                <a:alpha val="6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129986" y="3725731"/>
              <a:ext cx="1461282" cy="1440160"/>
            </a:xfrm>
            <a:prstGeom prst="rect">
              <a:avLst/>
            </a:prstGeom>
            <a:solidFill>
              <a:srgbClr val="7BAF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591269" y="5155594"/>
              <a:ext cx="1430284" cy="1440160"/>
            </a:xfrm>
            <a:prstGeom prst="rect">
              <a:avLst/>
            </a:prstGeom>
            <a:solidFill>
              <a:srgbClr val="7BAF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49666" y="5155594"/>
              <a:ext cx="1440160" cy="1440160"/>
            </a:xfrm>
            <a:prstGeom prst="rect">
              <a:avLst/>
            </a:prstGeom>
            <a:solidFill>
              <a:srgbClr val="00A2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021553" y="5157192"/>
              <a:ext cx="1449833" cy="1440160"/>
            </a:xfrm>
            <a:prstGeom prst="rect">
              <a:avLst/>
            </a:prstGeom>
            <a:solidFill>
              <a:srgbClr val="00C0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QuadreDeText 37"/>
            <p:cNvSpPr txBox="1"/>
            <p:nvPr/>
          </p:nvSpPr>
          <p:spPr>
            <a:xfrm>
              <a:off x="1686351" y="652676"/>
              <a:ext cx="5658457" cy="1585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ES" sz="2400" b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 83 % de les persones </a:t>
              </a:r>
              <a:r>
                <a:rPr lang="es-ES" sz="2400" b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 </a:t>
              </a:r>
              <a:r>
                <a:rPr lang="es-ES" sz="2400" b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 titulen </a:t>
              </a:r>
              <a:r>
                <a:rPr lang="es-ES" sz="2400" b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es-ES" sz="2400" b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UPC </a:t>
              </a:r>
              <a:r>
                <a:rPr lang="es-ES" sz="2400" b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s-ES" sz="2400" b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2400" b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afirmen </a:t>
              </a:r>
              <a:r>
                <a:rPr lang="es-ES" sz="2400" b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 </a:t>
              </a:r>
              <a:r>
                <a:rPr lang="es-ES" sz="2400" b="1" baseline="30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tornarien</a:t>
              </a:r>
              <a:r>
                <a:rPr lang="es-ES" sz="2400" b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matricular-</a:t>
              </a:r>
              <a:r>
                <a:rPr lang="es-ES" sz="2400" b="1" baseline="30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s’hi</a:t>
              </a:r>
              <a:endParaRPr lang="es-E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Aquesta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afirmació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és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fruit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d’una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particular manera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d’entendre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la </a:t>
              </a:r>
              <a:r>
                <a:rPr lang="es-ES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docència</a:t>
              </a:r>
              <a:r>
                <a:rPr lang="es-E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es-E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 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la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qual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l’estudiant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és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el principal protagonista. Una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sòlida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formació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teòrica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combinada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amb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la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possibilitat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de participar en un gran nombre de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projectes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reals</a:t>
              </a:r>
              <a:r>
                <a:rPr lang="es-E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i 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un pes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important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de les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pràctiques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són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trets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característics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de la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formació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UPC. </a:t>
              </a:r>
              <a:b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s-E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La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formació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la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singularitzen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les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escoles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i les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facultats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amb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una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empremta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pròpia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9" name="Imatge 38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83007" y="2295868"/>
              <a:ext cx="4318867" cy="2870024"/>
            </a:xfrm>
            <a:prstGeom prst="rect">
              <a:avLst/>
            </a:prstGeom>
          </p:spPr>
        </p:pic>
        <p:sp>
          <p:nvSpPr>
            <p:cNvPr id="40" name="QuadreDeText 39"/>
            <p:cNvSpPr txBox="1"/>
            <p:nvPr/>
          </p:nvSpPr>
          <p:spPr>
            <a:xfrm>
              <a:off x="7511674" y="5264320"/>
              <a:ext cx="14456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 baseline="300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Equip</a:t>
              </a:r>
              <a:r>
                <a:rPr lang="es-ES" sz="1200" b="1" baseline="300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b="1" baseline="300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femení</a:t>
              </a:r>
              <a:r>
                <a:rPr lang="es-ES" sz="1200" b="1" baseline="300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vela</a:t>
              </a:r>
              <a:br>
                <a:rPr lang="es-ES" sz="1200" b="1" baseline="300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200" b="1" baseline="300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la </a:t>
              </a:r>
              <a:r>
                <a:rPr lang="es-ES" sz="1200" b="1" baseline="300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Facultat</a:t>
              </a:r>
              <a:r>
                <a:rPr lang="es-ES" sz="1200" b="1" baseline="30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s-ES" sz="1200" b="1" baseline="300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Nàutica</a:t>
              </a:r>
              <a:r>
                <a:rPr lang="es-ES" sz="1200" b="1" baseline="30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1200" b="1" baseline="300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</a:t>
              </a:r>
              <a:r>
                <a:rPr lang="es-ES_tradnl" sz="1200" b="1" baseline="30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Barcelona</a:t>
              </a:r>
              <a:r>
                <a:rPr lang="es-ES_tradnl" sz="1200" b="1" baseline="300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s-ES_tradnl" sz="12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QuadreDeText 40"/>
            <p:cNvSpPr txBox="1"/>
            <p:nvPr/>
          </p:nvSpPr>
          <p:spPr>
            <a:xfrm>
              <a:off x="1743947" y="5279465"/>
              <a:ext cx="281478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#</a:t>
              </a:r>
              <a:r>
                <a:rPr lang="es-ES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mésdonesUPC</a:t>
              </a:r>
              <a:endPara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comunitat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treballa </a:t>
              </a:r>
              <a:r>
                <a:rPr lang="es-ES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activament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 </a:t>
              </a:r>
              <a:r>
                <a:rPr lang="es-ES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visibilitzar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i 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incentivar 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presència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s-E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la 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dona en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l’àmbit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STEAM 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Science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Technology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s-ES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Engineering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Art &amp;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Mathematics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).</a:t>
              </a:r>
            </a:p>
          </p:txBody>
        </p:sp>
        <p:sp>
          <p:nvSpPr>
            <p:cNvPr id="42" name="QuadreDeText 41"/>
            <p:cNvSpPr txBox="1"/>
            <p:nvPr/>
          </p:nvSpPr>
          <p:spPr>
            <a:xfrm>
              <a:off x="287627" y="2665292"/>
              <a:ext cx="13414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estudiants</a:t>
              </a:r>
              <a:r>
                <a: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grau, </a:t>
              </a:r>
              <a:r>
                <a:rPr lang="fr-FR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màster</a:t>
              </a:r>
              <a:r>
                <a: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universitari</a:t>
              </a:r>
              <a:r>
                <a: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fr-FR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FR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</a:t>
              </a:r>
              <a:r>
                <a: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doctorat</a:t>
              </a:r>
              <a:endParaRPr lang="es-E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QuadreDeText 42"/>
            <p:cNvSpPr txBox="1"/>
            <p:nvPr/>
          </p:nvSpPr>
          <p:spPr>
            <a:xfrm>
              <a:off x="287627" y="2340965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30.200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QuadreDeText 43"/>
            <p:cNvSpPr txBox="1"/>
            <p:nvPr/>
          </p:nvSpPr>
          <p:spPr>
            <a:xfrm>
              <a:off x="3204849" y="4088833"/>
              <a:ext cx="152008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estudiants</a:t>
              </a:r>
              <a:r>
                <a: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</a:t>
              </a:r>
              <a:r>
                <a:rPr lang="fr-FR" sz="1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pràctiques</a:t>
              </a:r>
              <a:r>
                <a:rPr lang="fr-FR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fr-FR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</a:t>
              </a:r>
              <a:r>
                <a:rPr lang="fr-FR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empreses</a:t>
              </a:r>
              <a:endParaRPr lang="es-E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QuadreDeText 44"/>
            <p:cNvSpPr txBox="1"/>
            <p:nvPr/>
          </p:nvSpPr>
          <p:spPr>
            <a:xfrm>
              <a:off x="3204849" y="3764506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4.700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QuadreDeText 45"/>
            <p:cNvSpPr txBox="1"/>
            <p:nvPr/>
          </p:nvSpPr>
          <p:spPr>
            <a:xfrm>
              <a:off x="7509470" y="1198980"/>
              <a:ext cx="134143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alumni</a:t>
              </a:r>
              <a:endParaRPr lang="es-E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QuadreDeText 46"/>
            <p:cNvSpPr txBox="1"/>
            <p:nvPr/>
          </p:nvSpPr>
          <p:spPr>
            <a:xfrm>
              <a:off x="7509470" y="874653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58.000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QuadreDeText 47"/>
            <p:cNvSpPr txBox="1"/>
            <p:nvPr/>
          </p:nvSpPr>
          <p:spPr>
            <a:xfrm>
              <a:off x="300553" y="5532003"/>
              <a:ext cx="13414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titulats de grau </a:t>
              </a:r>
              <a:endParaRPr lang="fr-FR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fr-FR" sz="10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</a:t>
              </a:r>
              <a:r>
                <a:rPr lang="fr-FR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màster universitari</a:t>
              </a:r>
              <a:endParaRPr lang="es-E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QuadreDeText 48"/>
            <p:cNvSpPr txBox="1"/>
            <p:nvPr/>
          </p:nvSpPr>
          <p:spPr>
            <a:xfrm>
              <a:off x="300553" y="5207676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6.700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QuadreDeText 49"/>
            <p:cNvSpPr txBox="1"/>
            <p:nvPr/>
          </p:nvSpPr>
          <p:spPr>
            <a:xfrm>
              <a:off x="1725613" y="4088833"/>
              <a:ext cx="134143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doctorats</a:t>
              </a:r>
              <a:endParaRPr lang="es-E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QuadreDeText 50"/>
            <p:cNvSpPr txBox="1"/>
            <p:nvPr/>
          </p:nvSpPr>
          <p:spPr>
            <a:xfrm>
              <a:off x="1725613" y="3764506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QuadreDeText 51"/>
            <p:cNvSpPr txBox="1"/>
            <p:nvPr/>
          </p:nvSpPr>
          <p:spPr>
            <a:xfrm>
              <a:off x="4617566" y="5507707"/>
              <a:ext cx="152008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estudiants</a:t>
              </a:r>
              <a:r>
                <a: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en </a:t>
              </a:r>
              <a:r>
                <a:rPr lang="fr-FR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programes</a:t>
              </a:r>
              <a:r>
                <a: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fr-FR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FR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</a:t>
              </a:r>
              <a:r>
                <a:rPr lang="fr-FR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mobilitat</a:t>
              </a:r>
              <a:endParaRPr lang="es-E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QuadreDeText 52"/>
            <p:cNvSpPr txBox="1"/>
            <p:nvPr/>
          </p:nvSpPr>
          <p:spPr>
            <a:xfrm>
              <a:off x="4617566" y="5198151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3.000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QuadreDeText 53"/>
            <p:cNvSpPr txBox="1"/>
            <p:nvPr/>
          </p:nvSpPr>
          <p:spPr>
            <a:xfrm>
              <a:off x="6069657" y="5530450"/>
              <a:ext cx="1330850" cy="864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institucions</a:t>
              </a:r>
              <a:r>
                <a:rPr lang="es-E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d’educació</a:t>
              </a:r>
              <a:r>
                <a:rPr lang="es-E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superior </a:t>
              </a:r>
              <a:r>
                <a:rPr lang="es-ES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amb</a:t>
              </a:r>
              <a:r>
                <a:rPr lang="es-E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acords</a:t>
              </a:r>
              <a:r>
                <a:rPr lang="es-E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d’intercanvi</a:t>
              </a:r>
              <a:r>
                <a:rPr lang="es-E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d’estudiants</a:t>
              </a:r>
              <a:endParaRPr lang="es-E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QuadreDeText 54"/>
            <p:cNvSpPr txBox="1"/>
            <p:nvPr/>
          </p:nvSpPr>
          <p:spPr>
            <a:xfrm>
              <a:off x="6078893" y="5198673"/>
              <a:ext cx="12659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745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-99391"/>
            <a:ext cx="9217024" cy="6984776"/>
          </a:xfrm>
          <a:prstGeom prst="rect">
            <a:avLst/>
          </a:prstGeom>
        </p:spPr>
      </p:pic>
      <p:sp>
        <p:nvSpPr>
          <p:cNvPr id="10" name="QuadreDeText 9"/>
          <p:cNvSpPr txBox="1"/>
          <p:nvPr/>
        </p:nvSpPr>
        <p:spPr>
          <a:xfrm>
            <a:off x="651390" y="6423139"/>
            <a:ext cx="7449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Proves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dinàmiques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Circuit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Barcelona-Catalunya </a:t>
            </a:r>
            <a:r>
              <a:rPr lang="es-E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monoplaça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CAT11e de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l’equip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ETSEIB </a:t>
            </a:r>
            <a:r>
              <a:rPr lang="es-ES" sz="1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Motorsport</a:t>
            </a:r>
            <a:r>
              <a:rPr lang="es-E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t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77" y="1276032"/>
            <a:ext cx="7069349" cy="1656184"/>
          </a:xfrm>
          <a:prstGeom prst="rect">
            <a:avLst/>
          </a:prstGeom>
        </p:spPr>
      </p:pic>
      <p:pic>
        <p:nvPicPr>
          <p:cNvPr id="8" name="Picture 3" descr="G:\SC\SCI\SCI-Oficina Disseny-Identitat\MARCA CORPORATIVA\Marca_UPC_institucional_arxius\UPC blanc fons transp\UPC blanc fons trans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21" y="158833"/>
            <a:ext cx="1800200" cy="39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61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Agrupa 25"/>
          <p:cNvGrpSpPr/>
          <p:nvPr/>
        </p:nvGrpSpPr>
        <p:grpSpPr>
          <a:xfrm>
            <a:off x="176666" y="836711"/>
            <a:ext cx="8812851" cy="5768876"/>
            <a:chOff x="179669" y="836712"/>
            <a:chExt cx="8812851" cy="5768876"/>
          </a:xfrm>
        </p:grpSpPr>
        <p:sp>
          <p:nvSpPr>
            <p:cNvPr id="27" name="Rectangle 26"/>
            <p:cNvSpPr/>
            <p:nvPr/>
          </p:nvSpPr>
          <p:spPr>
            <a:xfrm>
              <a:off x="4584018" y="5145088"/>
              <a:ext cx="1443720" cy="1460500"/>
            </a:xfrm>
            <a:prstGeom prst="rect">
              <a:avLst/>
            </a:prstGeom>
            <a:solidFill>
              <a:srgbClr val="8DC6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026645" y="5160688"/>
              <a:ext cx="1450946" cy="1444899"/>
            </a:xfrm>
            <a:prstGeom prst="rect">
              <a:avLst/>
            </a:prstGeom>
            <a:solidFill>
              <a:srgbClr val="00C0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584018" y="3729038"/>
              <a:ext cx="1443720" cy="1431651"/>
            </a:xfrm>
            <a:prstGeom prst="rect">
              <a:avLst/>
            </a:prstGeom>
            <a:solidFill>
              <a:srgbClr val="60C3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027737" y="2312988"/>
              <a:ext cx="1449853" cy="1416050"/>
            </a:xfrm>
            <a:prstGeom prst="rect">
              <a:avLst/>
            </a:prstGeom>
            <a:solidFill>
              <a:srgbClr val="27A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477591" y="3729038"/>
              <a:ext cx="1428284" cy="1435100"/>
            </a:xfrm>
            <a:prstGeom prst="rect">
              <a:avLst/>
            </a:prstGeom>
            <a:solidFill>
              <a:srgbClr val="FEBC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QuadreDeText 36"/>
            <p:cNvSpPr txBox="1"/>
            <p:nvPr/>
          </p:nvSpPr>
          <p:spPr>
            <a:xfrm>
              <a:off x="179669" y="836712"/>
              <a:ext cx="468036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baseline="30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Líders</a:t>
              </a:r>
              <a:r>
                <a:rPr lang="es-ES" sz="2800" b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en </a:t>
              </a:r>
              <a:r>
                <a:rPr lang="es-ES" sz="2800" b="1" baseline="30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captació</a:t>
              </a:r>
              <a:r>
                <a:rPr lang="es-ES" sz="2800" b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2800" b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recursos </a:t>
              </a:r>
              <a:br>
                <a:rPr lang="es-ES" sz="2800" b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2800" b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 a la recerca</a:t>
              </a:r>
            </a:p>
            <a:p>
              <a:r>
                <a:rPr lang="es-E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 </a:t>
              </a: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UPC </a:t>
              </a: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és</a:t>
              </a: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la </a:t>
              </a: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universitat</a:t>
              </a: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líder de </a:t>
              </a: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l’Estat</a:t>
              </a: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pel</a:t>
              </a: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que fa a la </a:t>
              </a: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captació</a:t>
              </a: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de recursos per a la recerca </a:t>
              </a:r>
              <a:b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en el </a:t>
              </a: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marc</a:t>
              </a: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del </a:t>
              </a: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projecte</a:t>
              </a: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europeu</a:t>
              </a: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Horizon</a:t>
              </a: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2020.</a:t>
              </a:r>
            </a:p>
            <a:p>
              <a:endParaRPr lang="es-ES" sz="16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Uns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800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nous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projectes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i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convenis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se sumen cada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any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l’activitat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dels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investigadors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. El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talent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de la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comunitat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investigadora, la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xarxa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d’instal·lacions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i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equips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i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l’esperit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col·laboració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a través de les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aliances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establertes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amb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altres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centres de recerca,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són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clau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en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l’estratègia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de la recerca UPC.</a:t>
              </a:r>
            </a:p>
          </p:txBody>
        </p:sp>
        <p:sp>
          <p:nvSpPr>
            <p:cNvPr id="38" name="QuadreDeText 37"/>
            <p:cNvSpPr txBox="1"/>
            <p:nvPr/>
          </p:nvSpPr>
          <p:spPr>
            <a:xfrm>
              <a:off x="1206674" y="3541053"/>
              <a:ext cx="346871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200" b="1" baseline="300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Estudiants</a:t>
              </a:r>
              <a:r>
                <a:rPr lang="fr-FR" sz="1200" b="1" baseline="30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200" b="1" baseline="300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instal·lant</a:t>
              </a:r>
              <a:r>
                <a:rPr lang="fr-FR" sz="1200" b="1" baseline="30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plaques </a:t>
              </a:r>
              <a:r>
                <a:rPr lang="fr-FR" sz="1200" b="1" baseline="300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fotovoltaiques</a:t>
              </a:r>
              <a:r>
                <a:rPr lang="fr-FR" sz="1200" b="1" baseline="30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l’ESEIAAT.</a:t>
              </a:r>
              <a:endParaRPr lang="es-ES_tradnl" sz="12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QuadreDeText 38"/>
            <p:cNvSpPr txBox="1"/>
            <p:nvPr/>
          </p:nvSpPr>
          <p:spPr>
            <a:xfrm>
              <a:off x="4605954" y="4086180"/>
              <a:ext cx="134143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centres de </a:t>
              </a:r>
              <a:r>
                <a:rPr lang="fr-FR" sz="11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recerca</a:t>
              </a:r>
              <a:r>
                <a:rPr lang="fr-FR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fr-FR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fr-FR" sz="11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</a:t>
              </a:r>
              <a:r>
                <a:rPr lang="fr-FR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</a:t>
              </a:r>
              <a:r>
                <a:rPr lang="fr-FR" sz="11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xarxa</a:t>
              </a:r>
              <a:r>
                <a:rPr lang="fr-FR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TECNIO</a:t>
              </a:r>
            </a:p>
          </p:txBody>
        </p:sp>
        <p:sp>
          <p:nvSpPr>
            <p:cNvPr id="40" name="QuadreDeText 39"/>
            <p:cNvSpPr txBox="1"/>
            <p:nvPr/>
          </p:nvSpPr>
          <p:spPr>
            <a:xfrm>
              <a:off x="4583092" y="3765119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QuadreDeText 40"/>
            <p:cNvSpPr txBox="1"/>
            <p:nvPr/>
          </p:nvSpPr>
          <p:spPr>
            <a:xfrm>
              <a:off x="4643461" y="5498062"/>
              <a:ext cx="13414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centres </a:t>
              </a:r>
              <a:r>
                <a:rPr lang="fr-FR" sz="11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específics</a:t>
              </a:r>
              <a:r>
                <a:rPr lang="fr-FR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1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</a:t>
              </a:r>
              <a:r>
                <a:rPr lang="fr-FR" sz="11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recerca</a:t>
              </a:r>
              <a:endParaRPr lang="fr-F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QuadreDeText 41"/>
            <p:cNvSpPr txBox="1"/>
            <p:nvPr/>
          </p:nvSpPr>
          <p:spPr>
            <a:xfrm>
              <a:off x="4620599" y="5186799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QuadreDeText 42"/>
            <p:cNvSpPr txBox="1"/>
            <p:nvPr/>
          </p:nvSpPr>
          <p:spPr>
            <a:xfrm>
              <a:off x="6044727" y="5507587"/>
              <a:ext cx="13414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entitats</a:t>
              </a:r>
              <a:r>
                <a:rPr lang="fr-FR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1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vinculades</a:t>
              </a:r>
              <a:r>
                <a:rPr lang="fr-FR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fr-FR" sz="11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recerca</a:t>
              </a:r>
              <a:endParaRPr lang="fr-F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QuadreDeText 43"/>
            <p:cNvSpPr txBox="1"/>
            <p:nvPr/>
          </p:nvSpPr>
          <p:spPr>
            <a:xfrm>
              <a:off x="6034929" y="5183260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QuadreDeText 44"/>
            <p:cNvSpPr txBox="1"/>
            <p:nvPr/>
          </p:nvSpPr>
          <p:spPr>
            <a:xfrm>
              <a:off x="6090924" y="2691858"/>
              <a:ext cx="134143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distincions</a:t>
              </a:r>
              <a:r>
                <a:rPr lang="fr-FR" sz="11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1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cientificotècniques</a:t>
              </a:r>
              <a:r>
                <a:rPr lang="fr-FR" sz="11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1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rebudes</a:t>
              </a:r>
              <a:endParaRPr lang="fr-F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QuadreDeText 45"/>
            <p:cNvSpPr txBox="1"/>
            <p:nvPr/>
          </p:nvSpPr>
          <p:spPr>
            <a:xfrm>
              <a:off x="6044395" y="2357925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QuadreDeText 46"/>
            <p:cNvSpPr txBox="1"/>
            <p:nvPr/>
          </p:nvSpPr>
          <p:spPr>
            <a:xfrm>
              <a:off x="7543205" y="4130675"/>
              <a:ext cx="136628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tesis </a:t>
              </a:r>
              <a:r>
                <a:rPr lang="es-ES" sz="11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doctorals</a:t>
              </a:r>
              <a:r>
                <a:rPr lang="es-E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1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llegides</a:t>
              </a:r>
              <a:endParaRPr lang="es-E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Imatge 47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250826" y="3729038"/>
              <a:ext cx="4337049" cy="2876550"/>
            </a:xfrm>
            <a:prstGeom prst="rect">
              <a:avLst/>
            </a:prstGeom>
          </p:spPr>
        </p:pic>
        <p:sp>
          <p:nvSpPr>
            <p:cNvPr id="49" name="QuadreDeText 48"/>
            <p:cNvSpPr txBox="1"/>
            <p:nvPr/>
          </p:nvSpPr>
          <p:spPr>
            <a:xfrm>
              <a:off x="7543205" y="3806348"/>
              <a:ext cx="9668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477591" y="854075"/>
              <a:ext cx="1428284" cy="1458913"/>
            </a:xfrm>
            <a:prstGeom prst="rect">
              <a:avLst/>
            </a:prstGeom>
            <a:solidFill>
              <a:srgbClr val="8DB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" name="QuadreDeText 50"/>
            <p:cNvSpPr txBox="1"/>
            <p:nvPr/>
          </p:nvSpPr>
          <p:spPr>
            <a:xfrm>
              <a:off x="7472434" y="1222334"/>
              <a:ext cx="152008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articles </a:t>
              </a:r>
              <a:r>
                <a:rPr lang="fr-FR" sz="11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publicats</a:t>
              </a:r>
              <a:r>
                <a:rPr lang="fr-FR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en </a:t>
              </a:r>
              <a:r>
                <a:rPr lang="fr-FR" sz="11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revistes</a:t>
              </a:r>
              <a:r>
                <a:rPr lang="fr-FR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1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científiques</a:t>
              </a:r>
              <a:endParaRPr lang="es-E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QuadreDeText 51"/>
            <p:cNvSpPr txBox="1"/>
            <p:nvPr/>
          </p:nvSpPr>
          <p:spPr>
            <a:xfrm>
              <a:off x="7472434" y="878957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1.900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193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89"/>
          <a:stretch/>
        </p:blipFill>
        <p:spPr>
          <a:xfrm>
            <a:off x="-36512" y="-27385"/>
            <a:ext cx="9217024" cy="6912769"/>
          </a:xfrm>
          <a:prstGeom prst="rect">
            <a:avLst/>
          </a:prstGeom>
        </p:spPr>
      </p:pic>
      <p:sp>
        <p:nvSpPr>
          <p:cNvPr id="7" name="QuadreDeText 6"/>
          <p:cNvSpPr txBox="1"/>
          <p:nvPr/>
        </p:nvSpPr>
        <p:spPr>
          <a:xfrm>
            <a:off x="4511393" y="6423138"/>
            <a:ext cx="46031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CARNET,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mobilitat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urbana del </a:t>
            </a:r>
            <a:r>
              <a:rPr lang="es-ES" sz="1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</a:t>
            </a:r>
            <a:r>
              <a:rPr lang="es-E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</a:t>
            </a:r>
            <a:r>
              <a:rPr lang="es-E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Volkswagen i SEAT.</a:t>
            </a:r>
          </a:p>
        </p:txBody>
      </p:sp>
      <p:pic>
        <p:nvPicPr>
          <p:cNvPr id="8" name="Imatg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082" y="4076958"/>
            <a:ext cx="3960440" cy="1087180"/>
          </a:xfrm>
          <a:prstGeom prst="rect">
            <a:avLst/>
          </a:prstGeom>
        </p:spPr>
      </p:pic>
      <p:pic>
        <p:nvPicPr>
          <p:cNvPr id="6" name="Picture 3" descr="G:\SC\SCI\SCI-Oficina Disseny-Identitat\MARCA CORPORATIVA\Marca_UPC_institucional_arxius\UPC blanc fons transp\UPC blanc fons trans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21" y="158833"/>
            <a:ext cx="1800200" cy="39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91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Agrupa 18"/>
          <p:cNvGrpSpPr/>
          <p:nvPr/>
        </p:nvGrpSpPr>
        <p:grpSpPr>
          <a:xfrm>
            <a:off x="156236" y="787183"/>
            <a:ext cx="8749639" cy="5810467"/>
            <a:chOff x="150994" y="788091"/>
            <a:chExt cx="8749639" cy="5810467"/>
          </a:xfrm>
        </p:grpSpPr>
        <p:sp>
          <p:nvSpPr>
            <p:cNvPr id="27" name="Rectangle 26"/>
            <p:cNvSpPr/>
            <p:nvPr/>
          </p:nvSpPr>
          <p:spPr>
            <a:xfrm>
              <a:off x="4587875" y="3728471"/>
              <a:ext cx="1439862" cy="1435667"/>
            </a:xfrm>
            <a:prstGeom prst="rect">
              <a:avLst/>
            </a:prstGeom>
            <a:solidFill>
              <a:srgbClr val="60C3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027738" y="5158398"/>
              <a:ext cx="1449387" cy="1440160"/>
            </a:xfrm>
            <a:prstGeom prst="rect">
              <a:avLst/>
            </a:prstGeom>
            <a:solidFill>
              <a:srgbClr val="8DC6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477125" y="3729869"/>
              <a:ext cx="1423508" cy="1428529"/>
            </a:xfrm>
            <a:prstGeom prst="rect">
              <a:avLst/>
            </a:prstGeom>
            <a:solidFill>
              <a:srgbClr val="0052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QuadreDeText 29"/>
            <p:cNvSpPr txBox="1"/>
            <p:nvPr/>
          </p:nvSpPr>
          <p:spPr>
            <a:xfrm>
              <a:off x="4726866" y="788091"/>
              <a:ext cx="41642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La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Universitat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ha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consolidat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el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seu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rol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com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agent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s-E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transformació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per a les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empreses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i ha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teixit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una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xarxa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que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estan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donant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lloc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projectes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amb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grans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corporacions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s-E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amb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petites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empreses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que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volen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avançar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, per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exemple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cap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a la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indústria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4.0 de la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de la internet de les coses. </a:t>
              </a:r>
              <a:b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La UPC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és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una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universitat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amb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vocació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col·laboració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amb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altres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universitats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prestigi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institucions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i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consorcis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nacionals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i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internacionals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Present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en 14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xarxes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internacionals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31" name="QuadreDeText 30"/>
            <p:cNvSpPr txBox="1"/>
            <p:nvPr/>
          </p:nvSpPr>
          <p:spPr>
            <a:xfrm>
              <a:off x="150994" y="3822791"/>
              <a:ext cx="341289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baseline="300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Idees</a:t>
              </a:r>
              <a:r>
                <a:rPr lang="fr-FR" sz="1200" b="1" baseline="30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que </a:t>
              </a:r>
              <a:r>
                <a:rPr lang="fr-FR" sz="1200" b="1" baseline="300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seran</a:t>
              </a:r>
              <a:r>
                <a:rPr lang="fr-FR" sz="1200" b="1" baseline="30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200" b="1" baseline="300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empreses</a:t>
              </a:r>
              <a:r>
                <a:rPr lang="fr-FR" sz="1200" b="1" baseline="30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es </a:t>
              </a:r>
              <a:r>
                <a:rPr lang="fr-FR" sz="1200" b="1" baseline="300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gesten</a:t>
              </a:r>
              <a:r>
                <a:rPr lang="fr-FR" sz="1200" b="1" baseline="30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200" b="1" baseline="300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als</a:t>
              </a:r>
              <a:r>
                <a:rPr lang="fr-FR" sz="1200" b="1" baseline="300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200" b="1" baseline="300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espais</a:t>
              </a:r>
              <a:r>
                <a:rPr lang="fr-FR" sz="1200" b="1" baseline="30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200" b="1" baseline="300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Emprèn</a:t>
              </a:r>
              <a:r>
                <a:rPr lang="fr-FR" sz="1200" b="1" baseline="30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s-ES_tradnl" sz="12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QuadreDeText 31"/>
            <p:cNvSpPr txBox="1"/>
            <p:nvPr/>
          </p:nvSpPr>
          <p:spPr>
            <a:xfrm>
              <a:off x="4606777" y="4065230"/>
              <a:ext cx="13414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empreses</a:t>
              </a:r>
              <a:r>
                <a: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 </a:t>
              </a:r>
              <a:r>
                <a:rPr lang="fr-FR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entitats</a:t>
              </a:r>
              <a:r>
                <a: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amb</a:t>
              </a:r>
              <a:r>
                <a: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conveni</a:t>
              </a:r>
              <a:r>
                <a: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</a:t>
              </a:r>
              <a:r>
                <a:rPr lang="fr-FR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col·laboració</a:t>
              </a:r>
              <a:endParaRPr lang="es-E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QuadreDeText 32"/>
            <p:cNvSpPr txBox="1"/>
            <p:nvPr/>
          </p:nvSpPr>
          <p:spPr>
            <a:xfrm>
              <a:off x="4606777" y="3740903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2.800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QuadreDeText 33"/>
            <p:cNvSpPr txBox="1"/>
            <p:nvPr/>
          </p:nvSpPr>
          <p:spPr>
            <a:xfrm>
              <a:off x="6055911" y="5560329"/>
              <a:ext cx="13414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empreses de base tecnològica creades</a:t>
              </a:r>
            </a:p>
          </p:txBody>
        </p:sp>
        <p:sp>
          <p:nvSpPr>
            <p:cNvPr id="35" name="QuadreDeText 34"/>
            <p:cNvSpPr txBox="1"/>
            <p:nvPr/>
          </p:nvSpPr>
          <p:spPr>
            <a:xfrm>
              <a:off x="6055911" y="5236002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QuadreDeText 35"/>
            <p:cNvSpPr txBox="1"/>
            <p:nvPr/>
          </p:nvSpPr>
          <p:spPr>
            <a:xfrm>
              <a:off x="7519086" y="4068715"/>
              <a:ext cx="134143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patents registrades</a:t>
              </a:r>
            </a:p>
          </p:txBody>
        </p:sp>
        <p:sp>
          <p:nvSpPr>
            <p:cNvPr id="37" name="QuadreDeText 36"/>
            <p:cNvSpPr txBox="1"/>
            <p:nvPr/>
          </p:nvSpPr>
          <p:spPr>
            <a:xfrm>
              <a:off x="7519086" y="3744388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52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QuadreDeText 37"/>
            <p:cNvSpPr txBox="1"/>
            <p:nvPr/>
          </p:nvSpPr>
          <p:spPr>
            <a:xfrm>
              <a:off x="1768695" y="5086325"/>
              <a:ext cx="3811417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fórmula </a:t>
              </a:r>
              <a:r>
                <a:rPr lang="es-ES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Emprèn</a:t>
              </a:r>
              <a:r>
                <a:rPr lang="es-E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UPC</a:t>
              </a:r>
            </a:p>
            <a:p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L’esperit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emprenedor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és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una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constant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</a:t>
              </a:r>
              <a:r>
                <a:rPr lang="es-ES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formació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UPC que aspira 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proporcionar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coneixements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eines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perquè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comunitat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generi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nous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projectes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empresarials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b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Els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espais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Emprèn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ofereixen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es-ES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l’estudiant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l’ecosistema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per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desenvolupar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-hi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futures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empreses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9" name="Imatge 38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r="1408" b="1247"/>
            <a:stretch/>
          </p:blipFill>
          <p:spPr>
            <a:xfrm>
              <a:off x="261587" y="860417"/>
              <a:ext cx="4326288" cy="2868621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250825" y="5141978"/>
              <a:ext cx="1449387" cy="1456579"/>
            </a:xfrm>
            <a:prstGeom prst="rect">
              <a:avLst/>
            </a:prstGeom>
            <a:solidFill>
              <a:srgbClr val="00C0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1" name="QuadreDeText 40"/>
            <p:cNvSpPr txBox="1"/>
            <p:nvPr/>
          </p:nvSpPr>
          <p:spPr>
            <a:xfrm>
              <a:off x="322057" y="5532959"/>
              <a:ext cx="134143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càtedres</a:t>
              </a:r>
              <a:r>
                <a: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d’</a:t>
              </a:r>
              <a:r>
                <a:rPr lang="fr-FR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empresa</a:t>
              </a:r>
              <a:endPara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QuadreDeText 41"/>
            <p:cNvSpPr txBox="1"/>
            <p:nvPr/>
          </p:nvSpPr>
          <p:spPr>
            <a:xfrm>
              <a:off x="275528" y="5199026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304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5333</TotalTime>
  <Words>2521</Words>
  <Application>Microsoft Office PowerPoint</Application>
  <PresentationFormat>Presentació en pantalla (4:3)</PresentationFormat>
  <Paragraphs>644</Paragraphs>
  <Slides>31</Slides>
  <Notes>0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2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31</vt:i4>
      </vt:variant>
    </vt:vector>
  </HeadingPairs>
  <TitlesOfParts>
    <vt:vector size="34" baseType="lpstr">
      <vt:lpstr>Arial</vt:lpstr>
      <vt:lpstr>Calibri</vt:lpstr>
      <vt:lpstr>Tema de 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jordi anglada-creixe</dc:creator>
  <cp:lastModifiedBy>UPC</cp:lastModifiedBy>
  <cp:revision>453</cp:revision>
  <cp:lastPrinted>2018-11-29T08:59:48Z</cp:lastPrinted>
  <dcterms:created xsi:type="dcterms:W3CDTF">2014-09-26T09:32:55Z</dcterms:created>
  <dcterms:modified xsi:type="dcterms:W3CDTF">2018-11-29T12:30:22Z</dcterms:modified>
</cp:coreProperties>
</file>