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15" r:id="rId2"/>
    <p:sldId id="307" r:id="rId3"/>
    <p:sldId id="258" r:id="rId4"/>
    <p:sldId id="259" r:id="rId5"/>
    <p:sldId id="31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314" r:id="rId36"/>
    <p:sldId id="317" r:id="rId37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C5FF"/>
    <a:srgbClr val="EF19D0"/>
    <a:srgbClr val="C52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7D10A-CB8E-4B58-906C-2E19CCF7E16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18729-0E86-4C1C-A54C-1FE1441A8F4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6864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18729-0E86-4C1C-A54C-1FE1441A8F44}" type="slidenum">
              <a:rPr lang="ca-ES" smtClean="0"/>
              <a:t>24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5201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B900B38-1799-4023-9233-F7605961F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CB26A9C2-62B0-42C7-ACCA-27DBF1A92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9603390-D72D-4506-8746-1A47DE72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94E2E33D-726D-4977-92E2-A330B66C9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E6AE9754-8F9F-4C98-94CB-F42702A17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565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5B502CF-9634-4B0B-A94F-F7EDE626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028A30D3-54F3-4B9D-AC90-AACAD658B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57B7FD3A-9171-442D-9964-96338EA7A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BB6BAF53-DEFD-44AF-AF68-329C14544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11751EAA-01F5-4A8B-9F00-70B3CDFE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850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CFE5E0F9-D65C-41E2-8F5F-C498015DE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AFA16C20-DEA1-47F5-BA75-13AF581D5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C8F2EAB-42B3-4E12-8D8A-9E2E998B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0AA52D9-FA2B-4B51-86D8-7AFA05E3D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4F96237-9D7E-46B4-A0A0-B505840A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787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D599CA8-E73F-437E-A029-B0C4F2BB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BD81821-8226-4217-A1CD-14AC1113E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4761FBDA-28B5-4715-9AF7-F16B2F6A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3814E2D0-2CE2-477D-9CFF-949E90055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326D2B94-1632-40DB-9A42-1DF97EDAF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62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F8E9ECD-B149-4A90-B725-73805B24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0F3E847-AE16-43B6-B19E-EF4BAE4E4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3AB50F0B-44A1-43CE-A98B-90BD19241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B1B66DD-FFE4-4E40-8C31-0B237FB37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5CE56817-53CF-4441-B86E-781DDC8D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5378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5F4AF11-9974-4905-9181-E51E79AD3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B388A4CE-C2C8-436B-A2A0-026C49660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093702ED-CFFF-40A0-B49D-05C179B7A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30E8149E-BBC1-45A6-A37F-6DB1910C5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76591FA4-873A-4626-987C-98E74C35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799B2751-73C8-4195-A801-11BABEF2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327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8783F5C-02E9-4CD2-9E8A-066B50C0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E2CC8C3C-E13F-45B9-AAAC-780B9B8F4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A2733BAB-FFD5-4F02-A68B-A4A920E65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847C77CC-3713-43D1-AA18-F45C20C9C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9135C882-39FB-4C58-8738-2C406264F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C6C5CFC3-4E63-4BDF-B47A-FC3FDC79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E9EBA639-17F7-44A4-BCEA-3F79AF3C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D20A0744-79BA-4393-832E-E1968D41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68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12B7695-06D6-45AF-9724-F6D1B480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F50EECFE-6A4B-460B-916C-4E25C604A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5041F45B-6928-4C8A-B1B8-ACBAF1D60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6D0F329C-954F-46E7-84AF-DE370FCB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1236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02D30C03-766E-44D0-B1A6-1D01B9F18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6CDE1CCF-DEF1-4B6B-A110-C652D6BB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91056A18-B286-4FA9-B7D2-CD939CAB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12F59F86-1D98-4E0C-9269-607580782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C96C489-AC6F-4D3C-AB32-9CDA5CFF1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7803F5E-E619-4920-988C-6E81DF1D0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6FD60A6D-0BC7-4A75-8A8E-24EA64AD2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D31E7CF0-D40D-4C96-B42F-BF8003882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0947CEBE-8787-4431-AD14-922F36A9C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FEFD489E-93E8-48E7-9C3F-D299110F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8523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2799766-03D7-41E4-9DB0-C03B058B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E1057295-715E-44CB-9168-F6564AEF6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72CC6457-D8C0-4836-A7E3-B903FE000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B0411506-7064-457F-8A65-4CC8EC5D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7A99E36F-B872-425E-B133-BA2F273D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79727FA8-A660-42BD-8E29-28045AEF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333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0A6AFCDE-CCCB-43CB-B36A-CF431D5D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A20102B9-8ACF-4EA3-86A7-D968A75A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FF595C4-DF56-4EB7-BF76-1EB5AC178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B6076F33-88D3-4F68-823E-5B9A74FF7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87C36C73-DED4-4E4C-A661-A2079B992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EDBDF405-15E9-493B-8761-F6C9C652683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1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>
            <a:extLst>
              <a:ext uri="{FF2B5EF4-FFF2-40B4-BE49-F238E27FC236}">
                <a16:creationId xmlns:a16="http://schemas.microsoft.com/office/drawing/2014/main" id="{E3B3D97B-7273-4362-80D0-70514E4D8355}"/>
              </a:ext>
            </a:extLst>
          </p:cNvPr>
          <p:cNvSpPr/>
          <p:nvPr/>
        </p:nvSpPr>
        <p:spPr>
          <a:xfrm>
            <a:off x="229662" y="239135"/>
            <a:ext cx="11706965" cy="638025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8" t="-8784" r="-108" b="-13540"/>
            </a:stretch>
          </a:blip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9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595E8FA2-9AF7-4099-9D5F-58B2C1D5CE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118" y="1418069"/>
            <a:ext cx="4319025" cy="2340869"/>
          </a:xfrm>
          <a:prstGeom prst="rect">
            <a:avLst/>
          </a:prstGeom>
        </p:spPr>
      </p:pic>
      <p:grpSp>
        <p:nvGrpSpPr>
          <p:cNvPr id="4" name="Agrupa 3">
            <a:extLst>
              <a:ext uri="{FF2B5EF4-FFF2-40B4-BE49-F238E27FC236}">
                <a16:creationId xmlns:a16="http://schemas.microsoft.com/office/drawing/2014/main" id="{596A3E7C-67A0-4123-A146-8F427C2F5144}"/>
              </a:ext>
            </a:extLst>
          </p:cNvPr>
          <p:cNvGrpSpPr/>
          <p:nvPr/>
        </p:nvGrpSpPr>
        <p:grpSpPr>
          <a:xfrm>
            <a:off x="1764118" y="4196195"/>
            <a:ext cx="6372455" cy="1483353"/>
            <a:chOff x="1764118" y="4196195"/>
            <a:chExt cx="6372455" cy="14833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AE6765-DAD6-425E-8F17-14CF84398BC7}"/>
                </a:ext>
              </a:extLst>
            </p:cNvPr>
            <p:cNvSpPr/>
            <p:nvPr/>
          </p:nvSpPr>
          <p:spPr>
            <a:xfrm>
              <a:off x="3303918" y="5547879"/>
              <a:ext cx="4528868" cy="131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grpSp>
          <p:nvGrpSpPr>
            <p:cNvPr id="8" name="Agrupa 7">
              <a:extLst>
                <a:ext uri="{FF2B5EF4-FFF2-40B4-BE49-F238E27FC236}">
                  <a16:creationId xmlns:a16="http://schemas.microsoft.com/office/drawing/2014/main" id="{6A6D174A-7EAC-43B4-B5FB-0580E03FD585}"/>
                </a:ext>
              </a:extLst>
            </p:cNvPr>
            <p:cNvGrpSpPr/>
            <p:nvPr/>
          </p:nvGrpSpPr>
          <p:grpSpPr>
            <a:xfrm>
              <a:off x="1764118" y="4196195"/>
              <a:ext cx="4019261" cy="1341841"/>
              <a:chOff x="1432994" y="4525667"/>
              <a:chExt cx="4019261" cy="1341841"/>
            </a:xfrm>
          </p:grpSpPr>
          <p:pic>
            <p:nvPicPr>
              <p:cNvPr id="9" name="Imatge 8">
                <a:extLst>
                  <a:ext uri="{FF2B5EF4-FFF2-40B4-BE49-F238E27FC236}">
                    <a16:creationId xmlns:a16="http://schemas.microsoft.com/office/drawing/2014/main" id="{BE060E4B-634C-4DE6-839A-EAFD0C6AC4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38885" b="49086"/>
              <a:stretch/>
            </p:blipFill>
            <p:spPr>
              <a:xfrm>
                <a:off x="2812670" y="4525667"/>
                <a:ext cx="2639585" cy="1191830"/>
              </a:xfrm>
              <a:prstGeom prst="rect">
                <a:avLst/>
              </a:prstGeom>
            </p:spPr>
          </p:pic>
          <p:sp>
            <p:nvSpPr>
              <p:cNvPr id="10" name="QuadreDeText 9">
                <a:extLst>
                  <a:ext uri="{FF2B5EF4-FFF2-40B4-BE49-F238E27FC236}">
                    <a16:creationId xmlns:a16="http://schemas.microsoft.com/office/drawing/2014/main" id="{AD5B07DE-C47D-47B2-A275-0413979BB311}"/>
                  </a:ext>
                </a:extLst>
              </p:cNvPr>
              <p:cNvSpPr txBox="1"/>
              <p:nvPr/>
            </p:nvSpPr>
            <p:spPr>
              <a:xfrm>
                <a:off x="1432994" y="4667179"/>
                <a:ext cx="225094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7200" dirty="0">
                    <a:solidFill>
                      <a:schemeClr val="bg1"/>
                    </a:solidFill>
                    <a:latin typeface="Gotham Bold" pitchFamily="50" charset="0"/>
                    <a:ea typeface="Roboto" panose="02000000000000000000" pitchFamily="2" charset="0"/>
                  </a:rPr>
                  <a:t>La</a:t>
                </a:r>
              </a:p>
            </p:txBody>
          </p:sp>
        </p:grpSp>
        <p:sp>
          <p:nvSpPr>
            <p:cNvPr id="11" name="QuadreDeText 10">
              <a:extLst>
                <a:ext uri="{FF2B5EF4-FFF2-40B4-BE49-F238E27FC236}">
                  <a16:creationId xmlns:a16="http://schemas.microsoft.com/office/drawing/2014/main" id="{E5509527-0153-43C5-9D7C-29E4A9C5BB3E}"/>
                </a:ext>
              </a:extLst>
            </p:cNvPr>
            <p:cNvSpPr txBox="1"/>
            <p:nvPr/>
          </p:nvSpPr>
          <p:spPr>
            <a:xfrm>
              <a:off x="5885629" y="4337707"/>
              <a:ext cx="22509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7200" dirty="0">
                  <a:solidFill>
                    <a:schemeClr val="bg1"/>
                  </a:solidFill>
                  <a:latin typeface="Gotham Bold" pitchFamily="50" charset="0"/>
                  <a:ea typeface="Roboto" panose="02000000000000000000" pitchFamily="2" charset="0"/>
                </a:rPr>
                <a:t>avui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84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CDFB92C7-D5EE-4DC8-8290-C6613C76C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t="131" r="4179" b="-131"/>
          <a:stretch/>
        </p:blipFill>
        <p:spPr>
          <a:xfrm>
            <a:off x="0" y="-94593"/>
            <a:ext cx="12192000" cy="69705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E86C60-2FA9-4E8B-9D9B-310EA18360F4}"/>
              </a:ext>
            </a:extLst>
          </p:cNvPr>
          <p:cNvSpPr/>
          <p:nvPr/>
        </p:nvSpPr>
        <p:spPr>
          <a:xfrm>
            <a:off x="2963537" y="5333206"/>
            <a:ext cx="9228462" cy="1535930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70B2E759-7C8E-43F3-BB51-CB4C85D7C64C}"/>
              </a:ext>
            </a:extLst>
          </p:cNvPr>
          <p:cNvSpPr txBox="1">
            <a:spLocks/>
          </p:cNvSpPr>
          <p:nvPr/>
        </p:nvSpPr>
        <p:spPr>
          <a:xfrm>
            <a:off x="3103457" y="5355240"/>
            <a:ext cx="4039147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2.362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7D58D3CA-C7DC-413F-BBE5-F0A1F898F005}"/>
              </a:ext>
            </a:extLst>
          </p:cNvPr>
          <p:cNvSpPr txBox="1">
            <a:spLocks/>
          </p:cNvSpPr>
          <p:nvPr/>
        </p:nvSpPr>
        <p:spPr>
          <a:xfrm>
            <a:off x="7015277" y="5371416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articles publicats en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revistes científiques</a:t>
            </a: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44E4D8D2-C069-464E-9049-1B44ACE35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77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0F5DC2B7-4A30-42D8-8644-2874C6A4C3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469" r="629" b="1804"/>
          <a:stretch/>
        </p:blipFill>
        <p:spPr>
          <a:xfrm>
            <a:off x="-22035" y="-2"/>
            <a:ext cx="12240513" cy="691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46D218-23DB-474D-B2C0-EEE0796B244F}"/>
              </a:ext>
            </a:extLst>
          </p:cNvPr>
          <p:cNvSpPr/>
          <p:nvPr/>
        </p:nvSpPr>
        <p:spPr>
          <a:xfrm>
            <a:off x="176267" y="-1"/>
            <a:ext cx="8251637" cy="1535930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E04034B6-7AC2-4D65-B423-E9CF509A48B1}"/>
              </a:ext>
            </a:extLst>
          </p:cNvPr>
          <p:cNvSpPr txBox="1">
            <a:spLocks/>
          </p:cNvSpPr>
          <p:nvPr/>
        </p:nvSpPr>
        <p:spPr>
          <a:xfrm>
            <a:off x="341227" y="162326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906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09E1E7CE-6DE5-4E6C-BE27-E1E487C4125B}"/>
              </a:ext>
            </a:extLst>
          </p:cNvPr>
          <p:cNvSpPr txBox="1">
            <a:spLocks/>
          </p:cNvSpPr>
          <p:nvPr/>
        </p:nvSpPr>
        <p:spPr>
          <a:xfrm>
            <a:off x="3030174" y="178502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nous convenis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i projectes de recerca</a:t>
            </a: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7D6F1660-AF01-40EA-BDB3-BB8BA583E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64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15AF0CC0-F6FF-4616-BFAD-1D6B328277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r="11932"/>
          <a:stretch/>
        </p:blipFill>
        <p:spPr>
          <a:xfrm>
            <a:off x="0" y="0"/>
            <a:ext cx="12192001" cy="687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7887CF-ED5B-477F-91FA-550CB6303A40}"/>
              </a:ext>
            </a:extLst>
          </p:cNvPr>
          <p:cNvSpPr/>
          <p:nvPr/>
        </p:nvSpPr>
        <p:spPr>
          <a:xfrm>
            <a:off x="8314432" y="1243072"/>
            <a:ext cx="3877568" cy="3031473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2EBCDF9B-5F9C-4886-B9F0-FA1C99AD9CF5}"/>
              </a:ext>
            </a:extLst>
          </p:cNvPr>
          <p:cNvSpPr txBox="1">
            <a:spLocks/>
          </p:cNvSpPr>
          <p:nvPr/>
        </p:nvSpPr>
        <p:spPr>
          <a:xfrm>
            <a:off x="8314432" y="1243073"/>
            <a:ext cx="4145643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spc="-3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1.924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6912623A-F4A7-4A80-B2D3-23B525F12C6C}"/>
              </a:ext>
            </a:extLst>
          </p:cNvPr>
          <p:cNvSpPr txBox="1">
            <a:spLocks/>
          </p:cNvSpPr>
          <p:nvPr/>
        </p:nvSpPr>
        <p:spPr>
          <a:xfrm>
            <a:off x="9221117" y="2405471"/>
            <a:ext cx="2734649" cy="167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convenis </a:t>
            </a:r>
          </a:p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i projectes</a:t>
            </a:r>
          </a:p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actius</a:t>
            </a: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ECFCBC59-ECED-4E85-8E60-098F60C6D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79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C4EF544-F26D-4E03-8C59-A809A9D058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743" b="240"/>
          <a:stretch/>
        </p:blipFill>
        <p:spPr>
          <a:xfrm>
            <a:off x="0" y="17217"/>
            <a:ext cx="12192000" cy="6823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25DAC5-00E3-4FED-92CB-5CC7FA5225AB}"/>
              </a:ext>
            </a:extLst>
          </p:cNvPr>
          <p:cNvSpPr/>
          <p:nvPr/>
        </p:nvSpPr>
        <p:spPr>
          <a:xfrm>
            <a:off x="341227" y="0"/>
            <a:ext cx="4891785" cy="2996588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57E7086E-8B7F-4390-9582-D4DEA2FAA5EA}"/>
              </a:ext>
            </a:extLst>
          </p:cNvPr>
          <p:cNvSpPr txBox="1">
            <a:spLocks/>
          </p:cNvSpPr>
          <p:nvPr/>
        </p:nvSpPr>
        <p:spPr>
          <a:xfrm>
            <a:off x="448390" y="17218"/>
            <a:ext cx="463038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2.834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1FA12621-A1E7-4D8E-A8AE-3075BA204043}"/>
              </a:ext>
            </a:extLst>
          </p:cNvPr>
          <p:cNvSpPr txBox="1">
            <a:spLocks/>
          </p:cNvSpPr>
          <p:nvPr/>
        </p:nvSpPr>
        <p:spPr>
          <a:xfrm>
            <a:off x="448390" y="1173990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empreses i entitats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amb convenis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de col·laboració</a:t>
            </a: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E5AB45F8-BCE2-46B2-832B-0A5324795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71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idor de contingut 5">
            <a:extLst>
              <a:ext uri="{FF2B5EF4-FFF2-40B4-BE49-F238E27FC236}">
                <a16:creationId xmlns:a16="http://schemas.microsoft.com/office/drawing/2014/main" id="{213608CB-A1F1-407D-B223-872CC7FC5A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r="10978"/>
          <a:stretch/>
        </p:blipFill>
        <p:spPr>
          <a:xfrm>
            <a:off x="0" y="0"/>
            <a:ext cx="12192000" cy="6876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0A2534-8951-406E-9DE8-D45929023574}"/>
              </a:ext>
            </a:extLst>
          </p:cNvPr>
          <p:cNvSpPr/>
          <p:nvPr/>
        </p:nvSpPr>
        <p:spPr>
          <a:xfrm>
            <a:off x="637181" y="-1"/>
            <a:ext cx="9665767" cy="2009553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6E7613E7-38FA-4E11-AF00-DF6EBCD98838}"/>
              </a:ext>
            </a:extLst>
          </p:cNvPr>
          <p:cNvSpPr txBox="1">
            <a:spLocks/>
          </p:cNvSpPr>
          <p:nvPr/>
        </p:nvSpPr>
        <p:spPr>
          <a:xfrm>
            <a:off x="855373" y="0"/>
            <a:ext cx="5683649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80,9 M</a:t>
            </a:r>
            <a:r>
              <a:rPr lang="ca-ES" sz="9600" dirty="0">
                <a:solidFill>
                  <a:srgbClr val="21C5FF"/>
                </a:solidFill>
                <a:latin typeface="EuroMono-Regular" panose="02000500000000000000" pitchFamily="2" charset="0"/>
              </a:rPr>
              <a:t>e</a:t>
            </a:r>
          </a:p>
        </p:txBody>
      </p:sp>
      <p:sp>
        <p:nvSpPr>
          <p:cNvPr id="9" name="Títol 1">
            <a:extLst>
              <a:ext uri="{FF2B5EF4-FFF2-40B4-BE49-F238E27FC236}">
                <a16:creationId xmlns:a16="http://schemas.microsoft.com/office/drawing/2014/main" id="{9698A69F-381C-455F-9FCC-E1EE3C307F88}"/>
              </a:ext>
            </a:extLst>
          </p:cNvPr>
          <p:cNvSpPr txBox="1">
            <a:spLocks/>
          </p:cNvSpPr>
          <p:nvPr/>
        </p:nvSpPr>
        <p:spPr>
          <a:xfrm>
            <a:off x="6348124" y="193360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ingressos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per projectes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d’R+D+I (2022)</a:t>
            </a:r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88B62950-0F9E-4616-93EB-C427D7AD5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32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7A8071AD-14FF-41CB-9355-3AFE3A8F61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" r="5805"/>
          <a:stretch/>
        </p:blipFill>
        <p:spPr>
          <a:xfrm>
            <a:off x="1" y="0"/>
            <a:ext cx="12192000" cy="687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7DC405-73A2-4213-8587-10382476333A}"/>
              </a:ext>
            </a:extLst>
          </p:cNvPr>
          <p:cNvSpPr/>
          <p:nvPr/>
        </p:nvSpPr>
        <p:spPr>
          <a:xfrm>
            <a:off x="1446028" y="4752753"/>
            <a:ext cx="9367284" cy="2116383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CECEAAFA-AD47-46D5-A48C-ED6F936614CE}"/>
              </a:ext>
            </a:extLst>
          </p:cNvPr>
          <p:cNvSpPr txBox="1">
            <a:spLocks/>
          </p:cNvSpPr>
          <p:nvPr/>
        </p:nvSpPr>
        <p:spPr>
          <a:xfrm>
            <a:off x="1231611" y="4891090"/>
            <a:ext cx="9728778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La UPC, primera universitat de l’Estat </a:t>
            </a:r>
          </a:p>
          <a:p>
            <a:pPr algn="ct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en projectes finançats a través</a:t>
            </a:r>
          </a:p>
          <a:p>
            <a:pPr algn="ct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del programa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Horizon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Europe</a:t>
            </a: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2465B406-2D7C-4FAB-85EF-D28EEDD6C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06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C0CD70B8-578E-485A-99DE-A31C3A6D53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" t="317" r="11545" b="1211"/>
          <a:stretch/>
        </p:blipFill>
        <p:spPr>
          <a:xfrm>
            <a:off x="-1" y="0"/>
            <a:ext cx="12192001" cy="687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37B6A0-5762-445B-87F4-4ACAFE28E120}"/>
              </a:ext>
            </a:extLst>
          </p:cNvPr>
          <p:cNvSpPr/>
          <p:nvPr/>
        </p:nvSpPr>
        <p:spPr>
          <a:xfrm>
            <a:off x="0" y="4015338"/>
            <a:ext cx="3221665" cy="2860662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E14506C6-63F6-43B9-95E6-2BA8ADAE461B}"/>
              </a:ext>
            </a:extLst>
          </p:cNvPr>
          <p:cNvSpPr txBox="1">
            <a:spLocks/>
          </p:cNvSpPr>
          <p:nvPr/>
        </p:nvSpPr>
        <p:spPr>
          <a:xfrm>
            <a:off x="196155" y="4100829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13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C3C37C5A-5242-4693-87B8-9E0C66E0EDEF}"/>
              </a:ext>
            </a:extLst>
          </p:cNvPr>
          <p:cNvSpPr txBox="1">
            <a:spLocks/>
          </p:cNvSpPr>
          <p:nvPr/>
        </p:nvSpPr>
        <p:spPr>
          <a:xfrm>
            <a:off x="252123" y="5325772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patents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registrades</a:t>
            </a: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7A6F6DE8-26E3-4008-832E-DEFD2B0A0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7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A810561F-D284-415D-B7A3-63B44F19F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r="10446" b="1528"/>
          <a:stretch/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C4C9DB-8B2A-4E04-8D2C-A2FBED3E06B2}"/>
              </a:ext>
            </a:extLst>
          </p:cNvPr>
          <p:cNvSpPr/>
          <p:nvPr/>
        </p:nvSpPr>
        <p:spPr>
          <a:xfrm>
            <a:off x="371368" y="5333206"/>
            <a:ext cx="7156483" cy="1535930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7B0730F1-DA0E-4B8F-959F-FD657DFADAE5}"/>
              </a:ext>
            </a:extLst>
          </p:cNvPr>
          <p:cNvSpPr txBox="1">
            <a:spLocks/>
          </p:cNvSpPr>
          <p:nvPr/>
        </p:nvSpPr>
        <p:spPr>
          <a:xfrm>
            <a:off x="504677" y="5326342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13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7FC07CE3-A2A4-4C8E-A7B4-A9BE71ABB3A6}"/>
              </a:ext>
            </a:extLst>
          </p:cNvPr>
          <p:cNvSpPr txBox="1">
            <a:spLocks/>
          </p:cNvSpPr>
          <p:nvPr/>
        </p:nvSpPr>
        <p:spPr>
          <a:xfrm>
            <a:off x="2310945" y="5343839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noves empreses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de base tecnològica</a:t>
            </a: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C524940C-8782-446E-A4D7-A6129A165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6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>
            <a:extLst>
              <a:ext uri="{FF2B5EF4-FFF2-40B4-BE49-F238E27FC236}">
                <a16:creationId xmlns:a16="http://schemas.microsoft.com/office/drawing/2014/main" id="{A32538A0-B1B0-42B5-ABBC-FEB7A9A19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370" r="7546" b="55"/>
          <a:stretch/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C745DA-BD6D-4F4A-A2E2-293E9EED52B7}"/>
              </a:ext>
            </a:extLst>
          </p:cNvPr>
          <p:cNvSpPr/>
          <p:nvPr/>
        </p:nvSpPr>
        <p:spPr>
          <a:xfrm>
            <a:off x="5380074" y="4022076"/>
            <a:ext cx="6520111" cy="2835924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" name="Títol 1">
            <a:extLst>
              <a:ext uri="{FF2B5EF4-FFF2-40B4-BE49-F238E27FC236}">
                <a16:creationId xmlns:a16="http://schemas.microsoft.com/office/drawing/2014/main" id="{520EC619-2D6D-4107-913C-8E190E0C01B5}"/>
              </a:ext>
            </a:extLst>
          </p:cNvPr>
          <p:cNvSpPr txBox="1">
            <a:spLocks/>
          </p:cNvSpPr>
          <p:nvPr/>
        </p:nvSpPr>
        <p:spPr>
          <a:xfrm>
            <a:off x="7240379" y="4022076"/>
            <a:ext cx="4939370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30.437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AC320108-EB15-43DC-BEE3-661E7DFDE601}"/>
              </a:ext>
            </a:extLst>
          </p:cNvPr>
          <p:cNvSpPr txBox="1">
            <a:spLocks/>
          </p:cNvSpPr>
          <p:nvPr/>
        </p:nvSpPr>
        <p:spPr>
          <a:xfrm>
            <a:off x="5926019" y="5371416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estudiants de grau </a:t>
            </a:r>
          </a:p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i màster universitari</a:t>
            </a: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614F63B1-9B8E-4043-847C-25A8A4F28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96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E229B92-A26D-417E-ACF3-8CE1B62770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" r="12169"/>
          <a:stretch/>
        </p:blipFill>
        <p:spPr>
          <a:xfrm>
            <a:off x="-11" y="0"/>
            <a:ext cx="1219201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F402EB-49F3-457F-8394-3E9999A18B69}"/>
              </a:ext>
            </a:extLst>
          </p:cNvPr>
          <p:cNvSpPr/>
          <p:nvPr/>
        </p:nvSpPr>
        <p:spPr>
          <a:xfrm>
            <a:off x="1190074" y="0"/>
            <a:ext cx="7953926" cy="1457640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0C4EB5FA-C774-4F5C-9FC1-2828C7BB3BB9}"/>
              </a:ext>
            </a:extLst>
          </p:cNvPr>
          <p:cNvSpPr txBox="1">
            <a:spLocks/>
          </p:cNvSpPr>
          <p:nvPr/>
        </p:nvSpPr>
        <p:spPr>
          <a:xfrm>
            <a:off x="1429531" y="16927"/>
            <a:ext cx="4503435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2.104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1550300F-A034-47B9-9703-D4CB9605AAF2}"/>
              </a:ext>
            </a:extLst>
          </p:cNvPr>
          <p:cNvSpPr txBox="1">
            <a:spLocks/>
          </p:cNvSpPr>
          <p:nvPr/>
        </p:nvSpPr>
        <p:spPr>
          <a:xfrm>
            <a:off x="5387772" y="108300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doctorands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i doctorandes</a:t>
            </a: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7D141A1C-C485-490E-9B75-AF54590FE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4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>
            <a:extLst>
              <a:ext uri="{FF2B5EF4-FFF2-40B4-BE49-F238E27FC236}">
                <a16:creationId xmlns:a16="http://schemas.microsoft.com/office/drawing/2014/main" id="{E3B3D97B-7273-4362-80D0-70514E4D8355}"/>
              </a:ext>
            </a:extLst>
          </p:cNvPr>
          <p:cNvSpPr/>
          <p:nvPr/>
        </p:nvSpPr>
        <p:spPr>
          <a:xfrm>
            <a:off x="229662" y="239135"/>
            <a:ext cx="11706965" cy="638025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8" t="-8784" r="-108" b="-13540"/>
            </a:stretch>
          </a:blip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9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595E8FA2-9AF7-4099-9D5F-58B2C1D5CE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118" y="1418069"/>
            <a:ext cx="4319025" cy="2340869"/>
          </a:xfrm>
          <a:prstGeom prst="rect">
            <a:avLst/>
          </a:prstGeom>
        </p:spPr>
      </p:pic>
      <p:grpSp>
        <p:nvGrpSpPr>
          <p:cNvPr id="3" name="Agrupa 2">
            <a:extLst>
              <a:ext uri="{FF2B5EF4-FFF2-40B4-BE49-F238E27FC236}">
                <a16:creationId xmlns:a16="http://schemas.microsoft.com/office/drawing/2014/main" id="{EB243F93-FF7F-481A-A315-883D2355EAAA}"/>
              </a:ext>
            </a:extLst>
          </p:cNvPr>
          <p:cNvGrpSpPr/>
          <p:nvPr/>
        </p:nvGrpSpPr>
        <p:grpSpPr>
          <a:xfrm>
            <a:off x="1764118" y="4577544"/>
            <a:ext cx="8991865" cy="1002002"/>
            <a:chOff x="7017192" y="2909000"/>
            <a:chExt cx="4928579" cy="1002002"/>
          </a:xfrm>
        </p:grpSpPr>
        <p:sp>
          <p:nvSpPr>
            <p:cNvPr id="2" name="QuadreDeText 1">
              <a:extLst>
                <a:ext uri="{FF2B5EF4-FFF2-40B4-BE49-F238E27FC236}">
                  <a16:creationId xmlns:a16="http://schemas.microsoft.com/office/drawing/2014/main" id="{BEA62705-8CA9-46FA-BCE0-D11EEFFBD9B2}"/>
                </a:ext>
              </a:extLst>
            </p:cNvPr>
            <p:cNvSpPr txBox="1"/>
            <p:nvPr/>
          </p:nvSpPr>
          <p:spPr>
            <a:xfrm>
              <a:off x="7017192" y="2909000"/>
              <a:ext cx="4928579" cy="797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ca-ES" sz="5400" b="1" dirty="0">
                  <a:solidFill>
                    <a:schemeClr val="bg1"/>
                  </a:solidFill>
                  <a:latin typeface="Gotham Bold" pitchFamily="50" charset="0"/>
                </a:rPr>
                <a:t>CURS 2023-2024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AE6765-DAD6-425E-8F17-14CF84398BC7}"/>
                </a:ext>
              </a:extLst>
            </p:cNvPr>
            <p:cNvSpPr/>
            <p:nvPr/>
          </p:nvSpPr>
          <p:spPr>
            <a:xfrm>
              <a:off x="8308409" y="3768905"/>
              <a:ext cx="2154440" cy="142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</p:spTree>
    <p:extLst>
      <p:ext uri="{BB962C8B-B14F-4D97-AF65-F5344CB8AC3E}">
        <p14:creationId xmlns:p14="http://schemas.microsoft.com/office/powerpoint/2010/main" val="76703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D16C756D-635A-42D1-9AD5-2C7805B85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r="1628"/>
          <a:stretch/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5710BD-22F9-4B7D-9A9A-CFBBC501B9A3}"/>
              </a:ext>
            </a:extLst>
          </p:cNvPr>
          <p:cNvSpPr/>
          <p:nvPr/>
        </p:nvSpPr>
        <p:spPr>
          <a:xfrm>
            <a:off x="0" y="225388"/>
            <a:ext cx="6674069" cy="2430582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459A4778-4FC3-44EB-A6EE-01461E7955EB}"/>
              </a:ext>
            </a:extLst>
          </p:cNvPr>
          <p:cNvSpPr txBox="1">
            <a:spLocks/>
          </p:cNvSpPr>
          <p:nvPr/>
        </p:nvSpPr>
        <p:spPr>
          <a:xfrm>
            <a:off x="422497" y="166552"/>
            <a:ext cx="480872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5.936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6C10F0ED-768D-4320-BD63-D87C596EDE6C}"/>
              </a:ext>
            </a:extLst>
          </p:cNvPr>
          <p:cNvSpPr txBox="1">
            <a:spLocks/>
          </p:cNvSpPr>
          <p:nvPr/>
        </p:nvSpPr>
        <p:spPr>
          <a:xfrm>
            <a:off x="422496" y="1317263"/>
            <a:ext cx="6052731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titulats i titulades de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grau i màster universitari</a:t>
            </a: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3F18B2E7-5AE2-4CE9-8193-EDDC8A202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65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C9D34D67-4F69-4444-AD73-7C918471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" t="737" r="5120" b="12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92F81F-BCAE-4C1A-988F-B58AF513B09F}"/>
              </a:ext>
            </a:extLst>
          </p:cNvPr>
          <p:cNvSpPr/>
          <p:nvPr/>
        </p:nvSpPr>
        <p:spPr>
          <a:xfrm>
            <a:off x="211879" y="-1"/>
            <a:ext cx="3062949" cy="2488019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3ADD5A75-67CF-45DA-81C9-D0006A23DFE5}"/>
              </a:ext>
            </a:extLst>
          </p:cNvPr>
          <p:cNvSpPr txBox="1">
            <a:spLocks/>
          </p:cNvSpPr>
          <p:nvPr/>
        </p:nvSpPr>
        <p:spPr>
          <a:xfrm>
            <a:off x="422497" y="81491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294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05D84121-1E0B-42EC-BCC5-A0937F5A3925}"/>
              </a:ext>
            </a:extLst>
          </p:cNvPr>
          <p:cNvSpPr txBox="1">
            <a:spLocks/>
          </p:cNvSpPr>
          <p:nvPr/>
        </p:nvSpPr>
        <p:spPr>
          <a:xfrm>
            <a:off x="439705" y="1250522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doctors </a:t>
            </a:r>
          </a:p>
          <a:p>
            <a:r>
              <a:rPr lang="ca-ES" sz="4000">
                <a:solidFill>
                  <a:schemeClr val="bg1"/>
                </a:solidFill>
                <a:latin typeface="HelveticaNeueLT Std Med" panose="020B0604020202020204" pitchFamily="34" charset="0"/>
              </a:rPr>
              <a:t>i 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doctores</a:t>
            </a: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83014CEA-F3EE-4D8B-97A2-FA51AD40F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49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2E955125-8125-4F47-9303-752B0EE37B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-1126" r="11639" b="910"/>
          <a:stretch/>
        </p:blipFill>
        <p:spPr>
          <a:xfrm>
            <a:off x="1" y="-77955"/>
            <a:ext cx="12192000" cy="69359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307EA3-3E59-4F94-B93B-A067E609E1AB}"/>
              </a:ext>
            </a:extLst>
          </p:cNvPr>
          <p:cNvSpPr/>
          <p:nvPr/>
        </p:nvSpPr>
        <p:spPr>
          <a:xfrm>
            <a:off x="7283302" y="2165308"/>
            <a:ext cx="4908698" cy="2055817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E029B5DB-64E5-44F8-A002-5EA864A6ABDD}"/>
              </a:ext>
            </a:extLst>
          </p:cNvPr>
          <p:cNvSpPr txBox="1">
            <a:spLocks/>
          </p:cNvSpPr>
          <p:nvPr/>
        </p:nvSpPr>
        <p:spPr>
          <a:xfrm>
            <a:off x="7383764" y="2267677"/>
            <a:ext cx="5673017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87.538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FC47A06A-3EC0-40F7-AB76-333E3954127F}"/>
              </a:ext>
            </a:extLst>
          </p:cNvPr>
          <p:cNvSpPr txBox="1">
            <a:spLocks/>
          </p:cNvSpPr>
          <p:nvPr/>
        </p:nvSpPr>
        <p:spPr>
          <a:xfrm>
            <a:off x="10220272" y="3429000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alumni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ECC16A0C-44DD-4ED0-B82A-E110AC021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25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B36DE3FE-58C2-4E11-9361-7BABF966E7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t="1116" r="11398" b="688"/>
          <a:stretch/>
        </p:blipFill>
        <p:spPr>
          <a:xfrm>
            <a:off x="0" y="1"/>
            <a:ext cx="12192000" cy="68691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8A213E-8D6B-4ED1-8368-E5DE2E7EE92C}"/>
              </a:ext>
            </a:extLst>
          </p:cNvPr>
          <p:cNvSpPr/>
          <p:nvPr/>
        </p:nvSpPr>
        <p:spPr>
          <a:xfrm>
            <a:off x="1859928" y="5333206"/>
            <a:ext cx="8328385" cy="1535930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513DCA44-367B-4716-9256-CC12A4E2B377}"/>
              </a:ext>
            </a:extLst>
          </p:cNvPr>
          <p:cNvSpPr txBox="1">
            <a:spLocks/>
          </p:cNvSpPr>
          <p:nvPr/>
        </p:nvSpPr>
        <p:spPr>
          <a:xfrm>
            <a:off x="2110017" y="5355240"/>
            <a:ext cx="3918645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3.629</a:t>
            </a:r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2C56A68E-CA56-43B3-9439-C6570B140F3E}"/>
              </a:ext>
            </a:extLst>
          </p:cNvPr>
          <p:cNvSpPr txBox="1">
            <a:spLocks/>
          </p:cNvSpPr>
          <p:nvPr/>
        </p:nvSpPr>
        <p:spPr>
          <a:xfrm>
            <a:off x="6028662" y="5426501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personal docent </a:t>
            </a:r>
          </a:p>
          <a:p>
            <a:r>
              <a:rPr lang="ca-ES" sz="4000">
                <a:solidFill>
                  <a:schemeClr val="bg1"/>
                </a:solidFill>
                <a:latin typeface="HelveticaNeueLT Std Med" panose="020B0604020202020204" pitchFamily="34" charset="0"/>
              </a:rPr>
              <a:t>i 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investigador</a:t>
            </a: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2B2777B7-1239-4989-A87D-B1FCD5E82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29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E39613A0-6C35-477F-80BC-0DAE458185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r="7280"/>
          <a:stretch/>
        </p:blipFill>
        <p:spPr>
          <a:xfrm>
            <a:off x="0" y="-1646"/>
            <a:ext cx="12192000" cy="69136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260196-EED9-4086-B970-A87BCEE8E74B}"/>
              </a:ext>
            </a:extLst>
          </p:cNvPr>
          <p:cNvSpPr/>
          <p:nvPr/>
        </p:nvSpPr>
        <p:spPr>
          <a:xfrm>
            <a:off x="1806763" y="-1646"/>
            <a:ext cx="7911395" cy="1847924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FA54C709-D4E7-4669-86DC-A41910F7591C}"/>
              </a:ext>
            </a:extLst>
          </p:cNvPr>
          <p:cNvSpPr txBox="1">
            <a:spLocks/>
          </p:cNvSpPr>
          <p:nvPr/>
        </p:nvSpPr>
        <p:spPr>
          <a:xfrm>
            <a:off x="1806763" y="1974"/>
            <a:ext cx="4039147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1.989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612E5661-4C96-4FF2-B5C3-7CF79E727BD7}"/>
              </a:ext>
            </a:extLst>
          </p:cNvPr>
          <p:cNvSpPr txBox="1">
            <a:spLocks/>
          </p:cNvSpPr>
          <p:nvPr/>
        </p:nvSpPr>
        <p:spPr>
          <a:xfrm>
            <a:off x="5697334" y="23406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personal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d’administració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i serveis</a:t>
            </a: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08037094-7B10-4FB5-A6F7-5A35DB604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5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DDD6ECF3-E291-4FAA-BD18-48AD9DE16D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6" t="12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40C2FC-3047-4D8C-AA43-8B37F9A14CA2}"/>
              </a:ext>
            </a:extLst>
          </p:cNvPr>
          <p:cNvSpPr/>
          <p:nvPr/>
        </p:nvSpPr>
        <p:spPr>
          <a:xfrm>
            <a:off x="0" y="3384288"/>
            <a:ext cx="4423144" cy="3473711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0F6F6F06-CF7E-416F-B051-5C8A3AADCBB6}"/>
              </a:ext>
            </a:extLst>
          </p:cNvPr>
          <p:cNvSpPr txBox="1">
            <a:spLocks/>
          </p:cNvSpPr>
          <p:nvPr/>
        </p:nvSpPr>
        <p:spPr>
          <a:xfrm>
            <a:off x="355643" y="3420342"/>
            <a:ext cx="3897380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5.119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59C1DD08-AD73-4961-9CE5-653C45FB6A4E}"/>
              </a:ext>
            </a:extLst>
          </p:cNvPr>
          <p:cNvSpPr txBox="1">
            <a:spLocks/>
          </p:cNvSpPr>
          <p:nvPr/>
        </p:nvSpPr>
        <p:spPr>
          <a:xfrm>
            <a:off x="355643" y="4658536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estudiants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en pràctiques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en empreses</a:t>
            </a: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7AFA543C-21D7-43EE-91E2-9ECF04AE1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62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740BFBDC-104D-46AD-B2A7-CFD32D3ACA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 t="781" r="264" b="-304"/>
          <a:stretch/>
        </p:blipFill>
        <p:spPr>
          <a:xfrm>
            <a:off x="1" y="0"/>
            <a:ext cx="12272790" cy="6878949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0CAE7FF4-9B7D-4D98-9452-66F195CAE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C02F0B-F97F-4A3A-A2E6-1D3AA0E65E22}"/>
              </a:ext>
            </a:extLst>
          </p:cNvPr>
          <p:cNvSpPr/>
          <p:nvPr/>
        </p:nvSpPr>
        <p:spPr>
          <a:xfrm>
            <a:off x="0" y="-19290"/>
            <a:ext cx="4136065" cy="6877289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5C6D91C6-A685-49B3-9557-B69B10C97C08}"/>
              </a:ext>
            </a:extLst>
          </p:cNvPr>
          <p:cNvSpPr txBox="1">
            <a:spLocks/>
          </p:cNvSpPr>
          <p:nvPr/>
        </p:nvSpPr>
        <p:spPr>
          <a:xfrm>
            <a:off x="246161" y="102756"/>
            <a:ext cx="3121203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95%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8C7AC877-0725-48DF-A0C3-8AB6E7F2EA91}"/>
              </a:ext>
            </a:extLst>
          </p:cNvPr>
          <p:cNvSpPr txBox="1">
            <a:spLocks/>
          </p:cNvSpPr>
          <p:nvPr/>
        </p:nvSpPr>
        <p:spPr>
          <a:xfrm>
            <a:off x="292520" y="1309531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inserció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laboral</a:t>
            </a:r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6B7594BF-389D-49C1-94C2-B64E0263C672}"/>
              </a:ext>
            </a:extLst>
          </p:cNvPr>
          <p:cNvSpPr txBox="1">
            <a:spLocks/>
          </p:cNvSpPr>
          <p:nvPr/>
        </p:nvSpPr>
        <p:spPr>
          <a:xfrm>
            <a:off x="246160" y="2583965"/>
            <a:ext cx="3121203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88%</a:t>
            </a:r>
          </a:p>
        </p:txBody>
      </p:sp>
      <p:sp>
        <p:nvSpPr>
          <p:cNvPr id="9" name="Títol 1">
            <a:extLst>
              <a:ext uri="{FF2B5EF4-FFF2-40B4-BE49-F238E27FC236}">
                <a16:creationId xmlns:a16="http://schemas.microsoft.com/office/drawing/2014/main" id="{9A3B0ED7-2447-4555-B804-E1822C86C22B}"/>
              </a:ext>
            </a:extLst>
          </p:cNvPr>
          <p:cNvSpPr txBox="1">
            <a:spLocks/>
          </p:cNvSpPr>
          <p:nvPr/>
        </p:nvSpPr>
        <p:spPr>
          <a:xfrm>
            <a:off x="292520" y="3808638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dels titulats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i titulades UPC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troben feina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en menys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de 6 mesos</a:t>
            </a:r>
          </a:p>
        </p:txBody>
      </p:sp>
    </p:spTree>
    <p:extLst>
      <p:ext uri="{BB962C8B-B14F-4D97-AF65-F5344CB8AC3E}">
        <p14:creationId xmlns:p14="http://schemas.microsoft.com/office/powerpoint/2010/main" val="465393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83226A5-5476-4425-B857-C487693569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" r="5364"/>
          <a:stretch/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075C52-41EF-4CE6-B087-24DC43939F68}"/>
              </a:ext>
            </a:extLst>
          </p:cNvPr>
          <p:cNvSpPr/>
          <p:nvPr/>
        </p:nvSpPr>
        <p:spPr>
          <a:xfrm>
            <a:off x="2466753" y="4720856"/>
            <a:ext cx="8006317" cy="2148280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E2176529-AD3A-4673-8814-9AB92C1E6FB1}"/>
              </a:ext>
            </a:extLst>
          </p:cNvPr>
          <p:cNvSpPr txBox="1">
            <a:spLocks/>
          </p:cNvSpPr>
          <p:nvPr/>
        </p:nvSpPr>
        <p:spPr>
          <a:xfrm>
            <a:off x="2726839" y="4839558"/>
            <a:ext cx="4039147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2.940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B51E7B72-682B-42C9-A8AA-AEFB47D23EBB}"/>
              </a:ext>
            </a:extLst>
          </p:cNvPr>
          <p:cNvSpPr txBox="1">
            <a:spLocks/>
          </p:cNvSpPr>
          <p:nvPr/>
        </p:nvSpPr>
        <p:spPr>
          <a:xfrm>
            <a:off x="6765986" y="4886409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estudiants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en programes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de mobilitat</a:t>
            </a: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DACEA32D-66CF-4A17-B5C5-5EE6B33EC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45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2F5BAA94-73E1-48D0-A1BC-60AC57A0AE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" r="12954"/>
          <a:stretch/>
        </p:blipFill>
        <p:spPr>
          <a:xfrm>
            <a:off x="0" y="0"/>
            <a:ext cx="12192001" cy="69208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153573-A903-4198-A2FB-9655932E2806}"/>
              </a:ext>
            </a:extLst>
          </p:cNvPr>
          <p:cNvSpPr/>
          <p:nvPr/>
        </p:nvSpPr>
        <p:spPr>
          <a:xfrm>
            <a:off x="-1" y="4783200"/>
            <a:ext cx="12192001" cy="2137648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7AA21455-5C51-4DF6-9FD6-C31FB83C9048}"/>
              </a:ext>
            </a:extLst>
          </p:cNvPr>
          <p:cNvSpPr txBox="1">
            <a:spLocks/>
          </p:cNvSpPr>
          <p:nvPr/>
        </p:nvSpPr>
        <p:spPr>
          <a:xfrm>
            <a:off x="104142" y="4918356"/>
            <a:ext cx="4120663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1.551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90B585C6-732A-4D0E-90A8-DA1806938FE2}"/>
              </a:ext>
            </a:extLst>
          </p:cNvPr>
          <p:cNvSpPr txBox="1">
            <a:spLocks/>
          </p:cNvSpPr>
          <p:nvPr/>
        </p:nvSpPr>
        <p:spPr>
          <a:xfrm>
            <a:off x="3806456" y="4918356"/>
            <a:ext cx="9813851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acords d’intercanvi d’estudiants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amb           institucions d’educació superior</a:t>
            </a:r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3C8A6C36-184C-41D9-AB6A-78823BA1FB86}"/>
              </a:ext>
            </a:extLst>
          </p:cNvPr>
          <p:cNvSpPr txBox="1">
            <a:spLocks/>
          </p:cNvSpPr>
          <p:nvPr/>
        </p:nvSpPr>
        <p:spPr>
          <a:xfrm>
            <a:off x="4901608" y="5345918"/>
            <a:ext cx="4120663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54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716</a:t>
            </a: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E7484813-333D-4ADF-A82F-02FAF74C8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92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36425AE-5C91-455A-B344-3A3A59C2DB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" b="6806"/>
          <a:stretch/>
        </p:blipFill>
        <p:spPr>
          <a:xfrm>
            <a:off x="-8" y="-1"/>
            <a:ext cx="12191341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FCFFAB-F520-4FF4-B06A-B9D44606CABC}"/>
              </a:ext>
            </a:extLst>
          </p:cNvPr>
          <p:cNvSpPr/>
          <p:nvPr/>
        </p:nvSpPr>
        <p:spPr>
          <a:xfrm>
            <a:off x="7846828" y="1430018"/>
            <a:ext cx="4345172" cy="4323699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C3767455-4E06-43DB-92A0-D5E13A550D95}"/>
              </a:ext>
            </a:extLst>
          </p:cNvPr>
          <p:cNvSpPr txBox="1">
            <a:spLocks/>
          </p:cNvSpPr>
          <p:nvPr/>
        </p:nvSpPr>
        <p:spPr>
          <a:xfrm>
            <a:off x="9284995" y="1527519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El</a:t>
            </a:r>
            <a:r>
              <a:rPr lang="ca-ES" sz="6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60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55%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B48D8926-C61A-47CD-9ABA-0ECA64B9C4F9}"/>
              </a:ext>
            </a:extLst>
          </p:cNvPr>
          <p:cNvSpPr txBox="1">
            <a:spLocks/>
          </p:cNvSpPr>
          <p:nvPr/>
        </p:nvSpPr>
        <p:spPr>
          <a:xfrm>
            <a:off x="6006897" y="2303283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de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l’estudiantat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de doctorat</a:t>
            </a:r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2B8FAA42-093E-4A8B-BDA2-14A98A5AC8F1}"/>
              </a:ext>
            </a:extLst>
          </p:cNvPr>
          <p:cNvSpPr txBox="1">
            <a:spLocks/>
          </p:cNvSpPr>
          <p:nvPr/>
        </p:nvSpPr>
        <p:spPr>
          <a:xfrm>
            <a:off x="9016409" y="3628614"/>
            <a:ext cx="3037118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i el</a:t>
            </a:r>
            <a:r>
              <a:rPr lang="ca-ES" sz="6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60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27%</a:t>
            </a:r>
          </a:p>
        </p:txBody>
      </p:sp>
      <p:sp>
        <p:nvSpPr>
          <p:cNvPr id="9" name="Títol 1">
            <a:extLst>
              <a:ext uri="{FF2B5EF4-FFF2-40B4-BE49-F238E27FC236}">
                <a16:creationId xmlns:a16="http://schemas.microsoft.com/office/drawing/2014/main" id="{653DC53B-495B-40AA-BB8A-9813DAE2FE15}"/>
              </a:ext>
            </a:extLst>
          </p:cNvPr>
          <p:cNvSpPr txBox="1">
            <a:spLocks/>
          </p:cNvSpPr>
          <p:nvPr/>
        </p:nvSpPr>
        <p:spPr>
          <a:xfrm>
            <a:off x="6006897" y="4404378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de màster són</a:t>
            </a:r>
          </a:p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internacionals</a:t>
            </a:r>
          </a:p>
        </p:txBody>
      </p:sp>
      <p:pic>
        <p:nvPicPr>
          <p:cNvPr id="11" name="Imatge 10">
            <a:extLst>
              <a:ext uri="{FF2B5EF4-FFF2-40B4-BE49-F238E27FC236}">
                <a16:creationId xmlns:a16="http://schemas.microsoft.com/office/drawing/2014/main" id="{4848FA3E-D6C0-450F-A0E0-DCA82BC850D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8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074C489-6DB0-4984-9E3B-A154A4A85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0689" b="781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1A70B5-1198-45C1-919E-8F9CB765AF0C}"/>
              </a:ext>
            </a:extLst>
          </p:cNvPr>
          <p:cNvSpPr/>
          <p:nvPr/>
        </p:nvSpPr>
        <p:spPr>
          <a:xfrm>
            <a:off x="341227" y="249454"/>
            <a:ext cx="5112122" cy="1371612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" name="Títol 1">
            <a:extLst>
              <a:ext uri="{FF2B5EF4-FFF2-40B4-BE49-F238E27FC236}">
                <a16:creationId xmlns:a16="http://schemas.microsoft.com/office/drawing/2014/main" id="{4A7477E2-5234-42A4-9CC0-BCD9C87DEFAF}"/>
              </a:ext>
            </a:extLst>
          </p:cNvPr>
          <p:cNvSpPr txBox="1">
            <a:spLocks/>
          </p:cNvSpPr>
          <p:nvPr/>
        </p:nvSpPr>
        <p:spPr>
          <a:xfrm>
            <a:off x="463233" y="29550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65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5E23AA0B-F4CC-496D-87C2-4DDE6B465DF1}"/>
              </a:ext>
            </a:extLst>
          </p:cNvPr>
          <p:cNvSpPr txBox="1">
            <a:spLocks/>
          </p:cNvSpPr>
          <p:nvPr/>
        </p:nvSpPr>
        <p:spPr>
          <a:xfrm>
            <a:off x="2282984" y="324081"/>
            <a:ext cx="10515600" cy="115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graus</a:t>
            </a:r>
            <a:b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</a:b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universitaris</a:t>
            </a:r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037B67B5-EFF1-4FFC-B16D-05187FB82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26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95BA97E-9E60-4E5D-833D-02E1EBCA23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/>
          <a:stretch/>
        </p:blipFill>
        <p:spPr>
          <a:xfrm>
            <a:off x="0" y="18000"/>
            <a:ext cx="12192000" cy="6840000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64703B38-EE95-4B33-913E-6ECF16629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85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8F9053-0344-4F2D-B96F-BAF3898D70F6}"/>
              </a:ext>
            </a:extLst>
          </p:cNvPr>
          <p:cNvSpPr/>
          <p:nvPr/>
        </p:nvSpPr>
        <p:spPr>
          <a:xfrm>
            <a:off x="222512" y="0"/>
            <a:ext cx="4360121" cy="4157330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1311B83E-5250-49F3-8761-48682E2C78A6}"/>
              </a:ext>
            </a:extLst>
          </p:cNvPr>
          <p:cNvSpPr txBox="1">
            <a:spLocks/>
          </p:cNvSpPr>
          <p:nvPr/>
        </p:nvSpPr>
        <p:spPr>
          <a:xfrm>
            <a:off x="341227" y="113389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227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19463BC5-7453-41F8-B853-0A7B3F8D10BC}"/>
              </a:ext>
            </a:extLst>
          </p:cNvPr>
          <p:cNvSpPr txBox="1">
            <a:spLocks/>
          </p:cNvSpPr>
          <p:nvPr/>
        </p:nvSpPr>
        <p:spPr>
          <a:xfrm>
            <a:off x="366045" y="1203453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convenis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de cooperació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acadèmica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amb institucions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internacionals</a:t>
            </a:r>
          </a:p>
        </p:txBody>
      </p:sp>
    </p:spTree>
    <p:extLst>
      <p:ext uri="{BB962C8B-B14F-4D97-AF65-F5344CB8AC3E}">
        <p14:creationId xmlns:p14="http://schemas.microsoft.com/office/powerpoint/2010/main" val="2607347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5D5BC74F-8387-4B09-A3EC-10D521225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1735" r="4233"/>
          <a:stretch/>
        </p:blipFill>
        <p:spPr>
          <a:xfrm>
            <a:off x="0" y="0"/>
            <a:ext cx="12192000" cy="68628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7BF287-C999-4473-B141-EE26212B9BA6}"/>
              </a:ext>
            </a:extLst>
          </p:cNvPr>
          <p:cNvSpPr/>
          <p:nvPr/>
        </p:nvSpPr>
        <p:spPr>
          <a:xfrm>
            <a:off x="776170" y="4237926"/>
            <a:ext cx="10632558" cy="2631210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50C94DD7-2CD5-4FC8-AD85-8E0F1527F79C}"/>
              </a:ext>
            </a:extLst>
          </p:cNvPr>
          <p:cNvSpPr txBox="1">
            <a:spLocks/>
          </p:cNvSpPr>
          <p:nvPr/>
        </p:nvSpPr>
        <p:spPr>
          <a:xfrm>
            <a:off x="935658" y="4237926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44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83D1B134-A500-453B-8332-A2C559775717}"/>
              </a:ext>
            </a:extLst>
          </p:cNvPr>
          <p:cNvSpPr txBox="1">
            <a:spLocks/>
          </p:cNvSpPr>
          <p:nvPr/>
        </p:nvSpPr>
        <p:spPr>
          <a:xfrm>
            <a:off x="935658" y="5371416"/>
            <a:ext cx="10632559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programes de doble titulació internacionals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amb        universitats</a:t>
            </a:r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9BECC11C-3AB7-490E-9552-41DA5C1F04F8}"/>
              </a:ext>
            </a:extLst>
          </p:cNvPr>
          <p:cNvSpPr txBox="1">
            <a:spLocks/>
          </p:cNvSpPr>
          <p:nvPr/>
        </p:nvSpPr>
        <p:spPr>
          <a:xfrm>
            <a:off x="2105750" y="5803116"/>
            <a:ext cx="1254133" cy="101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54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30</a:t>
            </a: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4F9F7C15-56F5-4849-8FE7-EC854A468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87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162D715C-8012-4DFB-9F55-BBE6807B8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r="2130"/>
          <a:stretch/>
        </p:blipFill>
        <p:spPr>
          <a:xfrm>
            <a:off x="0" y="0"/>
            <a:ext cx="12192000" cy="630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E8C9FE-94B1-499D-8AFD-0CF64A6078A9}"/>
              </a:ext>
            </a:extLst>
          </p:cNvPr>
          <p:cNvSpPr/>
          <p:nvPr/>
        </p:nvSpPr>
        <p:spPr>
          <a:xfrm>
            <a:off x="-780" y="686759"/>
            <a:ext cx="9920956" cy="940022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94004D34-11FD-4B4E-84C4-1ECFEEB95763}"/>
              </a:ext>
            </a:extLst>
          </p:cNvPr>
          <p:cNvSpPr txBox="1">
            <a:spLocks/>
          </p:cNvSpPr>
          <p:nvPr/>
        </p:nvSpPr>
        <p:spPr>
          <a:xfrm>
            <a:off x="255176" y="841934"/>
            <a:ext cx="10015518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Construint amb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Unite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! l’Europa del futur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6A3C45EB-4F9F-43B7-A6DC-A00A675C8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47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FFBA692-4719-42E4-96E3-1C60575FA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r="7176"/>
          <a:stretch/>
        </p:blipFill>
        <p:spPr>
          <a:xfrm>
            <a:off x="0" y="0"/>
            <a:ext cx="12199866" cy="684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051597-A08B-44DC-9FF9-088BD466BF43}"/>
              </a:ext>
            </a:extLst>
          </p:cNvPr>
          <p:cNvSpPr/>
          <p:nvPr/>
        </p:nvSpPr>
        <p:spPr>
          <a:xfrm>
            <a:off x="5736770" y="3596774"/>
            <a:ext cx="6463095" cy="3272362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7DDC116A-0D56-410D-AAC2-089A96D6FA70}"/>
              </a:ext>
            </a:extLst>
          </p:cNvPr>
          <p:cNvSpPr txBox="1">
            <a:spLocks/>
          </p:cNvSpPr>
          <p:nvPr/>
        </p:nvSpPr>
        <p:spPr>
          <a:xfrm>
            <a:off x="10091628" y="3596774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54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C4C3E4FD-E24B-4A49-808F-DA1223F7891E}"/>
              </a:ext>
            </a:extLst>
          </p:cNvPr>
          <p:cNvSpPr txBox="1">
            <a:spLocks/>
          </p:cNvSpPr>
          <p:nvPr/>
        </p:nvSpPr>
        <p:spPr>
          <a:xfrm>
            <a:off x="4745799" y="4946114"/>
            <a:ext cx="7104973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projectes de cooperació </a:t>
            </a:r>
          </a:p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per al desenvolupament </a:t>
            </a:r>
          </a:p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en        països</a:t>
            </a:r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8DD781AE-DEC7-4DD3-8BAB-844A4D67B5CD}"/>
              </a:ext>
            </a:extLst>
          </p:cNvPr>
          <p:cNvSpPr txBox="1">
            <a:spLocks/>
          </p:cNvSpPr>
          <p:nvPr/>
        </p:nvSpPr>
        <p:spPr>
          <a:xfrm>
            <a:off x="9105264" y="5954758"/>
            <a:ext cx="1254133" cy="101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54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25</a:t>
            </a:r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B146A0E3-36C6-4A6C-BAD5-266EBB77E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43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7CCBCAA6-5463-4A6A-A566-46C04206A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t="1804" r="8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9CCE9C-6B9A-4625-B0D5-88DAF870144E}"/>
              </a:ext>
            </a:extLst>
          </p:cNvPr>
          <p:cNvSpPr/>
          <p:nvPr/>
        </p:nvSpPr>
        <p:spPr>
          <a:xfrm>
            <a:off x="517450" y="4051005"/>
            <a:ext cx="10962167" cy="2818131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8B823720-26B5-477F-A503-79C36FAF58DE}"/>
              </a:ext>
            </a:extLst>
          </p:cNvPr>
          <p:cNvSpPr txBox="1">
            <a:spLocks/>
          </p:cNvSpPr>
          <p:nvPr/>
        </p:nvSpPr>
        <p:spPr>
          <a:xfrm>
            <a:off x="712381" y="4164394"/>
            <a:ext cx="486494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33.060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E2087A45-6051-4E43-A0A3-37811A834E71}"/>
              </a:ext>
            </a:extLst>
          </p:cNvPr>
          <p:cNvSpPr txBox="1">
            <a:spLocks/>
          </p:cNvSpPr>
          <p:nvPr/>
        </p:nvSpPr>
        <p:spPr>
          <a:xfrm>
            <a:off x="712381" y="5371416"/>
            <a:ext cx="10962168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alumnes de primària, secundària i batxillerat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participen en activitats STEAM de la UPC</a:t>
            </a: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7D46B47A-63BB-4413-894E-12C2C59B4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05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>
            <a:extLst>
              <a:ext uri="{FF2B5EF4-FFF2-40B4-BE49-F238E27FC236}">
                <a16:creationId xmlns:a16="http://schemas.microsoft.com/office/drawing/2014/main" id="{E3B3D97B-7273-4362-80D0-70514E4D8355}"/>
              </a:ext>
            </a:extLst>
          </p:cNvPr>
          <p:cNvSpPr/>
          <p:nvPr/>
        </p:nvSpPr>
        <p:spPr>
          <a:xfrm>
            <a:off x="229662" y="239135"/>
            <a:ext cx="11706965" cy="638025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8" t="-8784" r="-108" b="-13540"/>
            </a:stretch>
          </a:blip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9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E6765-DAD6-425E-8F17-14CF84398BC7}"/>
              </a:ext>
            </a:extLst>
          </p:cNvPr>
          <p:cNvSpPr/>
          <p:nvPr/>
        </p:nvSpPr>
        <p:spPr>
          <a:xfrm>
            <a:off x="3880161" y="4713303"/>
            <a:ext cx="3930633" cy="142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D66A3D52-0BA1-4083-98F7-0BD57A5BE863}"/>
              </a:ext>
            </a:extLst>
          </p:cNvPr>
          <p:cNvSpPr txBox="1">
            <a:spLocks/>
          </p:cNvSpPr>
          <p:nvPr/>
        </p:nvSpPr>
        <p:spPr>
          <a:xfrm>
            <a:off x="3787346" y="197886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 dirty="0">
                <a:solidFill>
                  <a:schemeClr val="bg1"/>
                </a:solidFill>
                <a:latin typeface="HelveticaNeueLT Std" panose="020B0604020202020204" pitchFamily="34" charset="0"/>
              </a:rPr>
              <a:t>ENGINYERIA</a:t>
            </a:r>
          </a:p>
          <a:p>
            <a:r>
              <a:rPr lang="ca-ES" b="1" dirty="0">
                <a:solidFill>
                  <a:schemeClr val="bg1"/>
                </a:solidFill>
                <a:latin typeface="HelveticaNeueLT Std" panose="020B0604020202020204" pitchFamily="34" charset="0"/>
              </a:rPr>
              <a:t>ARQUITECTURA</a:t>
            </a:r>
          </a:p>
          <a:p>
            <a:r>
              <a:rPr lang="ca-ES" b="1" dirty="0">
                <a:solidFill>
                  <a:schemeClr val="bg1"/>
                </a:solidFill>
                <a:latin typeface="HelveticaNeueLT Std" panose="020B0604020202020204" pitchFamily="34" charset="0"/>
              </a:rPr>
              <a:t>CIÈNCIES</a:t>
            </a:r>
          </a:p>
          <a:p>
            <a:r>
              <a:rPr lang="ca-ES" b="1" dirty="0">
                <a:solidFill>
                  <a:schemeClr val="bg1"/>
                </a:solidFill>
                <a:latin typeface="HelveticaNeueLT Std" panose="020B0604020202020204" pitchFamily="34" charset="0"/>
              </a:rPr>
              <a:t>TECNOLOGIA</a:t>
            </a:r>
          </a:p>
        </p:txBody>
      </p:sp>
    </p:spTree>
    <p:extLst>
      <p:ext uri="{BB962C8B-B14F-4D97-AF65-F5344CB8AC3E}">
        <p14:creationId xmlns:p14="http://schemas.microsoft.com/office/powerpoint/2010/main" val="5986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>
            <a:extLst>
              <a:ext uri="{FF2B5EF4-FFF2-40B4-BE49-F238E27FC236}">
                <a16:creationId xmlns:a16="http://schemas.microsoft.com/office/drawing/2014/main" id="{E3B3D97B-7273-4362-80D0-70514E4D8355}"/>
              </a:ext>
            </a:extLst>
          </p:cNvPr>
          <p:cNvSpPr/>
          <p:nvPr/>
        </p:nvSpPr>
        <p:spPr>
          <a:xfrm>
            <a:off x="229662" y="239135"/>
            <a:ext cx="11706965" cy="638025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8" t="-8784" r="-108" b="-13540"/>
            </a:stretch>
          </a:blip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9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595E8FA2-9AF7-4099-9D5F-58B2C1D5CE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118" y="1418069"/>
            <a:ext cx="4319025" cy="2340869"/>
          </a:xfrm>
          <a:prstGeom prst="rect">
            <a:avLst/>
          </a:prstGeom>
        </p:spPr>
      </p:pic>
      <p:grpSp>
        <p:nvGrpSpPr>
          <p:cNvPr id="3" name="Agrupa 2">
            <a:extLst>
              <a:ext uri="{FF2B5EF4-FFF2-40B4-BE49-F238E27FC236}">
                <a16:creationId xmlns:a16="http://schemas.microsoft.com/office/drawing/2014/main" id="{EB243F93-FF7F-481A-A315-883D2355EAAA}"/>
              </a:ext>
            </a:extLst>
          </p:cNvPr>
          <p:cNvGrpSpPr/>
          <p:nvPr/>
        </p:nvGrpSpPr>
        <p:grpSpPr>
          <a:xfrm>
            <a:off x="1764118" y="4577544"/>
            <a:ext cx="8991865" cy="1002002"/>
            <a:chOff x="7017192" y="2909000"/>
            <a:chExt cx="4928579" cy="1002002"/>
          </a:xfrm>
        </p:grpSpPr>
        <p:sp>
          <p:nvSpPr>
            <p:cNvPr id="2" name="QuadreDeText 1">
              <a:extLst>
                <a:ext uri="{FF2B5EF4-FFF2-40B4-BE49-F238E27FC236}">
                  <a16:creationId xmlns:a16="http://schemas.microsoft.com/office/drawing/2014/main" id="{BEA62705-8CA9-46FA-BCE0-D11EEFFBD9B2}"/>
                </a:ext>
              </a:extLst>
            </p:cNvPr>
            <p:cNvSpPr txBox="1"/>
            <p:nvPr/>
          </p:nvSpPr>
          <p:spPr>
            <a:xfrm>
              <a:off x="7017192" y="2909000"/>
              <a:ext cx="4928579" cy="797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ca-ES" sz="5400" b="1" dirty="0">
                  <a:solidFill>
                    <a:schemeClr val="bg1"/>
                  </a:solidFill>
                  <a:latin typeface="Gotham Bold" pitchFamily="50" charset="0"/>
                </a:rPr>
                <a:t>CURS 2023-2024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AE6765-DAD6-425E-8F17-14CF84398BC7}"/>
                </a:ext>
              </a:extLst>
            </p:cNvPr>
            <p:cNvSpPr/>
            <p:nvPr/>
          </p:nvSpPr>
          <p:spPr>
            <a:xfrm>
              <a:off x="8308409" y="3768905"/>
              <a:ext cx="2154440" cy="142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7996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9785368-6A3D-4598-A951-53703F64A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" r="8316" b="2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00C357-6BEA-4D8C-90B7-2A7CDBAAC2D3}"/>
              </a:ext>
            </a:extLst>
          </p:cNvPr>
          <p:cNvSpPr/>
          <p:nvPr/>
        </p:nvSpPr>
        <p:spPr>
          <a:xfrm>
            <a:off x="484445" y="4898834"/>
            <a:ext cx="11193435" cy="1959285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05694741-2280-4B30-8589-B70739ADD821}"/>
              </a:ext>
            </a:extLst>
          </p:cNvPr>
          <p:cNvSpPr txBox="1">
            <a:spLocks/>
          </p:cNvSpPr>
          <p:nvPr/>
        </p:nvSpPr>
        <p:spPr>
          <a:xfrm>
            <a:off x="753369" y="4898834"/>
            <a:ext cx="2125731" cy="1511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84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A5D60604-25D8-4B28-A9F0-52DE53E4D292}"/>
              </a:ext>
            </a:extLst>
          </p:cNvPr>
          <p:cNvSpPr txBox="1">
            <a:spLocks/>
          </p:cNvSpPr>
          <p:nvPr/>
        </p:nvSpPr>
        <p:spPr>
          <a:xfrm>
            <a:off x="-5896924" y="5508541"/>
            <a:ext cx="10515600" cy="115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màsters</a:t>
            </a:r>
            <a:b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</a:b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universitaris</a:t>
            </a:r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B3224176-EB64-47CF-8044-964B0A403510}"/>
              </a:ext>
            </a:extLst>
          </p:cNvPr>
          <p:cNvSpPr txBox="1">
            <a:spLocks/>
          </p:cNvSpPr>
          <p:nvPr/>
        </p:nvSpPr>
        <p:spPr>
          <a:xfrm>
            <a:off x="7289868" y="494761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45</a:t>
            </a:r>
          </a:p>
        </p:txBody>
      </p:sp>
      <p:sp>
        <p:nvSpPr>
          <p:cNvPr id="9" name="Títol 1">
            <a:extLst>
              <a:ext uri="{FF2B5EF4-FFF2-40B4-BE49-F238E27FC236}">
                <a16:creationId xmlns:a16="http://schemas.microsoft.com/office/drawing/2014/main" id="{E3B92B5B-81E9-4EBD-9911-C34D1B88F3D0}"/>
              </a:ext>
            </a:extLst>
          </p:cNvPr>
          <p:cNvSpPr txBox="1">
            <a:spLocks/>
          </p:cNvSpPr>
          <p:nvPr/>
        </p:nvSpPr>
        <p:spPr>
          <a:xfrm>
            <a:off x="8372247" y="5508720"/>
            <a:ext cx="296904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impartits</a:t>
            </a:r>
            <a:b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</a:b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en anglès</a:t>
            </a:r>
          </a:p>
        </p:txBody>
      </p:sp>
      <p:pic>
        <p:nvPicPr>
          <p:cNvPr id="11" name="Imatge 10">
            <a:extLst>
              <a:ext uri="{FF2B5EF4-FFF2-40B4-BE49-F238E27FC236}">
                <a16:creationId xmlns:a16="http://schemas.microsoft.com/office/drawing/2014/main" id="{9AE3C7CF-422C-45D0-B031-7854A7369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B214DA4F-21B7-477A-8A19-B862837B9A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" t="624" r="6193" b="2182"/>
          <a:stretch/>
        </p:blipFill>
        <p:spPr>
          <a:xfrm>
            <a:off x="-154237" y="-1"/>
            <a:ext cx="12511160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273E1F-2EF7-4CCE-9F8D-E0F3E854A231}"/>
              </a:ext>
            </a:extLst>
          </p:cNvPr>
          <p:cNvSpPr/>
          <p:nvPr/>
        </p:nvSpPr>
        <p:spPr>
          <a:xfrm>
            <a:off x="2126255" y="5322189"/>
            <a:ext cx="7987229" cy="1535930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49773F74-A8BE-43CC-979B-0806E09C8A0B}"/>
              </a:ext>
            </a:extLst>
          </p:cNvPr>
          <p:cNvSpPr txBox="1">
            <a:spLocks/>
          </p:cNvSpPr>
          <p:nvPr/>
        </p:nvSpPr>
        <p:spPr>
          <a:xfrm>
            <a:off x="2398379" y="5322189"/>
            <a:ext cx="2305824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45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7130C29A-83EE-4158-BF75-C8CAA5B8171A}"/>
              </a:ext>
            </a:extLst>
          </p:cNvPr>
          <p:cNvSpPr txBox="1">
            <a:spLocks/>
          </p:cNvSpPr>
          <p:nvPr/>
        </p:nvSpPr>
        <p:spPr>
          <a:xfrm>
            <a:off x="4062757" y="5894310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programes de doctorat</a:t>
            </a: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A2C70BBA-9FD5-4CB3-8A1F-8D7A235EE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48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E01E3A1A-F556-4F56-949F-40D6833D0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r="4809"/>
          <a:stretch/>
        </p:blipFill>
        <p:spPr>
          <a:xfrm>
            <a:off x="-1" y="0"/>
            <a:ext cx="12192001" cy="687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F3AE5E-59EF-4DA7-A17E-AEAFEB256850}"/>
              </a:ext>
            </a:extLst>
          </p:cNvPr>
          <p:cNvSpPr/>
          <p:nvPr/>
        </p:nvSpPr>
        <p:spPr>
          <a:xfrm>
            <a:off x="1806763" y="5333206"/>
            <a:ext cx="8912646" cy="1535930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6192034F-5B56-4AC7-8C55-F9E962096572}"/>
              </a:ext>
            </a:extLst>
          </p:cNvPr>
          <p:cNvSpPr txBox="1">
            <a:spLocks/>
          </p:cNvSpPr>
          <p:nvPr/>
        </p:nvSpPr>
        <p:spPr>
          <a:xfrm>
            <a:off x="2056853" y="5355240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240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AC22997E-6427-408C-8828-412FDE297E0D}"/>
              </a:ext>
            </a:extLst>
          </p:cNvPr>
          <p:cNvSpPr txBox="1">
            <a:spLocks/>
          </p:cNvSpPr>
          <p:nvPr/>
        </p:nvSpPr>
        <p:spPr>
          <a:xfrm>
            <a:off x="4745800" y="5371416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programes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de formació permanent</a:t>
            </a: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CAF38AD8-356B-4E93-A2E0-E56373C14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5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1B82DC3D-75EC-4EFD-A47B-993547F53B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1420" r="9960"/>
          <a:stretch/>
        </p:blipFill>
        <p:spPr>
          <a:xfrm>
            <a:off x="1" y="0"/>
            <a:ext cx="12192000" cy="6884848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46ACBF82-B94E-49AE-A7F7-4D9B0BC29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01" y="5650104"/>
            <a:ext cx="6705600" cy="10001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DBB221-5203-4363-AC95-C40F89CB76FB}"/>
              </a:ext>
            </a:extLst>
          </p:cNvPr>
          <p:cNvSpPr/>
          <p:nvPr/>
        </p:nvSpPr>
        <p:spPr>
          <a:xfrm>
            <a:off x="9331287" y="1772060"/>
            <a:ext cx="2860712" cy="2430594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995C8E04-B182-42E3-A5B4-87C3A629EB52}"/>
              </a:ext>
            </a:extLst>
          </p:cNvPr>
          <p:cNvSpPr txBox="1">
            <a:spLocks/>
          </p:cNvSpPr>
          <p:nvPr/>
        </p:nvSpPr>
        <p:spPr>
          <a:xfrm>
            <a:off x="10198317" y="1760821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18</a:t>
            </a:r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2BEF0767-3EED-4467-AA59-DD0AD40CDF3E}"/>
              </a:ext>
            </a:extLst>
          </p:cNvPr>
          <p:cNvSpPr txBox="1">
            <a:spLocks/>
          </p:cNvSpPr>
          <p:nvPr/>
        </p:nvSpPr>
        <p:spPr>
          <a:xfrm>
            <a:off x="9639757" y="2897382"/>
            <a:ext cx="2327025" cy="14807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centres </a:t>
            </a:r>
          </a:p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docents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DCF0C-E263-4DE2-8949-91CCCCCC97D8}"/>
              </a:ext>
            </a:extLst>
          </p:cNvPr>
          <p:cNvSpPr/>
          <p:nvPr/>
        </p:nvSpPr>
        <p:spPr>
          <a:xfrm>
            <a:off x="9331287" y="4213893"/>
            <a:ext cx="2860712" cy="2430594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0" name="Títol 1">
            <a:extLst>
              <a:ext uri="{FF2B5EF4-FFF2-40B4-BE49-F238E27FC236}">
                <a16:creationId xmlns:a16="http://schemas.microsoft.com/office/drawing/2014/main" id="{7DDB9962-BB16-4FAD-B08A-2599F6496E6A}"/>
              </a:ext>
            </a:extLst>
          </p:cNvPr>
          <p:cNvSpPr txBox="1">
            <a:spLocks/>
          </p:cNvSpPr>
          <p:nvPr/>
        </p:nvSpPr>
        <p:spPr>
          <a:xfrm>
            <a:off x="11047614" y="4173628"/>
            <a:ext cx="1423478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7</a:t>
            </a:r>
          </a:p>
        </p:txBody>
      </p:sp>
      <p:sp>
        <p:nvSpPr>
          <p:cNvPr id="11" name="Títol 1">
            <a:extLst>
              <a:ext uri="{FF2B5EF4-FFF2-40B4-BE49-F238E27FC236}">
                <a16:creationId xmlns:a16="http://schemas.microsoft.com/office/drawing/2014/main" id="{75E8FFCB-60BE-4AA1-83A0-8EA927C33252}"/>
              </a:ext>
            </a:extLst>
          </p:cNvPr>
          <p:cNvSpPr txBox="1">
            <a:spLocks/>
          </p:cNvSpPr>
          <p:nvPr/>
        </p:nvSpPr>
        <p:spPr>
          <a:xfrm>
            <a:off x="8666601" y="5283954"/>
            <a:ext cx="3329928" cy="14807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ciutats de </a:t>
            </a:r>
          </a:p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Catalunya</a:t>
            </a:r>
          </a:p>
        </p:txBody>
      </p:sp>
      <p:pic>
        <p:nvPicPr>
          <p:cNvPr id="12" name="Imatge 11">
            <a:extLst>
              <a:ext uri="{FF2B5EF4-FFF2-40B4-BE49-F238E27FC236}">
                <a16:creationId xmlns:a16="http://schemas.microsoft.com/office/drawing/2014/main" id="{EF154F9A-4E36-4BF7-9B14-BB88B4654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2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B2E5E6A7-A61C-4E20-A981-79ECBF1B14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739" r="6029"/>
          <a:stretch/>
        </p:blipFill>
        <p:spPr>
          <a:xfrm>
            <a:off x="1" y="-1"/>
            <a:ext cx="12192000" cy="68609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B6E843-C7E3-43B3-808A-AF0D92596E9A}"/>
              </a:ext>
            </a:extLst>
          </p:cNvPr>
          <p:cNvSpPr/>
          <p:nvPr/>
        </p:nvSpPr>
        <p:spPr>
          <a:xfrm>
            <a:off x="0" y="1747565"/>
            <a:ext cx="3150824" cy="2594906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FF689B77-9E40-4763-A3C3-A7FBC0BEED29}"/>
              </a:ext>
            </a:extLst>
          </p:cNvPr>
          <p:cNvSpPr txBox="1">
            <a:spLocks/>
          </p:cNvSpPr>
          <p:nvPr/>
        </p:nvSpPr>
        <p:spPr>
          <a:xfrm>
            <a:off x="139918" y="1840860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141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E66904B5-E436-41EC-8A30-022210ECE64E}"/>
              </a:ext>
            </a:extLst>
          </p:cNvPr>
          <p:cNvSpPr txBox="1">
            <a:spLocks/>
          </p:cNvSpPr>
          <p:nvPr/>
        </p:nvSpPr>
        <p:spPr>
          <a:xfrm>
            <a:off x="252124" y="2993131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grups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de recerca</a:t>
            </a: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9DC6AF2F-D276-4B9A-A0C3-4CFE3542A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8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C4A9BA56-7B8A-4361-B7CA-FCF5214AD8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4" r="2227"/>
          <a:stretch/>
        </p:blipFill>
        <p:spPr>
          <a:xfrm>
            <a:off x="0" y="-9000"/>
            <a:ext cx="12192000" cy="687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FC04CB-5BFA-4577-9BA1-E915330ADFF0}"/>
              </a:ext>
            </a:extLst>
          </p:cNvPr>
          <p:cNvSpPr/>
          <p:nvPr/>
        </p:nvSpPr>
        <p:spPr>
          <a:xfrm>
            <a:off x="0" y="4571098"/>
            <a:ext cx="5332164" cy="2005971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2FDBE030-E20A-4CE5-BE11-1586D47ECA56}"/>
              </a:ext>
            </a:extLst>
          </p:cNvPr>
          <p:cNvSpPr txBox="1">
            <a:spLocks/>
          </p:cNvSpPr>
          <p:nvPr/>
        </p:nvSpPr>
        <p:spPr>
          <a:xfrm>
            <a:off x="82180" y="4555965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294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7D820CF9-7442-478B-BFEF-FE567A003555}"/>
              </a:ext>
            </a:extLst>
          </p:cNvPr>
          <p:cNvSpPr txBox="1">
            <a:spLocks/>
          </p:cNvSpPr>
          <p:nvPr/>
        </p:nvSpPr>
        <p:spPr>
          <a:xfrm>
            <a:off x="2674629" y="4675433"/>
            <a:ext cx="2657535" cy="18115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tesis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doctorals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llegides</a:t>
            </a: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AB5A53D9-9AF3-4521-BB2C-A48F1A91A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28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253</Words>
  <Application>Microsoft Office PowerPoint</Application>
  <PresentationFormat>Pantalla panoràmica</PresentationFormat>
  <Paragraphs>127</Paragraphs>
  <Slides>36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10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Calibri Light</vt:lpstr>
      <vt:lpstr>EuroMono-Regular</vt:lpstr>
      <vt:lpstr>Gotham Bold</vt:lpstr>
      <vt:lpstr>Helvetica</vt:lpstr>
      <vt:lpstr>HelveticaNeueLT Std</vt:lpstr>
      <vt:lpstr>HelveticaNeueLT Std Blk</vt:lpstr>
      <vt:lpstr>HelveticaNeueLT Std Med</vt:lpstr>
      <vt:lpstr>Roboto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Albert Casans</dc:creator>
  <cp:lastModifiedBy>Jordi Soldevila</cp:lastModifiedBy>
  <cp:revision>72</cp:revision>
  <dcterms:created xsi:type="dcterms:W3CDTF">2023-11-13T11:41:54Z</dcterms:created>
  <dcterms:modified xsi:type="dcterms:W3CDTF">2024-01-11T08:58:46Z</dcterms:modified>
</cp:coreProperties>
</file>