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62" r:id="rId3"/>
    <p:sldId id="299" r:id="rId4"/>
    <p:sldId id="276" r:id="rId5"/>
    <p:sldId id="258" r:id="rId6"/>
    <p:sldId id="277" r:id="rId7"/>
    <p:sldId id="278" r:id="rId8"/>
    <p:sldId id="279" r:id="rId9"/>
    <p:sldId id="280" r:id="rId10"/>
    <p:sldId id="304" r:id="rId11"/>
    <p:sldId id="305" r:id="rId12"/>
    <p:sldId id="282" r:id="rId13"/>
    <p:sldId id="283" r:id="rId14"/>
    <p:sldId id="284" r:id="rId15"/>
    <p:sldId id="294" r:id="rId16"/>
    <p:sldId id="295" r:id="rId17"/>
    <p:sldId id="296" r:id="rId18"/>
    <p:sldId id="297" r:id="rId19"/>
    <p:sldId id="298" r:id="rId20"/>
    <p:sldId id="263" r:id="rId21"/>
    <p:sldId id="291" r:id="rId22"/>
    <p:sldId id="292" r:id="rId23"/>
    <p:sldId id="293" r:id="rId24"/>
    <p:sldId id="290" r:id="rId25"/>
    <p:sldId id="286" r:id="rId26"/>
    <p:sldId id="287" r:id="rId27"/>
    <p:sldId id="288" r:id="rId28"/>
    <p:sldId id="289" r:id="rId29"/>
    <p:sldId id="301" r:id="rId30"/>
    <p:sldId id="302" r:id="rId31"/>
    <p:sldId id="300" r:id="rId32"/>
  </p:sldIdLst>
  <p:sldSz cx="9144000" cy="6858000" type="screen4x3"/>
  <p:notesSz cx="6794500" cy="9906000"/>
  <p:defaultText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53" userDrawn="1">
          <p15:clr>
            <a:srgbClr val="A4A3A4"/>
          </p15:clr>
        </p15:guide>
        <p15:guide id="2" pos="2880">
          <p15:clr>
            <a:srgbClr val="A4A3A4"/>
          </p15:clr>
        </p15:guide>
        <p15:guide id="3" orient="horz" pos="2555">
          <p15:clr>
            <a:srgbClr val="A4A3A4"/>
          </p15:clr>
        </p15:guide>
        <p15:guide id="4" pos="657">
          <p15:clr>
            <a:srgbClr val="A4A3A4"/>
          </p15:clr>
        </p15:guide>
        <p15:guide id="5" orient="horz" pos="1661" userDrawn="1">
          <p15:clr>
            <a:srgbClr val="A4A3A4"/>
          </p15:clr>
        </p15:guide>
        <p15:guide id="6" orient="horz" pos="3249">
          <p15:clr>
            <a:srgbClr val="A4A3A4"/>
          </p15:clr>
        </p15:guide>
        <p15:guide id="7" orient="horz" pos="1480">
          <p15:clr>
            <a:srgbClr val="A4A3A4"/>
          </p15:clr>
        </p15:guide>
        <p15:guide id="8" orient="horz" pos="164">
          <p15:clr>
            <a:srgbClr val="A4A3A4"/>
          </p15:clr>
        </p15:guide>
        <p15:guide id="9" orient="horz" pos="2205">
          <p15:clr>
            <a:srgbClr val="A4A3A4"/>
          </p15:clr>
        </p15:guide>
        <p15:guide id="10" orient="horz" pos="2341">
          <p15:clr>
            <a:srgbClr val="A4A3A4"/>
          </p15:clr>
        </p15:guide>
        <p15:guide id="11" orient="horz" pos="2614">
          <p15:clr>
            <a:srgbClr val="A4A3A4"/>
          </p15:clr>
        </p15:guide>
        <p15:guide id="12" orient="horz" pos="845">
          <p15:clr>
            <a:srgbClr val="A4A3A4"/>
          </p15:clr>
        </p15:guide>
        <p15:guide id="13" orient="horz" pos="149">
          <p15:clr>
            <a:srgbClr val="A4A3A4"/>
          </p15:clr>
        </p15:guide>
        <p15:guide id="14" orient="horz" pos="3929" userDrawn="1">
          <p15:clr>
            <a:srgbClr val="A4A3A4"/>
          </p15:clr>
        </p15:guide>
        <p15:guide id="15" orient="horz" pos="1616">
          <p15:clr>
            <a:srgbClr val="A4A3A4"/>
          </p15:clr>
        </p15:guide>
        <p15:guide id="16" orient="horz" pos="4156">
          <p15:clr>
            <a:srgbClr val="A4A3A4"/>
          </p15:clr>
        </p15:guide>
        <p15:guide id="17" orient="horz" pos="3884">
          <p15:clr>
            <a:srgbClr val="A4A3A4"/>
          </p15:clr>
        </p15:guide>
        <p15:guide id="18" orient="horz" pos="981">
          <p15:clr>
            <a:srgbClr val="A4A3A4"/>
          </p15:clr>
        </p15:guide>
        <p15:guide id="19" pos="459">
          <p15:clr>
            <a:srgbClr val="A4A3A4"/>
          </p15:clr>
        </p15:guide>
        <p15:guide id="20" pos="5610">
          <p15:clr>
            <a:srgbClr val="A4A3A4"/>
          </p15:clr>
        </p15:guide>
        <p15:guide id="21" pos="158">
          <p15:clr>
            <a:srgbClr val="A4A3A4"/>
          </p15:clr>
        </p15:guide>
        <p15:guide id="22" pos="2971">
          <p15:clr>
            <a:srgbClr val="A4A3A4"/>
          </p15:clr>
        </p15:guide>
        <p15:guide id="23" pos="4785">
          <p15:clr>
            <a:srgbClr val="A4A3A4"/>
          </p15:clr>
        </p15:guide>
        <p15:guide id="24" pos="1072">
          <p15:clr>
            <a:srgbClr val="A4A3A4"/>
          </p15:clr>
        </p15:guide>
        <p15:guide id="25" pos="1977">
          <p15:clr>
            <a:srgbClr val="A4A3A4"/>
          </p15:clr>
        </p15:guide>
        <p15:guide id="26" pos="3787">
          <p15:clr>
            <a:srgbClr val="A4A3A4"/>
          </p15:clr>
        </p15:guide>
        <p15:guide id="27" pos="4710">
          <p15:clr>
            <a:srgbClr val="A4A3A4"/>
          </p15:clr>
        </p15:guide>
        <p15:guide id="28" pos="2890">
          <p15:clr>
            <a:srgbClr val="A4A3A4"/>
          </p15:clr>
        </p15:guide>
        <p15:guide id="29" pos="1171">
          <p15:clr>
            <a:srgbClr val="A4A3A4"/>
          </p15:clr>
        </p15:guide>
        <p15:guide id="30" pos="249">
          <p15:clr>
            <a:srgbClr val="A4A3A4"/>
          </p15:clr>
        </p15:guide>
        <p15:guide id="31" pos="4286">
          <p15:clr>
            <a:srgbClr val="A4A3A4"/>
          </p15:clr>
        </p15:guide>
        <p15:guide id="32" pos="601">
          <p15:clr>
            <a:srgbClr val="A4A3A4"/>
          </p15:clr>
        </p15:guide>
        <p15:guide id="33" orient="horz" pos="2568">
          <p15:clr>
            <a:srgbClr val="A4A3A4"/>
          </p15:clr>
        </p15:guide>
        <p15:guide id="34" pos="404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BC11"/>
    <a:srgbClr val="00C0F3"/>
    <a:srgbClr val="60C3AD"/>
    <a:srgbClr val="C8D9EC"/>
    <a:srgbClr val="E1E8F5"/>
    <a:srgbClr val="005280"/>
    <a:srgbClr val="8DC63F"/>
    <a:srgbClr val="8DB0D7"/>
    <a:srgbClr val="B9E5FB"/>
    <a:srgbClr val="27AA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061" autoAdjust="0"/>
    <p:restoredTop sz="96416" autoAdjust="0"/>
  </p:normalViewPr>
  <p:slideViewPr>
    <p:cSldViewPr>
      <p:cViewPr>
        <p:scale>
          <a:sx n="125" d="100"/>
          <a:sy n="125" d="100"/>
        </p:scale>
        <p:origin x="1746" y="90"/>
      </p:cViewPr>
      <p:guideLst>
        <p:guide orient="horz" pos="1253"/>
        <p:guide pos="2880"/>
        <p:guide orient="horz" pos="2555"/>
        <p:guide pos="657"/>
        <p:guide orient="horz" pos="1661"/>
        <p:guide orient="horz" pos="3249"/>
        <p:guide orient="horz" pos="1480"/>
        <p:guide orient="horz" pos="164"/>
        <p:guide orient="horz" pos="2205"/>
        <p:guide orient="horz" pos="2341"/>
        <p:guide orient="horz" pos="2614"/>
        <p:guide orient="horz" pos="845"/>
        <p:guide orient="horz" pos="149"/>
        <p:guide orient="horz" pos="3929"/>
        <p:guide orient="horz" pos="1616"/>
        <p:guide orient="horz" pos="4156"/>
        <p:guide orient="horz" pos="3884"/>
        <p:guide orient="horz" pos="981"/>
        <p:guide pos="459"/>
        <p:guide pos="5610"/>
        <p:guide pos="158"/>
        <p:guide pos="2971"/>
        <p:guide pos="4785"/>
        <p:guide pos="1072"/>
        <p:guide pos="1977"/>
        <p:guide pos="3787"/>
        <p:guide pos="4710"/>
        <p:guide pos="2890"/>
        <p:guide pos="1171"/>
        <p:guide pos="249"/>
        <p:guide pos="4286"/>
        <p:guide pos="601"/>
        <p:guide orient="horz" pos="2568"/>
        <p:guide pos="4046"/>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capçalera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es-ES"/>
          </a:p>
        </p:txBody>
      </p:sp>
      <p:sp>
        <p:nvSpPr>
          <p:cNvPr id="3" name="Contenidor de data 2"/>
          <p:cNvSpPr>
            <a:spLocks noGrp="1"/>
          </p:cNvSpPr>
          <p:nvPr>
            <p:ph type="dt" idx="1"/>
          </p:nvPr>
        </p:nvSpPr>
        <p:spPr>
          <a:xfrm>
            <a:off x="3848100" y="0"/>
            <a:ext cx="2944813" cy="496888"/>
          </a:xfrm>
          <a:prstGeom prst="rect">
            <a:avLst/>
          </a:prstGeom>
        </p:spPr>
        <p:txBody>
          <a:bodyPr vert="horz" lIns="91440" tIns="45720" rIns="91440" bIns="45720" rtlCol="0"/>
          <a:lstStyle>
            <a:lvl1pPr algn="r">
              <a:defRPr sz="1200"/>
            </a:lvl1pPr>
          </a:lstStyle>
          <a:p>
            <a:fld id="{5C4618AC-20A8-4E66-A837-AB6A4154EBB4}" type="datetimeFigureOut">
              <a:rPr lang="es-ES" smtClean="0"/>
              <a:t>12/04/2019</a:t>
            </a:fld>
            <a:endParaRPr lang="es-ES"/>
          </a:p>
        </p:txBody>
      </p:sp>
      <p:sp>
        <p:nvSpPr>
          <p:cNvPr id="4" name="Contenidor d'imatge de diapositiva 3"/>
          <p:cNvSpPr>
            <a:spLocks noGrp="1" noRot="1" noChangeAspect="1"/>
          </p:cNvSpPr>
          <p:nvPr>
            <p:ph type="sldImg" idx="2"/>
          </p:nvPr>
        </p:nvSpPr>
        <p:spPr>
          <a:xfrm>
            <a:off x="1168400" y="1238250"/>
            <a:ext cx="4457700" cy="3343275"/>
          </a:xfrm>
          <a:prstGeom prst="rect">
            <a:avLst/>
          </a:prstGeom>
          <a:noFill/>
          <a:ln w="12700">
            <a:solidFill>
              <a:prstClr val="black"/>
            </a:solidFill>
          </a:ln>
        </p:spPr>
        <p:txBody>
          <a:bodyPr vert="horz" lIns="91440" tIns="45720" rIns="91440" bIns="45720" rtlCol="0" anchor="ctr"/>
          <a:lstStyle/>
          <a:p>
            <a:endParaRPr lang="es-ES"/>
          </a:p>
        </p:txBody>
      </p:sp>
      <p:sp>
        <p:nvSpPr>
          <p:cNvPr id="5" name="Contenidor de notes 4"/>
          <p:cNvSpPr>
            <a:spLocks noGrp="1"/>
          </p:cNvSpPr>
          <p:nvPr>
            <p:ph type="body" sz="quarter" idx="3"/>
          </p:nvPr>
        </p:nvSpPr>
        <p:spPr>
          <a:xfrm>
            <a:off x="679450" y="4767263"/>
            <a:ext cx="5435600" cy="3900487"/>
          </a:xfrm>
          <a:prstGeom prst="rect">
            <a:avLst/>
          </a:prstGeom>
        </p:spPr>
        <p:txBody>
          <a:bodyPr vert="horz" lIns="91440" tIns="45720" rIns="91440" bIns="45720" rtlCol="0"/>
          <a:lstStyle/>
          <a:p>
            <a:pPr lvl="0"/>
            <a:r>
              <a:rPr lang="ca-ES"/>
              <a:t>Editeu els estils de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6" name="Contenidor de peu de pàgina 5"/>
          <p:cNvSpPr>
            <a:spLocks noGrp="1"/>
          </p:cNvSpPr>
          <p:nvPr>
            <p:ph type="ftr" sz="quarter" idx="4"/>
          </p:nvPr>
        </p:nvSpPr>
        <p:spPr>
          <a:xfrm>
            <a:off x="0" y="9409113"/>
            <a:ext cx="2944813" cy="496887"/>
          </a:xfrm>
          <a:prstGeom prst="rect">
            <a:avLst/>
          </a:prstGeom>
        </p:spPr>
        <p:txBody>
          <a:bodyPr vert="horz" lIns="91440" tIns="45720" rIns="91440" bIns="45720" rtlCol="0" anchor="b"/>
          <a:lstStyle>
            <a:lvl1pPr algn="l">
              <a:defRPr sz="1200"/>
            </a:lvl1pPr>
          </a:lstStyle>
          <a:p>
            <a:endParaRPr lang="es-ES"/>
          </a:p>
        </p:txBody>
      </p:sp>
      <p:sp>
        <p:nvSpPr>
          <p:cNvPr id="7" name="Contenidor de número de diapositiva 6"/>
          <p:cNvSpPr>
            <a:spLocks noGrp="1"/>
          </p:cNvSpPr>
          <p:nvPr>
            <p:ph type="sldNum" sz="quarter" idx="5"/>
          </p:nvPr>
        </p:nvSpPr>
        <p:spPr>
          <a:xfrm>
            <a:off x="3848100" y="9409113"/>
            <a:ext cx="2944813" cy="496887"/>
          </a:xfrm>
          <a:prstGeom prst="rect">
            <a:avLst/>
          </a:prstGeom>
        </p:spPr>
        <p:txBody>
          <a:bodyPr vert="horz" lIns="91440" tIns="45720" rIns="91440" bIns="45720" rtlCol="0" anchor="b"/>
          <a:lstStyle>
            <a:lvl1pPr algn="r">
              <a:defRPr sz="1200"/>
            </a:lvl1pPr>
          </a:lstStyle>
          <a:p>
            <a:fld id="{740185E2-9762-44EA-90A3-9DA58A53CF61}" type="slidenum">
              <a:rPr lang="es-ES" smtClean="0"/>
              <a:t>‹#›</a:t>
            </a:fld>
            <a:endParaRPr lang="es-ES"/>
          </a:p>
        </p:txBody>
      </p:sp>
    </p:spTree>
    <p:extLst>
      <p:ext uri="{BB962C8B-B14F-4D97-AF65-F5344CB8AC3E}">
        <p14:creationId xmlns:p14="http://schemas.microsoft.com/office/powerpoint/2010/main" val="3117674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es-ES"/>
          </a:p>
        </p:txBody>
      </p:sp>
      <p:sp>
        <p:nvSpPr>
          <p:cNvPr id="4" name="Contenidor de número de diapositiva 3"/>
          <p:cNvSpPr>
            <a:spLocks noGrp="1"/>
          </p:cNvSpPr>
          <p:nvPr>
            <p:ph type="sldNum" sz="quarter" idx="10"/>
          </p:nvPr>
        </p:nvSpPr>
        <p:spPr/>
        <p:txBody>
          <a:bodyPr/>
          <a:lstStyle/>
          <a:p>
            <a:fld id="{740185E2-9762-44EA-90A3-9DA58A53CF61}" type="slidenum">
              <a:rPr lang="es-ES" smtClean="0"/>
              <a:t>2</a:t>
            </a:fld>
            <a:endParaRPr lang="es-ES"/>
          </a:p>
        </p:txBody>
      </p:sp>
    </p:spTree>
    <p:extLst>
      <p:ext uri="{BB962C8B-B14F-4D97-AF65-F5344CB8AC3E}">
        <p14:creationId xmlns:p14="http://schemas.microsoft.com/office/powerpoint/2010/main" val="3526016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5"/>
          </p:nvPr>
        </p:nvSpPr>
        <p:spPr/>
        <p:txBody>
          <a:bodyPr/>
          <a:lstStyle/>
          <a:p>
            <a:fld id="{740185E2-9762-44EA-90A3-9DA58A53CF61}" type="slidenum">
              <a:rPr lang="es-ES" smtClean="0"/>
              <a:t>13</a:t>
            </a:fld>
            <a:endParaRPr lang="es-ES"/>
          </a:p>
        </p:txBody>
      </p:sp>
    </p:spTree>
    <p:extLst>
      <p:ext uri="{BB962C8B-B14F-4D97-AF65-F5344CB8AC3E}">
        <p14:creationId xmlns:p14="http://schemas.microsoft.com/office/powerpoint/2010/main" val="2407687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es-ES"/>
          </a:p>
        </p:txBody>
      </p:sp>
      <p:sp>
        <p:nvSpPr>
          <p:cNvPr id="4" name="Contenidor de número de diapositiva 3"/>
          <p:cNvSpPr>
            <a:spLocks noGrp="1"/>
          </p:cNvSpPr>
          <p:nvPr>
            <p:ph type="sldNum" sz="quarter" idx="10"/>
          </p:nvPr>
        </p:nvSpPr>
        <p:spPr/>
        <p:txBody>
          <a:bodyPr/>
          <a:lstStyle/>
          <a:p>
            <a:fld id="{740185E2-9762-44EA-90A3-9DA58A53CF61}" type="slidenum">
              <a:rPr lang="es-ES" smtClean="0"/>
              <a:t>17</a:t>
            </a:fld>
            <a:endParaRPr lang="es-ES"/>
          </a:p>
        </p:txBody>
      </p:sp>
    </p:spTree>
    <p:extLst>
      <p:ext uri="{BB962C8B-B14F-4D97-AF65-F5344CB8AC3E}">
        <p14:creationId xmlns:p14="http://schemas.microsoft.com/office/powerpoint/2010/main" val="3388273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a:t>Haga clic para modificar el estilo de título del patrón</a:t>
            </a:r>
            <a:endParaRPr lang="ca-ES"/>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ca-ES"/>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784A8CEA-5C51-4823-BC50-2B49F0714C14}" type="datetimeFigureOut">
              <a:rPr lang="ca-ES" smtClean="0"/>
              <a:t>12/4/2019</a:t>
            </a:fld>
            <a:endParaRPr lang="ca-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ca-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09CEC127-2C6A-44B0-93A6-D8F70CDFD6D2}" type="slidenum">
              <a:rPr lang="ca-ES" smtClean="0"/>
              <a:t>‹#›</a:t>
            </a:fld>
            <a:endParaRPr lang="ca-ES"/>
          </a:p>
        </p:txBody>
      </p:sp>
    </p:spTree>
    <p:extLst>
      <p:ext uri="{BB962C8B-B14F-4D97-AF65-F5344CB8AC3E}">
        <p14:creationId xmlns:p14="http://schemas.microsoft.com/office/powerpoint/2010/main" val="1744672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ca-ES"/>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784A8CEA-5C51-4823-BC50-2B49F0714C14}" type="datetimeFigureOut">
              <a:rPr lang="ca-ES" smtClean="0"/>
              <a:t>12/4/2019</a:t>
            </a:fld>
            <a:endParaRPr lang="ca-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ca-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09CEC127-2C6A-44B0-93A6-D8F70CDFD6D2}" type="slidenum">
              <a:rPr lang="ca-ES" smtClean="0"/>
              <a:t>‹#›</a:t>
            </a:fld>
            <a:endParaRPr lang="ca-ES"/>
          </a:p>
        </p:txBody>
      </p:sp>
    </p:spTree>
    <p:extLst>
      <p:ext uri="{BB962C8B-B14F-4D97-AF65-F5344CB8AC3E}">
        <p14:creationId xmlns:p14="http://schemas.microsoft.com/office/powerpoint/2010/main" val="3285294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endParaRPr lang="ca-ES"/>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784A8CEA-5C51-4823-BC50-2B49F0714C14}" type="datetimeFigureOut">
              <a:rPr lang="ca-ES" smtClean="0"/>
              <a:t>12/4/2019</a:t>
            </a:fld>
            <a:endParaRPr lang="ca-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ca-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09CEC127-2C6A-44B0-93A6-D8F70CDFD6D2}" type="slidenum">
              <a:rPr lang="ca-ES" smtClean="0"/>
              <a:t>‹#›</a:t>
            </a:fld>
            <a:endParaRPr lang="ca-ES"/>
          </a:p>
        </p:txBody>
      </p:sp>
    </p:spTree>
    <p:extLst>
      <p:ext uri="{BB962C8B-B14F-4D97-AF65-F5344CB8AC3E}">
        <p14:creationId xmlns:p14="http://schemas.microsoft.com/office/powerpoint/2010/main" val="2496398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784A8CEA-5C51-4823-BC50-2B49F0714C14}" type="datetimeFigureOut">
              <a:rPr lang="ca-ES" smtClean="0"/>
              <a:t>12/4/2019</a:t>
            </a:fld>
            <a:endParaRPr lang="ca-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ca-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09CEC127-2C6A-44B0-93A6-D8F70CDFD6D2}" type="slidenum">
              <a:rPr lang="ca-ES" smtClean="0"/>
              <a:t>‹#›</a:t>
            </a:fld>
            <a:endParaRPr lang="ca-ES"/>
          </a:p>
        </p:txBody>
      </p:sp>
    </p:spTree>
    <p:extLst>
      <p:ext uri="{BB962C8B-B14F-4D97-AF65-F5344CB8AC3E}">
        <p14:creationId xmlns:p14="http://schemas.microsoft.com/office/powerpoint/2010/main" val="4179517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endParaRPr lang="ca-ES"/>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784A8CEA-5C51-4823-BC50-2B49F0714C14}" type="datetimeFigureOut">
              <a:rPr lang="ca-ES" smtClean="0"/>
              <a:t>12/4/2019</a:t>
            </a:fld>
            <a:endParaRPr lang="ca-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ca-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09CEC127-2C6A-44B0-93A6-D8F70CDFD6D2}" type="slidenum">
              <a:rPr lang="ca-ES" smtClean="0"/>
              <a:t>‹#›</a:t>
            </a:fld>
            <a:endParaRPr lang="ca-ES"/>
          </a:p>
        </p:txBody>
      </p:sp>
    </p:spTree>
    <p:extLst>
      <p:ext uri="{BB962C8B-B14F-4D97-AF65-F5344CB8AC3E}">
        <p14:creationId xmlns:p14="http://schemas.microsoft.com/office/powerpoint/2010/main" val="3747161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ca-ES"/>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784A8CEA-5C51-4823-BC50-2B49F0714C14}" type="datetimeFigureOut">
              <a:rPr lang="ca-ES" smtClean="0"/>
              <a:t>12/4/2019</a:t>
            </a:fld>
            <a:endParaRPr lang="ca-ES"/>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ca-ES"/>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09CEC127-2C6A-44B0-93A6-D8F70CDFD6D2}" type="slidenum">
              <a:rPr lang="ca-ES" smtClean="0"/>
              <a:t>‹#›</a:t>
            </a:fld>
            <a:endParaRPr lang="ca-ES"/>
          </a:p>
        </p:txBody>
      </p:sp>
    </p:spTree>
    <p:extLst>
      <p:ext uri="{BB962C8B-B14F-4D97-AF65-F5344CB8AC3E}">
        <p14:creationId xmlns:p14="http://schemas.microsoft.com/office/powerpoint/2010/main" val="584191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endParaRPr lang="ca-ES"/>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784A8CEA-5C51-4823-BC50-2B49F0714C14}" type="datetimeFigureOut">
              <a:rPr lang="ca-ES" smtClean="0"/>
              <a:t>12/4/2019</a:t>
            </a:fld>
            <a:endParaRPr lang="ca-ES"/>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ca-ES"/>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09CEC127-2C6A-44B0-93A6-D8F70CDFD6D2}" type="slidenum">
              <a:rPr lang="ca-ES" smtClean="0"/>
              <a:t>‹#›</a:t>
            </a:fld>
            <a:endParaRPr lang="ca-ES"/>
          </a:p>
        </p:txBody>
      </p:sp>
    </p:spTree>
    <p:extLst>
      <p:ext uri="{BB962C8B-B14F-4D97-AF65-F5344CB8AC3E}">
        <p14:creationId xmlns:p14="http://schemas.microsoft.com/office/powerpoint/2010/main" val="1966070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ca-ES"/>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784A8CEA-5C51-4823-BC50-2B49F0714C14}" type="datetimeFigureOut">
              <a:rPr lang="ca-ES" smtClean="0"/>
              <a:t>12/4/2019</a:t>
            </a:fld>
            <a:endParaRPr lang="ca-ES"/>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ca-ES"/>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09CEC127-2C6A-44B0-93A6-D8F70CDFD6D2}" type="slidenum">
              <a:rPr lang="ca-ES" smtClean="0"/>
              <a:t>‹#›</a:t>
            </a:fld>
            <a:endParaRPr lang="ca-ES"/>
          </a:p>
        </p:txBody>
      </p:sp>
    </p:spTree>
    <p:extLst>
      <p:ext uri="{BB962C8B-B14F-4D97-AF65-F5344CB8AC3E}">
        <p14:creationId xmlns:p14="http://schemas.microsoft.com/office/powerpoint/2010/main" val="3783339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784A8CEA-5C51-4823-BC50-2B49F0714C14}" type="datetimeFigureOut">
              <a:rPr lang="ca-ES" smtClean="0"/>
              <a:t>12/4/2019</a:t>
            </a:fld>
            <a:endParaRPr lang="ca-ES"/>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ca-ES"/>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09CEC127-2C6A-44B0-93A6-D8F70CDFD6D2}" type="slidenum">
              <a:rPr lang="ca-ES" smtClean="0"/>
              <a:t>‹#›</a:t>
            </a:fld>
            <a:endParaRPr lang="ca-ES"/>
          </a:p>
        </p:txBody>
      </p:sp>
    </p:spTree>
    <p:extLst>
      <p:ext uri="{BB962C8B-B14F-4D97-AF65-F5344CB8AC3E}">
        <p14:creationId xmlns:p14="http://schemas.microsoft.com/office/powerpoint/2010/main" val="604845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endParaRPr lang="ca-ES"/>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784A8CEA-5C51-4823-BC50-2B49F0714C14}" type="datetimeFigureOut">
              <a:rPr lang="ca-ES" smtClean="0"/>
              <a:t>12/4/2019</a:t>
            </a:fld>
            <a:endParaRPr lang="ca-ES"/>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ca-ES"/>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09CEC127-2C6A-44B0-93A6-D8F70CDFD6D2}" type="slidenum">
              <a:rPr lang="ca-ES" smtClean="0"/>
              <a:t>‹#›</a:t>
            </a:fld>
            <a:endParaRPr lang="ca-ES"/>
          </a:p>
        </p:txBody>
      </p:sp>
    </p:spTree>
    <p:extLst>
      <p:ext uri="{BB962C8B-B14F-4D97-AF65-F5344CB8AC3E}">
        <p14:creationId xmlns:p14="http://schemas.microsoft.com/office/powerpoint/2010/main" val="2539277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endParaRPr lang="ca-ES"/>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a-ES"/>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784A8CEA-5C51-4823-BC50-2B49F0714C14}" type="datetimeFigureOut">
              <a:rPr lang="ca-ES" smtClean="0"/>
              <a:t>12/4/2019</a:t>
            </a:fld>
            <a:endParaRPr lang="ca-ES"/>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ca-ES"/>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09CEC127-2C6A-44B0-93A6-D8F70CDFD6D2}" type="slidenum">
              <a:rPr lang="ca-ES" smtClean="0"/>
              <a:t>‹#›</a:t>
            </a:fld>
            <a:endParaRPr lang="ca-ES"/>
          </a:p>
        </p:txBody>
      </p:sp>
    </p:spTree>
    <p:extLst>
      <p:ext uri="{BB962C8B-B14F-4D97-AF65-F5344CB8AC3E}">
        <p14:creationId xmlns:p14="http://schemas.microsoft.com/office/powerpoint/2010/main" val="2383657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TELEMANN\Grups\SC\SCI\SCI-Oficina Disseny-Identitat\MARCA CORPORATIVA\Marca_UPC_institucional_arxius\UPC positiu p3005\UPC-positiu-p3005.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49732" y="123205"/>
            <a:ext cx="2046003" cy="61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9664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tg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512" y="0"/>
            <a:ext cx="9217024" cy="6885384"/>
          </a:xfrm>
          <a:prstGeom prst="rect">
            <a:avLst/>
          </a:prstGeom>
        </p:spPr>
      </p:pic>
      <p:sp>
        <p:nvSpPr>
          <p:cNvPr id="3" name="2 Rectángulo"/>
          <p:cNvSpPr/>
          <p:nvPr/>
        </p:nvSpPr>
        <p:spPr>
          <a:xfrm rot="16200000">
            <a:off x="121197" y="-157708"/>
            <a:ext cx="6885383" cy="7200798"/>
          </a:xfrm>
          <a:prstGeom prst="rect">
            <a:avLst/>
          </a:prstGeom>
          <a:gradFill flip="none" rotWithShape="1">
            <a:gsLst>
              <a:gs pos="57000">
                <a:schemeClr val="tx2">
                  <a:lumMod val="73000"/>
                  <a:alpha val="38000"/>
                </a:schemeClr>
              </a:gs>
              <a:gs pos="0">
                <a:srgbClr val="005280"/>
              </a:gs>
              <a:gs pos="100000">
                <a:srgbClr val="E1E8F5">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5" name="Imatg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0825" y="292144"/>
            <a:ext cx="4753223" cy="2446354"/>
          </a:xfrm>
          <a:prstGeom prst="rect">
            <a:avLst/>
          </a:prstGeom>
        </p:spPr>
      </p:pic>
      <p:pic>
        <p:nvPicPr>
          <p:cNvPr id="4" name="Picture 3" descr="G:\SC\SCI\SCI-Oficina Disseny-Identitat\MARCA CORPORATIVA\Marca_UPC_institucional_arxius\UPC blanc fons transp\UPC blanc fons transp.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94146" y="6080274"/>
            <a:ext cx="2376959" cy="525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853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tg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33135" y="854075"/>
            <a:ext cx="5771178" cy="5751513"/>
          </a:xfrm>
          <a:prstGeom prst="rect">
            <a:avLst/>
          </a:prstGeom>
        </p:spPr>
      </p:pic>
      <p:sp>
        <p:nvSpPr>
          <p:cNvPr id="27" name="Rectangle 26"/>
          <p:cNvSpPr/>
          <p:nvPr/>
        </p:nvSpPr>
        <p:spPr>
          <a:xfrm>
            <a:off x="7468701" y="5164137"/>
            <a:ext cx="1440964" cy="1530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angle 1"/>
          <p:cNvSpPr/>
          <p:nvPr/>
        </p:nvSpPr>
        <p:spPr>
          <a:xfrm>
            <a:off x="238101" y="5164137"/>
            <a:ext cx="1465988" cy="1427487"/>
          </a:xfrm>
          <a:prstGeom prst="rect">
            <a:avLst/>
          </a:prstGeom>
          <a:solidFill>
            <a:srgbClr val="60C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angle 3"/>
          <p:cNvSpPr/>
          <p:nvPr/>
        </p:nvSpPr>
        <p:spPr>
          <a:xfrm>
            <a:off x="1704089" y="3729831"/>
            <a:ext cx="1434398" cy="1421876"/>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QuadreDeText 14"/>
          <p:cNvSpPr txBox="1"/>
          <p:nvPr/>
        </p:nvSpPr>
        <p:spPr>
          <a:xfrm>
            <a:off x="1758949" y="4102100"/>
            <a:ext cx="1341438" cy="861774"/>
          </a:xfrm>
          <a:prstGeom prst="rect">
            <a:avLst/>
          </a:prstGeom>
          <a:noFill/>
        </p:spPr>
        <p:txBody>
          <a:bodyPr wrap="square" rtlCol="0">
            <a:spAutoFit/>
          </a:bodyPr>
          <a:lstStyle/>
          <a:p>
            <a:r>
              <a:rPr lang="fr-FR" sz="1000">
                <a:solidFill>
                  <a:schemeClr val="bg1"/>
                </a:solidFill>
                <a:latin typeface="Arial" panose="020B0604020202020204" pitchFamily="34" charset="0"/>
                <a:cs typeface="Arial" panose="020B0604020202020204" pitchFamily="34" charset="0"/>
              </a:rPr>
              <a:t>conventions </a:t>
            </a:r>
          </a:p>
          <a:p>
            <a:r>
              <a:rPr lang="fr-FR" sz="1000">
                <a:solidFill>
                  <a:schemeClr val="bg1"/>
                </a:solidFill>
                <a:latin typeface="Arial" panose="020B0604020202020204" pitchFamily="34" charset="0"/>
                <a:cs typeface="Arial" panose="020B0604020202020204" pitchFamily="34" charset="0"/>
              </a:rPr>
              <a:t>de coopération universitaire avec des institutions internationales</a:t>
            </a:r>
            <a:endParaRPr lang="es-ES" sz="1000">
              <a:solidFill>
                <a:schemeClr val="bg1"/>
              </a:solidFill>
              <a:latin typeface="Arial" panose="020B0604020202020204" pitchFamily="34" charset="0"/>
              <a:cs typeface="Arial" panose="020B0604020202020204" pitchFamily="34" charset="0"/>
            </a:endParaRPr>
          </a:p>
        </p:txBody>
      </p:sp>
      <p:sp>
        <p:nvSpPr>
          <p:cNvPr id="16" name="QuadreDeText 15"/>
          <p:cNvSpPr txBox="1"/>
          <p:nvPr/>
        </p:nvSpPr>
        <p:spPr>
          <a:xfrm>
            <a:off x="1758949" y="3777773"/>
            <a:ext cx="1075648" cy="400110"/>
          </a:xfrm>
          <a:prstGeom prst="rect">
            <a:avLst/>
          </a:prstGeom>
          <a:noFill/>
        </p:spPr>
        <p:txBody>
          <a:bodyPr wrap="square" rtlCol="0">
            <a:spAutoFit/>
          </a:bodyPr>
          <a:lstStyle/>
          <a:p>
            <a:r>
              <a:rPr lang="ca-ES" sz="2000">
                <a:solidFill>
                  <a:schemeClr val="bg1"/>
                </a:solidFill>
                <a:latin typeface="Arial" panose="020B0604020202020204" pitchFamily="34" charset="0"/>
                <a:cs typeface="Arial" panose="020B0604020202020204" pitchFamily="34" charset="0"/>
              </a:rPr>
              <a:t>400</a:t>
            </a:r>
            <a:endParaRPr lang="es-ES" sz="2000">
              <a:solidFill>
                <a:schemeClr val="bg1"/>
              </a:solidFill>
              <a:latin typeface="Arial" panose="020B0604020202020204" pitchFamily="34" charset="0"/>
              <a:cs typeface="Arial" panose="020B0604020202020204" pitchFamily="34" charset="0"/>
            </a:endParaRPr>
          </a:p>
        </p:txBody>
      </p:sp>
      <p:sp>
        <p:nvSpPr>
          <p:cNvPr id="20" name="QuadreDeText 19"/>
          <p:cNvSpPr txBox="1"/>
          <p:nvPr/>
        </p:nvSpPr>
        <p:spPr>
          <a:xfrm>
            <a:off x="298450" y="5541087"/>
            <a:ext cx="1341438" cy="707886"/>
          </a:xfrm>
          <a:prstGeom prst="rect">
            <a:avLst/>
          </a:prstGeom>
          <a:noFill/>
        </p:spPr>
        <p:txBody>
          <a:bodyPr wrap="square" rtlCol="0">
            <a:spAutoFit/>
          </a:bodyPr>
          <a:lstStyle/>
          <a:p>
            <a:r>
              <a:rPr lang="fr-FR" sz="1000">
                <a:solidFill>
                  <a:schemeClr val="bg1"/>
                </a:solidFill>
                <a:latin typeface="Arial" panose="020B0604020202020204" pitchFamily="34" charset="0"/>
                <a:cs typeface="Arial" panose="020B0604020202020204" pitchFamily="34" charset="0"/>
              </a:rPr>
              <a:t>conventions de double diplôme international avec 30 universités</a:t>
            </a:r>
          </a:p>
        </p:txBody>
      </p:sp>
      <p:sp>
        <p:nvSpPr>
          <p:cNvPr id="21" name="QuadreDeText 20"/>
          <p:cNvSpPr txBox="1"/>
          <p:nvPr/>
        </p:nvSpPr>
        <p:spPr>
          <a:xfrm>
            <a:off x="298450" y="5216760"/>
            <a:ext cx="1075648" cy="400110"/>
          </a:xfrm>
          <a:prstGeom prst="rect">
            <a:avLst/>
          </a:prstGeom>
          <a:noFill/>
        </p:spPr>
        <p:txBody>
          <a:bodyPr wrap="square" rtlCol="0">
            <a:spAutoFit/>
          </a:bodyPr>
          <a:lstStyle/>
          <a:p>
            <a:r>
              <a:rPr lang="ca-ES" sz="2000">
                <a:solidFill>
                  <a:schemeClr val="bg1"/>
                </a:solidFill>
                <a:latin typeface="Arial" panose="020B0604020202020204" pitchFamily="34" charset="0"/>
                <a:cs typeface="Arial" panose="020B0604020202020204" pitchFamily="34" charset="0"/>
              </a:rPr>
              <a:t>50</a:t>
            </a:r>
            <a:endParaRPr lang="es-ES" sz="200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244430" y="854075"/>
            <a:ext cx="2888705" cy="2874963"/>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QuadreDeText 23"/>
          <p:cNvSpPr txBox="1"/>
          <p:nvPr/>
        </p:nvSpPr>
        <p:spPr>
          <a:xfrm>
            <a:off x="361640" y="1267162"/>
            <a:ext cx="2626183" cy="2092881"/>
          </a:xfrm>
          <a:prstGeom prst="rect">
            <a:avLst/>
          </a:prstGeom>
          <a:noFill/>
          <a:ln>
            <a:noFill/>
          </a:ln>
        </p:spPr>
        <p:txBody>
          <a:bodyPr wrap="square" rtlCol="0">
            <a:spAutoFit/>
          </a:bodyPr>
          <a:lstStyle/>
          <a:p>
            <a:r>
              <a:rPr lang="fr-FR" sz="1000">
                <a:solidFill>
                  <a:schemeClr val="bg1"/>
                </a:solidFill>
                <a:latin typeface="Arial" panose="020B0604020202020204" pitchFamily="34" charset="0"/>
                <a:cs typeface="Arial" panose="020B0604020202020204" pitchFamily="34" charset="0"/>
              </a:rPr>
              <a:t>chaires UNESCO</a:t>
            </a:r>
          </a:p>
          <a:p>
            <a:endParaRPr lang="fr-FR" sz="1000">
              <a:solidFill>
                <a:schemeClr val="bg1"/>
              </a:solidFill>
              <a:latin typeface="Arial" panose="020B0604020202020204" pitchFamily="34" charset="0"/>
              <a:cs typeface="Arial" panose="020B0604020202020204" pitchFamily="34" charset="0"/>
            </a:endParaRPr>
          </a:p>
          <a:p>
            <a:endParaRPr lang="fr-FR" sz="1000">
              <a:solidFill>
                <a:schemeClr val="bg1"/>
              </a:solidFill>
              <a:latin typeface="Arial" panose="020B0604020202020204" pitchFamily="34" charset="0"/>
              <a:cs typeface="Arial" panose="020B0604020202020204" pitchFamily="34" charset="0"/>
            </a:endParaRPr>
          </a:p>
          <a:p>
            <a:r>
              <a:rPr lang="fr-FR" sz="1000">
                <a:solidFill>
                  <a:schemeClr val="bg1"/>
                </a:solidFill>
                <a:latin typeface="Arial" panose="020B0604020202020204" pitchFamily="34" charset="0"/>
                <a:cs typeface="Arial" panose="020B0604020202020204" pitchFamily="34" charset="0"/>
              </a:rPr>
              <a:t>Chaire UNESCO de développement durable</a:t>
            </a:r>
          </a:p>
          <a:p>
            <a:endParaRPr lang="fr-FR" sz="1000">
              <a:solidFill>
                <a:schemeClr val="bg1"/>
              </a:solidFill>
              <a:latin typeface="Arial" panose="020B0604020202020204" pitchFamily="34" charset="0"/>
              <a:cs typeface="Arial" panose="020B0604020202020204" pitchFamily="34" charset="0"/>
            </a:endParaRPr>
          </a:p>
          <a:p>
            <a:r>
              <a:rPr lang="fr-FR" sz="1000">
                <a:solidFill>
                  <a:schemeClr val="bg1"/>
                </a:solidFill>
                <a:latin typeface="Arial" panose="020B0604020202020204" pitchFamily="34" charset="0"/>
                <a:cs typeface="Arial" panose="020B0604020202020204" pitchFamily="34" charset="0"/>
              </a:rPr>
              <a:t>Chaire UNESCO de direction universitaire (CUDU)</a:t>
            </a:r>
          </a:p>
          <a:p>
            <a:endParaRPr lang="fr-FR" sz="1000">
              <a:solidFill>
                <a:schemeClr val="bg1"/>
              </a:solidFill>
              <a:latin typeface="Arial" panose="020B0604020202020204" pitchFamily="34" charset="0"/>
              <a:cs typeface="Arial" panose="020B0604020202020204" pitchFamily="34" charset="0"/>
            </a:endParaRPr>
          </a:p>
          <a:p>
            <a:r>
              <a:rPr lang="fr-FR" sz="1000">
                <a:solidFill>
                  <a:schemeClr val="bg1"/>
                </a:solidFill>
                <a:latin typeface="Arial" panose="020B0604020202020204" pitchFamily="34" charset="0"/>
                <a:cs typeface="Arial" panose="020B0604020202020204" pitchFamily="34" charset="0"/>
              </a:rPr>
              <a:t>Chaire UNESCO de méthodes numériques en ingénierie</a:t>
            </a:r>
          </a:p>
          <a:p>
            <a:endParaRPr lang="fr-FR" sz="1000">
              <a:solidFill>
                <a:schemeClr val="bg1"/>
              </a:solidFill>
              <a:latin typeface="Arial" panose="020B0604020202020204" pitchFamily="34" charset="0"/>
              <a:cs typeface="Arial" panose="020B0604020202020204" pitchFamily="34" charset="0"/>
            </a:endParaRPr>
          </a:p>
          <a:p>
            <a:r>
              <a:rPr lang="fr-FR" sz="1000">
                <a:solidFill>
                  <a:schemeClr val="bg1"/>
                </a:solidFill>
                <a:latin typeface="Arial" panose="020B0604020202020204" pitchFamily="34" charset="0"/>
                <a:cs typeface="Arial" panose="020B0604020202020204" pitchFamily="34" charset="0"/>
              </a:rPr>
              <a:t>Chaire UNESCO de technique et culture</a:t>
            </a:r>
            <a:endParaRPr lang="fr-FR" sz="1000" err="1">
              <a:solidFill>
                <a:schemeClr val="bg1"/>
              </a:solidFill>
              <a:latin typeface="Arial" panose="020B0604020202020204" pitchFamily="34" charset="0"/>
              <a:cs typeface="Arial" panose="020B0604020202020204" pitchFamily="34" charset="0"/>
            </a:endParaRPr>
          </a:p>
        </p:txBody>
      </p:sp>
      <p:sp>
        <p:nvSpPr>
          <p:cNvPr id="25" name="QuadreDeText 24"/>
          <p:cNvSpPr txBox="1"/>
          <p:nvPr/>
        </p:nvSpPr>
        <p:spPr>
          <a:xfrm>
            <a:off x="361641" y="933727"/>
            <a:ext cx="1075648" cy="400110"/>
          </a:xfrm>
          <a:prstGeom prst="rect">
            <a:avLst/>
          </a:prstGeom>
          <a:noFill/>
        </p:spPr>
        <p:txBody>
          <a:bodyPr wrap="square" rtlCol="0">
            <a:spAutoFit/>
          </a:bodyPr>
          <a:lstStyle/>
          <a:p>
            <a:r>
              <a:rPr lang="ca-ES" sz="2000">
                <a:solidFill>
                  <a:schemeClr val="bg1"/>
                </a:solidFill>
                <a:latin typeface="Arial" panose="020B0604020202020204" pitchFamily="34" charset="0"/>
                <a:cs typeface="Arial" panose="020B0604020202020204" pitchFamily="34" charset="0"/>
              </a:rPr>
              <a:t>4</a:t>
            </a:r>
            <a:endParaRPr lang="es-ES" sz="2000">
              <a:solidFill>
                <a:schemeClr val="bg1"/>
              </a:solidFill>
              <a:latin typeface="Arial" panose="020B0604020202020204" pitchFamily="34" charset="0"/>
              <a:cs typeface="Arial" panose="020B0604020202020204" pitchFamily="34" charset="0"/>
            </a:endParaRPr>
          </a:p>
        </p:txBody>
      </p:sp>
      <p:sp>
        <p:nvSpPr>
          <p:cNvPr id="17" name="Rectangle 26"/>
          <p:cNvSpPr/>
          <p:nvPr/>
        </p:nvSpPr>
        <p:spPr>
          <a:xfrm>
            <a:off x="3131154" y="766540"/>
            <a:ext cx="1429050" cy="1535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QuadreDeText 10"/>
          <p:cNvSpPr txBox="1"/>
          <p:nvPr/>
        </p:nvSpPr>
        <p:spPr>
          <a:xfrm>
            <a:off x="7477126" y="5262153"/>
            <a:ext cx="1516666" cy="461665"/>
          </a:xfrm>
          <a:prstGeom prst="rect">
            <a:avLst/>
          </a:prstGeom>
          <a:noFill/>
        </p:spPr>
        <p:txBody>
          <a:bodyPr wrap="square" rtlCol="0">
            <a:spAutoFit/>
          </a:bodyPr>
          <a:lstStyle/>
          <a:p>
            <a:pPr algn="r"/>
            <a:r>
              <a:rPr lang="fr-FR" sz="1200" b="1" baseline="30000">
                <a:solidFill>
                  <a:srgbClr val="0070C0"/>
                </a:solidFill>
                <a:latin typeface="Arial" panose="020B0604020202020204" pitchFamily="34" charset="0"/>
                <a:cs typeface="Arial" panose="020B0604020202020204" pitchFamily="34" charset="0"/>
              </a:rPr>
              <a:t>Centre de recherche en science et ingénierie multi-échelle de Barcelone.</a:t>
            </a:r>
            <a:endParaRPr lang="es-ES_tradnl" sz="1200" b="1" baseline="300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9563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eDeText 3"/>
          <p:cNvSpPr txBox="1"/>
          <p:nvPr/>
        </p:nvSpPr>
        <p:spPr>
          <a:xfrm>
            <a:off x="4139952" y="335406"/>
            <a:ext cx="4968031" cy="913070"/>
          </a:xfrm>
          <a:prstGeom prst="rect">
            <a:avLst/>
          </a:prstGeom>
          <a:noFill/>
        </p:spPr>
        <p:txBody>
          <a:bodyPr wrap="square" rtlCol="0">
            <a:spAutoFit/>
          </a:bodyPr>
          <a:lstStyle/>
          <a:p>
            <a:pPr algn="r"/>
            <a:r>
              <a:rPr lang="fr-FR" sz="4000" b="1" cap="all" baseline="30000">
                <a:solidFill>
                  <a:srgbClr val="0070C0"/>
                </a:solidFill>
                <a:latin typeface="Arial" panose="020B0604020202020204" pitchFamily="34" charset="0"/>
                <a:cs typeface="Arial" panose="020B0604020202020204" pitchFamily="34" charset="0"/>
              </a:rPr>
              <a:t>L’UPC DANS LES RÉSEAUX INTERNATIONAUX </a:t>
            </a:r>
            <a:endParaRPr lang="ca-ES" sz="4000" b="1" cap="all" baseline="30000">
              <a:solidFill>
                <a:srgbClr val="0070C0"/>
              </a:solidFill>
              <a:latin typeface="Arial" panose="020B0604020202020204" pitchFamily="34" charset="0"/>
              <a:cs typeface="Arial" panose="020B0604020202020204" pitchFamily="34" charset="0"/>
            </a:endParaRPr>
          </a:p>
        </p:txBody>
      </p:sp>
      <p:sp>
        <p:nvSpPr>
          <p:cNvPr id="5" name="QuadreDeText 21"/>
          <p:cNvSpPr txBox="1"/>
          <p:nvPr/>
        </p:nvSpPr>
        <p:spPr>
          <a:xfrm>
            <a:off x="179512" y="1340768"/>
            <a:ext cx="6371307" cy="2862322"/>
          </a:xfrm>
          <a:prstGeom prst="rect">
            <a:avLst/>
          </a:prstGeom>
          <a:solidFill>
            <a:schemeClr val="bg1"/>
          </a:solidFill>
        </p:spPr>
        <p:txBody>
          <a:bodyPr wrap="square" rtlCol="0">
            <a:spAutoFit/>
          </a:bodyPr>
          <a:lstStyle/>
          <a:p>
            <a:r>
              <a:rPr lang="ca-ES" baseline="30000"/>
              <a:t>· </a:t>
            </a:r>
            <a:r>
              <a:rPr lang="ca-ES" baseline="30000" err="1"/>
              <a:t>AUIP</a:t>
            </a:r>
            <a:r>
              <a:rPr lang="ca-ES" baseline="30000"/>
              <a:t>. </a:t>
            </a:r>
            <a:r>
              <a:rPr lang="es-ES" baseline="30000"/>
              <a:t>Asociación Universitaria Iberoamericana de Postgrado</a:t>
            </a:r>
          </a:p>
          <a:p>
            <a:r>
              <a:rPr lang="ca-ES" baseline="30000"/>
              <a:t>· CASA. </a:t>
            </a:r>
            <a:r>
              <a:rPr lang="en-US" baseline="30000"/>
              <a:t>Consortium for Advanced Studies Abroad</a:t>
            </a:r>
          </a:p>
          <a:p>
            <a:r>
              <a:rPr lang="ca-ES" baseline="30000"/>
              <a:t>· </a:t>
            </a:r>
            <a:r>
              <a:rPr lang="ca-ES" baseline="30000" err="1"/>
              <a:t>CESAER</a:t>
            </a:r>
            <a:r>
              <a:rPr lang="ca-ES" baseline="30000"/>
              <a:t>. </a:t>
            </a:r>
            <a:r>
              <a:rPr lang="en-US" baseline="30000"/>
              <a:t>Conference of European Schools for Advanced Engineering Education </a:t>
            </a:r>
            <a:r>
              <a:rPr lang="ca-ES" baseline="30000" err="1"/>
              <a:t>and</a:t>
            </a:r>
            <a:r>
              <a:rPr lang="ca-ES" baseline="30000"/>
              <a:t> </a:t>
            </a:r>
            <a:r>
              <a:rPr lang="ca-ES" baseline="30000" err="1"/>
              <a:t>Research</a:t>
            </a:r>
            <a:endParaRPr lang="ca-ES" baseline="30000"/>
          </a:p>
          <a:p>
            <a:r>
              <a:rPr lang="ca-ES" baseline="30000"/>
              <a:t>· </a:t>
            </a:r>
            <a:r>
              <a:rPr lang="ca-ES" baseline="30000" err="1"/>
              <a:t>CINDA</a:t>
            </a:r>
            <a:r>
              <a:rPr lang="ca-ES" baseline="30000"/>
              <a:t>. Centro </a:t>
            </a:r>
            <a:r>
              <a:rPr lang="ca-ES" baseline="30000" err="1"/>
              <a:t>Interuniversitario</a:t>
            </a:r>
            <a:r>
              <a:rPr lang="ca-ES" baseline="30000"/>
              <a:t> de </a:t>
            </a:r>
            <a:r>
              <a:rPr lang="ca-ES" baseline="30000" err="1"/>
              <a:t>Desarrollo</a:t>
            </a:r>
            <a:endParaRPr lang="ca-ES" baseline="30000"/>
          </a:p>
          <a:p>
            <a:r>
              <a:rPr lang="ca-ES" baseline="30000"/>
              <a:t>· </a:t>
            </a:r>
            <a:r>
              <a:rPr lang="ca-ES" baseline="30000" err="1"/>
              <a:t>CLUSTER</a:t>
            </a:r>
            <a:r>
              <a:rPr lang="ca-ES" baseline="30000"/>
              <a:t>. </a:t>
            </a:r>
            <a:r>
              <a:rPr lang="en-US" baseline="30000"/>
              <a:t>Consortium Linking Universities of Science and Technology for Education and Research</a:t>
            </a:r>
          </a:p>
          <a:p>
            <a:r>
              <a:rPr lang="ca-ES" baseline="30000"/>
              <a:t>· EUA. </a:t>
            </a:r>
            <a:r>
              <a:rPr lang="ca-ES" baseline="30000" err="1"/>
              <a:t>European</a:t>
            </a:r>
            <a:r>
              <a:rPr lang="ca-ES" baseline="30000"/>
              <a:t> University </a:t>
            </a:r>
            <a:r>
              <a:rPr lang="ca-ES" baseline="30000" err="1"/>
              <a:t>Association</a:t>
            </a:r>
            <a:endParaRPr lang="ca-ES" baseline="30000"/>
          </a:p>
          <a:p>
            <a:r>
              <a:rPr lang="ca-ES" baseline="30000"/>
              <a:t>· </a:t>
            </a:r>
            <a:r>
              <a:rPr lang="ca-ES" baseline="30000" err="1"/>
              <a:t>GUNI</a:t>
            </a:r>
            <a:r>
              <a:rPr lang="ca-ES" baseline="30000"/>
              <a:t>. </a:t>
            </a:r>
            <a:r>
              <a:rPr lang="en-US" baseline="30000"/>
              <a:t>Global University Network for Innovation</a:t>
            </a:r>
          </a:p>
          <a:p>
            <a:r>
              <a:rPr lang="ca-ES" baseline="30000"/>
              <a:t>· </a:t>
            </a:r>
            <a:r>
              <a:rPr lang="ca-ES" baseline="30000" err="1"/>
              <a:t>Magalhães</a:t>
            </a:r>
            <a:r>
              <a:rPr lang="ca-ES" baseline="30000"/>
              <a:t> </a:t>
            </a:r>
          </a:p>
          <a:p>
            <a:r>
              <a:rPr lang="ca-ES" baseline="30000"/>
              <a:t>· </a:t>
            </a:r>
            <a:r>
              <a:rPr lang="ca-ES" baseline="30000" err="1"/>
              <a:t>RedEmprendia</a:t>
            </a:r>
            <a:r>
              <a:rPr lang="ca-ES" baseline="30000"/>
              <a:t> </a:t>
            </a:r>
          </a:p>
          <a:p>
            <a:r>
              <a:rPr lang="ca-ES" baseline="30000"/>
              <a:t>· </a:t>
            </a:r>
            <a:r>
              <a:rPr lang="ca-ES" baseline="30000" err="1"/>
              <a:t>RMEI</a:t>
            </a:r>
            <a:r>
              <a:rPr lang="ca-ES" baseline="30000"/>
              <a:t>. </a:t>
            </a:r>
            <a:r>
              <a:rPr lang="fr-FR" baseline="30000"/>
              <a:t>Réseau Méditerranéen des Écoles d’Ingénieurs</a:t>
            </a:r>
          </a:p>
          <a:p>
            <a:r>
              <a:rPr lang="ca-ES" baseline="30000"/>
              <a:t>· TELESCOPI. </a:t>
            </a:r>
            <a:r>
              <a:rPr lang="es-ES" baseline="30000"/>
              <a:t>Red de Observatorios de Buenas Prácticas de Dirección Estratégica Universitaria </a:t>
            </a:r>
          </a:p>
          <a:p>
            <a:r>
              <a:rPr lang="ca-ES" baseline="30000"/>
              <a:t> en </a:t>
            </a:r>
            <a:r>
              <a:rPr lang="ca-ES" baseline="30000" err="1"/>
              <a:t>Latinoamérica</a:t>
            </a:r>
            <a:r>
              <a:rPr lang="ca-ES" baseline="30000"/>
              <a:t> y Europa</a:t>
            </a:r>
          </a:p>
          <a:p>
            <a:r>
              <a:rPr lang="ca-ES" baseline="30000"/>
              <a:t>· </a:t>
            </a:r>
            <a:r>
              <a:rPr lang="ca-ES" baseline="30000" err="1"/>
              <a:t>T.I.M.E</a:t>
            </a:r>
            <a:r>
              <a:rPr lang="ca-ES" baseline="30000"/>
              <a:t>. </a:t>
            </a:r>
            <a:r>
              <a:rPr lang="en-US" baseline="30000"/>
              <a:t>Top Industrial Managers for Europe</a:t>
            </a:r>
          </a:p>
          <a:p>
            <a:r>
              <a:rPr lang="ca-ES" baseline="30000"/>
              <a:t>· </a:t>
            </a:r>
            <a:r>
              <a:rPr lang="ca-ES" baseline="30000" err="1"/>
              <a:t>UNITECH</a:t>
            </a:r>
            <a:r>
              <a:rPr lang="ca-ES" baseline="30000"/>
              <a:t> International </a:t>
            </a:r>
            <a:r>
              <a:rPr lang="ca-ES" baseline="30000" err="1"/>
              <a:t>Society</a:t>
            </a:r>
            <a:r>
              <a:rPr lang="ca-ES" baseline="30000"/>
              <a:t> Network</a:t>
            </a:r>
          </a:p>
          <a:p>
            <a:r>
              <a:rPr lang="ca-ES" baseline="30000"/>
              <a:t>· </a:t>
            </a:r>
            <a:r>
              <a:rPr lang="ca-ES" baseline="30000" err="1"/>
              <a:t>Universia</a:t>
            </a:r>
            <a:endParaRPr lang="ca-ES" baseline="30000"/>
          </a:p>
        </p:txBody>
      </p:sp>
      <p:sp>
        <p:nvSpPr>
          <p:cNvPr id="6" name="Rectangle 5"/>
          <p:cNvSpPr/>
          <p:nvPr/>
        </p:nvSpPr>
        <p:spPr>
          <a:xfrm>
            <a:off x="7022511" y="1336974"/>
            <a:ext cx="1883364" cy="2903326"/>
          </a:xfrm>
          <a:prstGeom prst="rect">
            <a:avLst/>
          </a:prstGeom>
          <a:solidFill>
            <a:srgbClr val="60C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QuadreDeText 6"/>
          <p:cNvSpPr txBox="1"/>
          <p:nvPr/>
        </p:nvSpPr>
        <p:spPr>
          <a:xfrm>
            <a:off x="7020272" y="1511590"/>
            <a:ext cx="1831681" cy="2500685"/>
          </a:xfrm>
          <a:prstGeom prst="rect">
            <a:avLst/>
          </a:prstGeom>
          <a:noFill/>
        </p:spPr>
        <p:txBody>
          <a:bodyPr wrap="square" rtlCol="0">
            <a:spAutoFit/>
          </a:bodyPr>
          <a:lstStyle/>
          <a:p>
            <a:pPr>
              <a:lnSpc>
                <a:spcPts val="1500"/>
              </a:lnSpc>
            </a:pPr>
            <a:r>
              <a:rPr lang="ca-ES" sz="2200" b="1" baseline="30000">
                <a:solidFill>
                  <a:schemeClr val="bg1"/>
                </a:solidFill>
                <a:latin typeface="Arial" panose="020B0604020202020204" pitchFamily="34" charset="0"/>
                <a:cs typeface="Arial" panose="020B0604020202020204" pitchFamily="34" charset="0"/>
              </a:rPr>
              <a:t>INNOENERGY</a:t>
            </a:r>
          </a:p>
          <a:p>
            <a:endParaRPr lang="es-ES_tradnl" b="1" baseline="30000">
              <a:solidFill>
                <a:schemeClr val="bg1"/>
              </a:solidFill>
            </a:endParaRPr>
          </a:p>
          <a:p>
            <a:r>
              <a:rPr lang="fr-FR" b="1" baseline="30000">
                <a:solidFill>
                  <a:schemeClr val="bg1"/>
                </a:solidFill>
              </a:rPr>
              <a:t>Communauté de connaissance et d’innovation (Knowledge and Innovation Community, KIC) soutenue par l’Institut européen d’innovation et de technologie (EIT) pour encourager l’innovation dans le domaine des énergies durables</a:t>
            </a:r>
            <a:r>
              <a:rPr lang="es-ES_tradnl" b="1" baseline="30000">
                <a:solidFill>
                  <a:schemeClr val="bg1"/>
                </a:solidFill>
              </a:rPr>
              <a:t>.</a:t>
            </a:r>
          </a:p>
        </p:txBody>
      </p:sp>
      <p:sp>
        <p:nvSpPr>
          <p:cNvPr id="8" name="Rectangle 7"/>
          <p:cNvSpPr/>
          <p:nvPr/>
        </p:nvSpPr>
        <p:spPr>
          <a:xfrm>
            <a:off x="250824" y="5157789"/>
            <a:ext cx="2887663" cy="1439862"/>
          </a:xfrm>
          <a:prstGeom prst="rect">
            <a:avLst/>
          </a:prstGeom>
          <a:solidFill>
            <a:srgbClr val="FEB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QuadreDeText 8"/>
          <p:cNvSpPr txBox="1"/>
          <p:nvPr/>
        </p:nvSpPr>
        <p:spPr>
          <a:xfrm>
            <a:off x="295076" y="5301208"/>
            <a:ext cx="2695375" cy="1208023"/>
          </a:xfrm>
          <a:prstGeom prst="rect">
            <a:avLst/>
          </a:prstGeom>
          <a:noFill/>
        </p:spPr>
        <p:txBody>
          <a:bodyPr wrap="square" rtlCol="0">
            <a:spAutoFit/>
          </a:bodyPr>
          <a:lstStyle/>
          <a:p>
            <a:pPr>
              <a:lnSpc>
                <a:spcPts val="1500"/>
              </a:lnSpc>
            </a:pPr>
            <a:r>
              <a:rPr lang="ca-ES" sz="2200" b="1" baseline="30000">
                <a:solidFill>
                  <a:schemeClr val="bg1"/>
                </a:solidFill>
                <a:latin typeface="Arial" panose="020B0604020202020204" pitchFamily="34" charset="0"/>
                <a:cs typeface="Arial" panose="020B0604020202020204" pitchFamily="34" charset="0"/>
              </a:rPr>
              <a:t>SINO-SPANISH CAMPUS</a:t>
            </a:r>
          </a:p>
          <a:p>
            <a:endParaRPr lang="es-ES_tradnl" b="1" baseline="30000">
              <a:solidFill>
                <a:schemeClr val="bg1"/>
              </a:solidFill>
            </a:endParaRPr>
          </a:p>
          <a:p>
            <a:r>
              <a:rPr lang="fr-FR" b="1" baseline="30000">
                <a:solidFill>
                  <a:schemeClr val="bg1"/>
                </a:solidFill>
              </a:rPr>
              <a:t>Campus universitaire créé en partenariat avec l’Universidad Politécnica de Madrid à l’Université Tongji (Chine)</a:t>
            </a:r>
            <a:r>
              <a:rPr lang="es-ES" b="1" baseline="30000">
                <a:solidFill>
                  <a:schemeClr val="bg1"/>
                </a:solidFill>
              </a:rPr>
              <a:t>.</a:t>
            </a:r>
          </a:p>
        </p:txBody>
      </p:sp>
      <p:sp>
        <p:nvSpPr>
          <p:cNvPr id="10" name="Rectangle 9"/>
          <p:cNvSpPr/>
          <p:nvPr/>
        </p:nvSpPr>
        <p:spPr>
          <a:xfrm>
            <a:off x="7022511" y="4240300"/>
            <a:ext cx="1883364" cy="2357350"/>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QuadreDeText 10"/>
          <p:cNvSpPr txBox="1"/>
          <p:nvPr/>
        </p:nvSpPr>
        <p:spPr>
          <a:xfrm>
            <a:off x="7020272" y="4417296"/>
            <a:ext cx="1962302" cy="2131353"/>
          </a:xfrm>
          <a:prstGeom prst="rect">
            <a:avLst/>
          </a:prstGeom>
          <a:noFill/>
        </p:spPr>
        <p:txBody>
          <a:bodyPr wrap="square" rtlCol="0">
            <a:spAutoFit/>
          </a:bodyPr>
          <a:lstStyle/>
          <a:p>
            <a:pPr>
              <a:lnSpc>
                <a:spcPts val="1500"/>
              </a:lnSpc>
            </a:pPr>
            <a:r>
              <a:rPr lang="ca-ES" sz="2200" b="1" baseline="30000">
                <a:solidFill>
                  <a:schemeClr val="bg1"/>
                </a:solidFill>
                <a:latin typeface="Arial" panose="020B0604020202020204" pitchFamily="34" charset="0"/>
                <a:cs typeface="Arial" panose="020B0604020202020204" pitchFamily="34" charset="0"/>
              </a:rPr>
              <a:t>UP4</a:t>
            </a:r>
          </a:p>
          <a:p>
            <a:endParaRPr lang="es-ES_tradnl" b="1" baseline="30000">
              <a:solidFill>
                <a:schemeClr val="bg1"/>
              </a:solidFill>
            </a:endParaRPr>
          </a:p>
          <a:p>
            <a:r>
              <a:rPr lang="es-ES_tradnl" b="1" baseline="30000">
                <a:solidFill>
                  <a:schemeClr val="bg1"/>
                </a:solidFill>
              </a:rPr>
              <a:t>Partenariat entre les </a:t>
            </a:r>
          </a:p>
          <a:p>
            <a:r>
              <a:rPr lang="es-ES_tradnl" b="1" baseline="30000">
                <a:solidFill>
                  <a:schemeClr val="bg1"/>
                </a:solidFill>
              </a:rPr>
              <a:t>quatre universités polytechniques espagnoles : l’Universidad Politécnica de Madrid, l’Universidad Politécnica de Carthagène, l’Universitat Politècnica </a:t>
            </a:r>
          </a:p>
          <a:p>
            <a:r>
              <a:rPr lang="es-ES_tradnl" b="1" baseline="30000">
                <a:solidFill>
                  <a:schemeClr val="bg1"/>
                </a:solidFill>
              </a:rPr>
              <a:t>de Valence et l’Universitat Politècnica de Catalogne. </a:t>
            </a:r>
          </a:p>
        </p:txBody>
      </p:sp>
      <p:pic>
        <p:nvPicPr>
          <p:cNvPr id="12" name="Imatge 11"/>
          <p:cNvPicPr>
            <a:picLocks noChangeAspect="1"/>
          </p:cNvPicPr>
          <p:nvPr/>
        </p:nvPicPr>
        <p:blipFill rotWithShape="1">
          <a:blip r:embed="rId2" cstate="print">
            <a:extLst>
              <a:ext uri="{28A0092B-C50C-407E-A947-70E740481C1C}">
                <a14:useLocalDpi xmlns:a14="http://schemas.microsoft.com/office/drawing/2010/main" val="0"/>
              </a:ext>
            </a:extLst>
          </a:blip>
          <a:srcRect t="29113" b="16574"/>
          <a:stretch/>
        </p:blipFill>
        <p:spPr>
          <a:xfrm>
            <a:off x="3138487" y="5157192"/>
            <a:ext cx="3884023" cy="1440160"/>
          </a:xfrm>
          <a:prstGeom prst="rect">
            <a:avLst/>
          </a:prstGeom>
        </p:spPr>
      </p:pic>
      <p:sp>
        <p:nvSpPr>
          <p:cNvPr id="13" name="QuadreDeText 10"/>
          <p:cNvSpPr txBox="1"/>
          <p:nvPr/>
        </p:nvSpPr>
        <p:spPr>
          <a:xfrm>
            <a:off x="3995936" y="4818339"/>
            <a:ext cx="3000734" cy="338554"/>
          </a:xfrm>
          <a:prstGeom prst="rect">
            <a:avLst/>
          </a:prstGeom>
          <a:noFill/>
        </p:spPr>
        <p:txBody>
          <a:bodyPr wrap="square" rtlCol="0">
            <a:spAutoFit/>
          </a:bodyPr>
          <a:lstStyle/>
          <a:p>
            <a:pPr algn="r"/>
            <a:r>
              <a:rPr lang="fr-FR" sz="1200" b="1" baseline="30000">
                <a:solidFill>
                  <a:srgbClr val="0070C0"/>
                </a:solidFill>
                <a:latin typeface="Arial" panose="020B0604020202020204" pitchFamily="34" charset="0"/>
              </a:rPr>
              <a:t>L’UPC a atteint un haut niveau d’internationalisation dans toutes ses activités universitaires</a:t>
            </a:r>
            <a:r>
              <a:rPr lang="es-ES_tradnl" sz="1200" b="1" baseline="30000">
                <a:solidFill>
                  <a:srgbClr val="0070C0"/>
                </a:solidFill>
                <a:latin typeface="Arial" panose="020B0604020202020204" pitchFamily="34" charset="0"/>
              </a:rPr>
              <a:t>.</a:t>
            </a:r>
          </a:p>
        </p:txBody>
      </p:sp>
    </p:spTree>
    <p:extLst>
      <p:ext uri="{BB962C8B-B14F-4D97-AF65-F5344CB8AC3E}">
        <p14:creationId xmlns:p14="http://schemas.microsoft.com/office/powerpoint/2010/main" val="3443401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tg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7 Rectángulo"/>
          <p:cNvSpPr/>
          <p:nvPr/>
        </p:nvSpPr>
        <p:spPr>
          <a:xfrm rot="10800000">
            <a:off x="-1" y="3428999"/>
            <a:ext cx="9144000" cy="3428999"/>
          </a:xfrm>
          <a:prstGeom prst="rect">
            <a:avLst/>
          </a:prstGeom>
          <a:gradFill flip="none" rotWithShape="1">
            <a:gsLst>
              <a:gs pos="8000">
                <a:schemeClr val="accent3">
                  <a:lumMod val="50000"/>
                  <a:alpha val="49000"/>
                </a:schemeClr>
              </a:gs>
              <a:gs pos="100000">
                <a:srgbClr val="E1E8F5">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4" name="QuadreDeText 3"/>
          <p:cNvSpPr txBox="1"/>
          <p:nvPr/>
        </p:nvSpPr>
        <p:spPr>
          <a:xfrm>
            <a:off x="5879207" y="6108740"/>
            <a:ext cx="3096344" cy="553998"/>
          </a:xfrm>
          <a:prstGeom prst="rect">
            <a:avLst/>
          </a:prstGeom>
          <a:noFill/>
        </p:spPr>
        <p:txBody>
          <a:bodyPr wrap="square" rtlCol="0">
            <a:spAutoFit/>
          </a:bodyPr>
          <a:lstStyle/>
          <a:p>
            <a:pPr algn="r"/>
            <a:r>
              <a:rPr lang="fr-FR" sz="1000" b="1">
                <a:solidFill>
                  <a:schemeClr val="bg1"/>
                </a:solidFill>
                <a:latin typeface="Arial" panose="020B0604020202020204" pitchFamily="34" charset="0"/>
                <a:cs typeface="Arial" panose="020B0604020202020204" pitchFamily="34" charset="0"/>
              </a:rPr>
              <a:t>Le centre de coopération pour le développement promeut des projets </a:t>
            </a:r>
          </a:p>
          <a:p>
            <a:pPr algn="r"/>
            <a:r>
              <a:rPr lang="fr-FR" sz="1000" b="1">
                <a:solidFill>
                  <a:schemeClr val="bg1"/>
                </a:solidFill>
                <a:latin typeface="Arial" panose="020B0604020202020204" pitchFamily="34" charset="0"/>
                <a:cs typeface="Arial" panose="020B0604020202020204" pitchFamily="34" charset="0"/>
              </a:rPr>
              <a:t>de volontariat international</a:t>
            </a:r>
            <a:r>
              <a:rPr lang="es-ES" sz="1000" b="1">
                <a:solidFill>
                  <a:schemeClr val="bg1"/>
                </a:solidFill>
                <a:latin typeface="Arial" panose="020B0604020202020204" pitchFamily="34" charset="0"/>
                <a:cs typeface="Arial" panose="020B0604020202020204" pitchFamily="34" charset="0"/>
              </a:rPr>
              <a:t>.</a:t>
            </a:r>
          </a:p>
        </p:txBody>
      </p:sp>
      <p:sp>
        <p:nvSpPr>
          <p:cNvPr id="10" name="9 Rectángulo"/>
          <p:cNvSpPr/>
          <p:nvPr/>
        </p:nvSpPr>
        <p:spPr>
          <a:xfrm>
            <a:off x="1377" y="1"/>
            <a:ext cx="9144000" cy="1052735"/>
          </a:xfrm>
          <a:prstGeom prst="rect">
            <a:avLst/>
          </a:prstGeom>
          <a:gradFill flip="none" rotWithShape="1">
            <a:gsLst>
              <a:gs pos="8000">
                <a:schemeClr val="accent3">
                  <a:lumMod val="50000"/>
                  <a:alpha val="49000"/>
                </a:schemeClr>
              </a:gs>
              <a:gs pos="100000">
                <a:srgbClr val="E1E8F5">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9" name="Picture 3" descr="G:\SC\SCI\SCI-Oficina Disseny-Identitat\MARCA CORPORATIVA\Marca_UPC_institucional_arxius\UPC blanc fons transp\UPC blanc fons transp.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48221" y="158833"/>
            <a:ext cx="1800200" cy="39784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39552" y="4797440"/>
            <a:ext cx="8496944" cy="2015936"/>
          </a:xfrm>
          <a:prstGeom prst="rect">
            <a:avLst/>
          </a:prstGeom>
        </p:spPr>
        <p:txBody>
          <a:bodyPr wrap="square">
            <a:spAutoFit/>
          </a:bodyPr>
          <a:lstStyle/>
          <a:p>
            <a:pPr>
              <a:lnSpc>
                <a:spcPts val="5000"/>
              </a:lnSpc>
            </a:pPr>
            <a:r>
              <a:rPr lang="fr-FR" sz="4800" b="1">
                <a:solidFill>
                  <a:schemeClr val="bg1"/>
                </a:solidFill>
                <a:latin typeface="Arial" panose="020B0604020202020204" pitchFamily="34" charset="0"/>
                <a:ea typeface="Times New Roman" panose="02020603050405020304" pitchFamily="18" charset="0"/>
                <a:cs typeface="Arial" panose="020B0604020202020204" pitchFamily="34" charset="0"/>
              </a:rPr>
              <a:t>NOUS NOUS ENGAGEONS À RÉPONDRE AUX DÉFIS DE LA PLANÈTE</a:t>
            </a:r>
            <a:endParaRPr lang="en-GB" sz="48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9358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QuadreDeText 2"/>
          <p:cNvSpPr txBox="1"/>
          <p:nvPr/>
        </p:nvSpPr>
        <p:spPr>
          <a:xfrm>
            <a:off x="157163" y="799505"/>
            <a:ext cx="4041080" cy="1569660"/>
          </a:xfrm>
          <a:prstGeom prst="rect">
            <a:avLst/>
          </a:prstGeom>
          <a:noFill/>
        </p:spPr>
        <p:txBody>
          <a:bodyPr wrap="square" rtlCol="0">
            <a:spAutoFit/>
          </a:bodyPr>
          <a:lstStyle/>
          <a:p>
            <a:r>
              <a:rPr lang="fr-FR" sz="1200">
                <a:latin typeface="Arial" panose="020B0604020202020204" pitchFamily="34" charset="0"/>
                <a:cs typeface="Arial" panose="020B0604020202020204" pitchFamily="34" charset="0"/>
              </a:rPr>
              <a:t>La communauté UPC est très impliquée dans la recherche de solutions pour répondre aux défis de la planète. Chaque année, quelque 200 personnes mettent leurs connaissances au service de projets de coopération internationale</a:t>
            </a:r>
            <a:r>
              <a:rPr lang="es-ES" sz="1200">
                <a:latin typeface="Arial" panose="020B0604020202020204" pitchFamily="34" charset="0"/>
                <a:cs typeface="Arial" panose="020B0604020202020204" pitchFamily="34" charset="0"/>
              </a:rPr>
              <a:t>. </a:t>
            </a:r>
            <a:br>
              <a:rPr lang="es-ES" sz="1200">
                <a:latin typeface="Arial" panose="020B0604020202020204" pitchFamily="34" charset="0"/>
                <a:cs typeface="Arial" panose="020B0604020202020204" pitchFamily="34" charset="0"/>
              </a:rPr>
            </a:br>
            <a:endParaRPr lang="es-ES" sz="1200">
              <a:latin typeface="Arial" panose="020B0604020202020204" pitchFamily="34" charset="0"/>
              <a:cs typeface="Arial" panose="020B0604020202020204" pitchFamily="34" charset="0"/>
            </a:endParaRPr>
          </a:p>
          <a:p>
            <a:r>
              <a:rPr lang="fr-FR" sz="1200">
                <a:latin typeface="Arial" panose="020B0604020202020204" pitchFamily="34" charset="0"/>
                <a:cs typeface="Arial" panose="020B0604020202020204" pitchFamily="34" charset="0"/>
              </a:rPr>
              <a:t>L’engagement de l’UPC est également local pour répondre à des besoins plus proches</a:t>
            </a:r>
            <a:r>
              <a:rPr lang="es-ES" sz="1200">
                <a:latin typeface="Arial" panose="020B0604020202020204" pitchFamily="34" charset="0"/>
                <a:cs typeface="Arial" panose="020B0604020202020204" pitchFamily="34" charset="0"/>
              </a:rPr>
              <a:t>.</a:t>
            </a:r>
          </a:p>
        </p:txBody>
      </p:sp>
      <p:sp>
        <p:nvSpPr>
          <p:cNvPr id="11" name="QuadreDeText 10"/>
          <p:cNvSpPr txBox="1"/>
          <p:nvPr/>
        </p:nvSpPr>
        <p:spPr>
          <a:xfrm>
            <a:off x="2478435" y="6497349"/>
            <a:ext cx="2051720" cy="215444"/>
          </a:xfrm>
          <a:prstGeom prst="rect">
            <a:avLst/>
          </a:prstGeom>
          <a:noFill/>
        </p:spPr>
        <p:txBody>
          <a:bodyPr wrap="square" rtlCol="0">
            <a:spAutoFit/>
          </a:bodyPr>
          <a:lstStyle/>
          <a:p>
            <a:pPr algn="r"/>
            <a:r>
              <a:rPr lang="fr-FR" sz="1200" b="1" baseline="30000">
                <a:solidFill>
                  <a:srgbClr val="0070C0"/>
                </a:solidFill>
                <a:latin typeface="Arial" panose="020B0604020202020204" pitchFamily="34" charset="0"/>
                <a:cs typeface="Arial" panose="020B0604020202020204" pitchFamily="34" charset="0"/>
              </a:rPr>
              <a:t>Centre universitaire de la vision</a:t>
            </a:r>
            <a:r>
              <a:rPr lang="es-ES" sz="1200" b="1" baseline="30000">
                <a:solidFill>
                  <a:srgbClr val="0070C0"/>
                </a:solidFill>
                <a:latin typeface="Arial" panose="020B0604020202020204" pitchFamily="34" charset="0"/>
                <a:cs typeface="Arial" panose="020B0604020202020204" pitchFamily="34" charset="0"/>
              </a:rPr>
              <a:t>.</a:t>
            </a:r>
          </a:p>
        </p:txBody>
      </p:sp>
      <p:sp>
        <p:nvSpPr>
          <p:cNvPr id="12" name="QuadreDeText 11"/>
          <p:cNvSpPr txBox="1"/>
          <p:nvPr/>
        </p:nvSpPr>
        <p:spPr>
          <a:xfrm>
            <a:off x="6322012" y="5092701"/>
            <a:ext cx="2654071" cy="1600438"/>
          </a:xfrm>
          <a:prstGeom prst="rect">
            <a:avLst/>
          </a:prstGeom>
          <a:noFill/>
        </p:spPr>
        <p:txBody>
          <a:bodyPr wrap="square" rtlCol="0">
            <a:spAutoFit/>
          </a:bodyPr>
          <a:lstStyle/>
          <a:p>
            <a:r>
              <a:rPr lang="es-ES" sz="1400" b="1">
                <a:solidFill>
                  <a:schemeClr val="tx1">
                    <a:lumMod val="65000"/>
                    <a:lumOff val="35000"/>
                  </a:schemeClr>
                </a:solidFill>
                <a:latin typeface="Arial" panose="020B0604020202020204" pitchFamily="34" charset="0"/>
                <a:cs typeface="Arial" panose="020B0604020202020204" pitchFamily="34" charset="0"/>
              </a:rPr>
              <a:t>Engagement local</a:t>
            </a:r>
          </a:p>
          <a:p>
            <a:r>
              <a:rPr lang="fr-FR" sz="1200">
                <a:solidFill>
                  <a:schemeClr val="tx1">
                    <a:lumMod val="65000"/>
                    <a:lumOff val="35000"/>
                  </a:schemeClr>
                </a:solidFill>
                <a:latin typeface="Arial" panose="020B0604020202020204" pitchFamily="34" charset="0"/>
                <a:cs typeface="Arial" panose="020B0604020202020204" pitchFamily="34" charset="0"/>
              </a:rPr>
              <a:t>En témoigne l’initiative Mirades Solidàries (Regards solidaires), </a:t>
            </a:r>
          </a:p>
          <a:p>
            <a:r>
              <a:rPr lang="fr-FR" sz="1200">
                <a:solidFill>
                  <a:schemeClr val="tx1">
                    <a:lumMod val="65000"/>
                    <a:lumOff val="35000"/>
                  </a:schemeClr>
                </a:solidFill>
                <a:latin typeface="Arial" panose="020B0604020202020204" pitchFamily="34" charset="0"/>
                <a:cs typeface="Arial" panose="020B0604020202020204" pitchFamily="34" charset="0"/>
              </a:rPr>
              <a:t>par laquelle le Centre universitaire de la vision offre son assistance spécialisée en santé visuelle </a:t>
            </a:r>
          </a:p>
          <a:p>
            <a:r>
              <a:rPr lang="fr-FR" sz="1200">
                <a:solidFill>
                  <a:schemeClr val="tx1">
                    <a:lumMod val="65000"/>
                    <a:lumOff val="35000"/>
                  </a:schemeClr>
                </a:solidFill>
                <a:latin typeface="Arial" panose="020B0604020202020204" pitchFamily="34" charset="0"/>
                <a:cs typeface="Arial" panose="020B0604020202020204" pitchFamily="34" charset="0"/>
              </a:rPr>
              <a:t>à des personnes en situation </a:t>
            </a:r>
          </a:p>
          <a:p>
            <a:r>
              <a:rPr lang="fr-FR" sz="1200">
                <a:solidFill>
                  <a:schemeClr val="tx1">
                    <a:lumMod val="65000"/>
                    <a:lumOff val="35000"/>
                  </a:schemeClr>
                </a:solidFill>
                <a:latin typeface="Arial" panose="020B0604020202020204" pitchFamily="34" charset="0"/>
                <a:cs typeface="Arial" panose="020B0604020202020204" pitchFamily="34" charset="0"/>
              </a:rPr>
              <a:t>de vulnérabilité</a:t>
            </a:r>
            <a:r>
              <a:rPr lang="es-ES" sz="1100">
                <a:solidFill>
                  <a:schemeClr val="tx1">
                    <a:lumMod val="65000"/>
                    <a:lumOff val="35000"/>
                  </a:schemeClr>
                </a:solidFill>
                <a:latin typeface="Arial" panose="020B0604020202020204" pitchFamily="34" charset="0"/>
                <a:cs typeface="Arial" panose="020B0604020202020204" pitchFamily="34" charset="0"/>
              </a:rPr>
              <a:t>.</a:t>
            </a:r>
          </a:p>
        </p:txBody>
      </p:sp>
      <p:grpSp>
        <p:nvGrpSpPr>
          <p:cNvPr id="4" name="3 Grupo"/>
          <p:cNvGrpSpPr/>
          <p:nvPr/>
        </p:nvGrpSpPr>
        <p:grpSpPr>
          <a:xfrm>
            <a:off x="250826" y="2351931"/>
            <a:ext cx="1488533" cy="1440160"/>
            <a:chOff x="250826" y="5164138"/>
            <a:chExt cx="1488533" cy="1440160"/>
          </a:xfrm>
        </p:grpSpPr>
        <p:sp>
          <p:nvSpPr>
            <p:cNvPr id="2" name="Rectangle 1"/>
            <p:cNvSpPr/>
            <p:nvPr/>
          </p:nvSpPr>
          <p:spPr>
            <a:xfrm>
              <a:off x="250826" y="5164138"/>
              <a:ext cx="1453802" cy="1440160"/>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QuadreDeText 14"/>
            <p:cNvSpPr txBox="1"/>
            <p:nvPr/>
          </p:nvSpPr>
          <p:spPr>
            <a:xfrm>
              <a:off x="251520" y="5544014"/>
              <a:ext cx="1487839" cy="707886"/>
            </a:xfrm>
            <a:prstGeom prst="rect">
              <a:avLst/>
            </a:prstGeom>
            <a:noFill/>
          </p:spPr>
          <p:txBody>
            <a:bodyPr wrap="square" rtlCol="0">
              <a:spAutoFit/>
            </a:bodyPr>
            <a:lstStyle/>
            <a:p>
              <a:r>
                <a:rPr lang="fr-FR" sz="1000">
                  <a:solidFill>
                    <a:schemeClr val="bg1"/>
                  </a:solidFill>
                  <a:latin typeface="Arial" panose="020B0604020202020204" pitchFamily="34" charset="0"/>
                  <a:cs typeface="Arial" panose="020B0604020202020204" pitchFamily="34" charset="0"/>
                </a:rPr>
                <a:t>projets de coopération pour le développement et la sensibilisation dans 29 pays</a:t>
              </a:r>
              <a:endParaRPr lang="es-ES" sz="1000">
                <a:solidFill>
                  <a:schemeClr val="bg1"/>
                </a:solidFill>
                <a:latin typeface="Arial" panose="020B0604020202020204" pitchFamily="34" charset="0"/>
                <a:cs typeface="Arial" panose="020B0604020202020204" pitchFamily="34" charset="0"/>
              </a:endParaRPr>
            </a:p>
          </p:txBody>
        </p:sp>
        <p:sp>
          <p:nvSpPr>
            <p:cNvPr id="16" name="QuadreDeText 15"/>
            <p:cNvSpPr txBox="1"/>
            <p:nvPr/>
          </p:nvSpPr>
          <p:spPr>
            <a:xfrm>
              <a:off x="251520" y="5219687"/>
              <a:ext cx="1075648" cy="400110"/>
            </a:xfrm>
            <a:prstGeom prst="rect">
              <a:avLst/>
            </a:prstGeom>
            <a:noFill/>
          </p:spPr>
          <p:txBody>
            <a:bodyPr wrap="square" rtlCol="0">
              <a:spAutoFit/>
            </a:bodyPr>
            <a:lstStyle/>
            <a:p>
              <a:r>
                <a:rPr lang="ca-ES" sz="2000">
                  <a:solidFill>
                    <a:schemeClr val="bg1"/>
                  </a:solidFill>
                  <a:latin typeface="Arial" panose="020B0604020202020204" pitchFamily="34" charset="0"/>
                  <a:cs typeface="Arial" panose="020B0604020202020204" pitchFamily="34" charset="0"/>
                </a:rPr>
                <a:t>59</a:t>
              </a:r>
              <a:endParaRPr lang="es-ES" sz="2000">
                <a:solidFill>
                  <a:schemeClr val="bg1"/>
                </a:solidFill>
                <a:latin typeface="Arial" panose="020B0604020202020204" pitchFamily="34" charset="0"/>
                <a:cs typeface="Arial" panose="020B0604020202020204" pitchFamily="34" charset="0"/>
              </a:endParaRPr>
            </a:p>
          </p:txBody>
        </p:sp>
      </p:grpSp>
      <p:sp>
        <p:nvSpPr>
          <p:cNvPr id="28" name="QuadreDeText 27"/>
          <p:cNvSpPr txBox="1"/>
          <p:nvPr/>
        </p:nvSpPr>
        <p:spPr>
          <a:xfrm>
            <a:off x="4659890" y="2571538"/>
            <a:ext cx="2864437" cy="1046440"/>
          </a:xfrm>
          <a:prstGeom prst="rect">
            <a:avLst/>
          </a:prstGeom>
          <a:noFill/>
        </p:spPr>
        <p:txBody>
          <a:bodyPr wrap="square" rtlCol="0">
            <a:spAutoFit/>
          </a:bodyPr>
          <a:lstStyle/>
          <a:p>
            <a:r>
              <a:rPr lang="es-ES" sz="1400" b="1">
                <a:solidFill>
                  <a:schemeClr val="tx1">
                    <a:lumMod val="65000"/>
                    <a:lumOff val="35000"/>
                  </a:schemeClr>
                </a:solidFill>
                <a:latin typeface="Arial" panose="020B0604020202020204" pitchFamily="34" charset="0"/>
                <a:cs typeface="Arial" panose="020B0604020202020204" pitchFamily="34" charset="0"/>
              </a:rPr>
              <a:t>Engagement global </a:t>
            </a:r>
          </a:p>
          <a:p>
            <a:r>
              <a:rPr lang="fr-FR" sz="1200">
                <a:solidFill>
                  <a:schemeClr val="tx1">
                    <a:lumMod val="65000"/>
                    <a:lumOff val="35000"/>
                  </a:schemeClr>
                </a:solidFill>
                <a:latin typeface="Arial" panose="020B0604020202020204" pitchFamily="34" charset="0"/>
                <a:cs typeface="Arial" panose="020B0604020202020204" pitchFamily="34" charset="0"/>
              </a:rPr>
              <a:t>Une partie représentative des activités de l’UPC s’aligne sur les objectifs de développement durable de l’Agenda 2030 des Nations Unies (ONU).</a:t>
            </a:r>
            <a:endParaRPr lang="es-ES" sz="1200">
              <a:solidFill>
                <a:schemeClr val="tx1">
                  <a:lumMod val="65000"/>
                  <a:lumOff val="35000"/>
                </a:schemeClr>
              </a:solidFill>
              <a:latin typeface="Arial" panose="020B0604020202020204" pitchFamily="34" charset="0"/>
              <a:cs typeface="Arial" panose="020B0604020202020204" pitchFamily="34" charset="0"/>
            </a:endParaRPr>
          </a:p>
        </p:txBody>
      </p:sp>
      <p:sp>
        <p:nvSpPr>
          <p:cNvPr id="31" name="QuadreDeText 30"/>
          <p:cNvSpPr txBox="1"/>
          <p:nvPr/>
        </p:nvSpPr>
        <p:spPr>
          <a:xfrm>
            <a:off x="1750591" y="5279831"/>
            <a:ext cx="2821409" cy="338554"/>
          </a:xfrm>
          <a:prstGeom prst="rect">
            <a:avLst/>
          </a:prstGeom>
          <a:noFill/>
        </p:spPr>
        <p:txBody>
          <a:bodyPr wrap="square" rtlCol="0">
            <a:spAutoFit/>
          </a:bodyPr>
          <a:lstStyle/>
          <a:p>
            <a:r>
              <a:rPr lang="fr-FR" sz="1200" b="1" baseline="30000">
                <a:solidFill>
                  <a:srgbClr val="0070C0"/>
                </a:solidFill>
                <a:latin typeface="Arial" panose="020B0604020202020204" pitchFamily="34" charset="0"/>
                <a:cs typeface="Arial" panose="020B0604020202020204" pitchFamily="34" charset="0"/>
              </a:rPr>
              <a:t>Projet Providence : monitorer la forêt amazonienne </a:t>
            </a:r>
          </a:p>
          <a:p>
            <a:r>
              <a:rPr lang="fr-FR" sz="1200" b="1" baseline="30000">
                <a:solidFill>
                  <a:srgbClr val="0070C0"/>
                </a:solidFill>
                <a:latin typeface="Arial" panose="020B0604020202020204" pitchFamily="34" charset="0"/>
                <a:cs typeface="Arial" panose="020B0604020202020204" pitchFamily="34" charset="0"/>
              </a:rPr>
              <a:t>pour conserver la biodiversité.</a:t>
            </a:r>
            <a:endParaRPr lang="it-IT" sz="1200" b="1" baseline="30000">
              <a:solidFill>
                <a:srgbClr val="0070C0"/>
              </a:solidFill>
              <a:latin typeface="Arial" panose="020B0604020202020204" pitchFamily="34" charset="0"/>
              <a:cs typeface="Arial" panose="020B0604020202020204" pitchFamily="34" charset="0"/>
            </a:endParaRPr>
          </a:p>
        </p:txBody>
      </p:sp>
      <p:pic>
        <p:nvPicPr>
          <p:cNvPr id="14" name="Imatge 13"/>
          <p:cNvPicPr>
            <a:picLocks noChangeAspect="1"/>
          </p:cNvPicPr>
          <p:nvPr/>
        </p:nvPicPr>
        <p:blipFill rotWithShape="1">
          <a:blip r:embed="rId3" cstate="screen">
            <a:extLst>
              <a:ext uri="{28A0092B-C50C-407E-A947-70E740481C1C}">
                <a14:useLocalDpi xmlns:a14="http://schemas.microsoft.com/office/drawing/2010/main"/>
              </a:ext>
            </a:extLst>
          </a:blip>
          <a:srcRect l="14763" r="18613"/>
          <a:stretch/>
        </p:blipFill>
        <p:spPr>
          <a:xfrm>
            <a:off x="1704629" y="2349500"/>
            <a:ext cx="2867372" cy="2808288"/>
          </a:xfrm>
          <a:prstGeom prst="rect">
            <a:avLst/>
          </a:prstGeom>
        </p:spPr>
      </p:pic>
      <p:pic>
        <p:nvPicPr>
          <p:cNvPr id="17" name="Imatge 16"/>
          <p:cNvPicPr>
            <a:picLocks noChangeAspect="1"/>
          </p:cNvPicPr>
          <p:nvPr/>
        </p:nvPicPr>
        <p:blipFill rotWithShape="1">
          <a:blip r:embed="rId4" cstate="screen">
            <a:extLst>
              <a:ext uri="{28A0092B-C50C-407E-A947-70E740481C1C}">
                <a14:useLocalDpi xmlns:a14="http://schemas.microsoft.com/office/drawing/2010/main"/>
              </a:ext>
            </a:extLst>
          </a:blip>
          <a:srcRect l="6493" t="5911" r="42769" b="6104"/>
          <a:stretch/>
        </p:blipFill>
        <p:spPr>
          <a:xfrm>
            <a:off x="4572000" y="5164138"/>
            <a:ext cx="1659732" cy="1441450"/>
          </a:xfrm>
          <a:prstGeom prst="rect">
            <a:avLst/>
          </a:prstGeom>
        </p:spPr>
      </p:pic>
      <p:sp>
        <p:nvSpPr>
          <p:cNvPr id="9" name="Rectangle 8"/>
          <p:cNvSpPr/>
          <p:nvPr/>
        </p:nvSpPr>
        <p:spPr>
          <a:xfrm>
            <a:off x="250825" y="3774431"/>
            <a:ext cx="1453803" cy="2814638"/>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QuadreDeText 25"/>
          <p:cNvSpPr txBox="1"/>
          <p:nvPr/>
        </p:nvSpPr>
        <p:spPr>
          <a:xfrm>
            <a:off x="251520" y="4255932"/>
            <a:ext cx="1654342" cy="1323439"/>
          </a:xfrm>
          <a:prstGeom prst="rect">
            <a:avLst/>
          </a:prstGeom>
          <a:noFill/>
        </p:spPr>
        <p:txBody>
          <a:bodyPr wrap="square" rtlCol="0">
            <a:spAutoFit/>
          </a:bodyPr>
          <a:lstStyle/>
          <a:p>
            <a:r>
              <a:rPr lang="fr-FR" sz="1000">
                <a:solidFill>
                  <a:schemeClr val="bg1"/>
                </a:solidFill>
                <a:latin typeface="Arial" panose="020B0604020202020204" pitchFamily="34" charset="0"/>
                <a:cs typeface="Arial" panose="020B0604020202020204" pitchFamily="34" charset="0"/>
              </a:rPr>
              <a:t>élèves du primaire </a:t>
            </a:r>
          </a:p>
          <a:p>
            <a:r>
              <a:rPr lang="fr-FR" sz="1000">
                <a:solidFill>
                  <a:schemeClr val="bg1"/>
                </a:solidFill>
                <a:latin typeface="Arial" panose="020B0604020202020204" pitchFamily="34" charset="0"/>
                <a:cs typeface="Arial" panose="020B0604020202020204" pitchFamily="34" charset="0"/>
              </a:rPr>
              <a:t>et du secondaire participant à des </a:t>
            </a:r>
          </a:p>
          <a:p>
            <a:r>
              <a:rPr lang="fr-FR" sz="1000">
                <a:solidFill>
                  <a:schemeClr val="bg1"/>
                </a:solidFill>
                <a:latin typeface="Arial" panose="020B0604020202020204" pitchFamily="34" charset="0"/>
                <a:cs typeface="Arial" panose="020B0604020202020204" pitchFamily="34" charset="0"/>
              </a:rPr>
              <a:t>activités STEAM (Science, Technology, Engineering, Art </a:t>
            </a:r>
          </a:p>
          <a:p>
            <a:r>
              <a:rPr lang="fr-FR" sz="1000">
                <a:solidFill>
                  <a:schemeClr val="bg1"/>
                </a:solidFill>
                <a:latin typeface="Arial" panose="020B0604020202020204" pitchFamily="34" charset="0"/>
                <a:cs typeface="Arial" panose="020B0604020202020204" pitchFamily="34" charset="0"/>
              </a:rPr>
              <a:t>and Mathematics) organisées par l’UPC</a:t>
            </a:r>
            <a:endParaRPr lang="es-ES" sz="1000">
              <a:solidFill>
                <a:schemeClr val="bg1"/>
              </a:solidFill>
              <a:latin typeface="Arial" panose="020B0604020202020204" pitchFamily="34" charset="0"/>
              <a:cs typeface="Arial" panose="020B0604020202020204" pitchFamily="34" charset="0"/>
            </a:endParaRPr>
          </a:p>
        </p:txBody>
      </p:sp>
      <p:sp>
        <p:nvSpPr>
          <p:cNvPr id="27" name="QuadreDeText 26"/>
          <p:cNvSpPr txBox="1"/>
          <p:nvPr/>
        </p:nvSpPr>
        <p:spPr>
          <a:xfrm>
            <a:off x="251520" y="3861788"/>
            <a:ext cx="1075648" cy="400110"/>
          </a:xfrm>
          <a:prstGeom prst="rect">
            <a:avLst/>
          </a:prstGeom>
          <a:noFill/>
        </p:spPr>
        <p:txBody>
          <a:bodyPr wrap="square" rtlCol="0">
            <a:spAutoFit/>
          </a:bodyPr>
          <a:lstStyle/>
          <a:p>
            <a:r>
              <a:rPr lang="ca-ES" sz="2000">
                <a:solidFill>
                  <a:schemeClr val="bg1"/>
                </a:solidFill>
                <a:latin typeface="Arial" panose="020B0604020202020204" pitchFamily="34" charset="0"/>
                <a:cs typeface="Arial" panose="020B0604020202020204" pitchFamily="34" charset="0"/>
              </a:rPr>
              <a:t>17 166</a:t>
            </a:r>
            <a:endParaRPr lang="es-ES" sz="2000">
              <a:solidFill>
                <a:schemeClr val="bg1"/>
              </a:solidFill>
              <a:latin typeface="Arial" panose="020B0604020202020204" pitchFamily="34" charset="0"/>
              <a:cs typeface="Arial" panose="020B0604020202020204" pitchFamily="34" charset="0"/>
            </a:endParaRPr>
          </a:p>
        </p:txBody>
      </p:sp>
      <p:pic>
        <p:nvPicPr>
          <p:cNvPr id="7" name="Imatge 6">
            <a:extLst>
              <a:ext uri="{FF2B5EF4-FFF2-40B4-BE49-F238E27FC236}">
                <a16:creationId xmlns:a16="http://schemas.microsoft.com/office/drawing/2014/main" id="{1E69311D-EAB0-4AD5-A852-37A4F5DDE9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319"/>
          <a:stretch/>
        </p:blipFill>
        <p:spPr>
          <a:xfrm>
            <a:off x="4716015" y="164861"/>
            <a:ext cx="4037639" cy="2495957"/>
          </a:xfrm>
          <a:prstGeom prst="rect">
            <a:avLst/>
          </a:prstGeom>
        </p:spPr>
      </p:pic>
    </p:spTree>
    <p:extLst>
      <p:ext uri="{BB962C8B-B14F-4D97-AF65-F5344CB8AC3E}">
        <p14:creationId xmlns:p14="http://schemas.microsoft.com/office/powerpoint/2010/main" val="2603946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tg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512" y="27384"/>
            <a:ext cx="9180512" cy="6858000"/>
          </a:xfrm>
          <a:prstGeom prst="rect">
            <a:avLst/>
          </a:prstGeom>
        </p:spPr>
      </p:pic>
      <p:sp>
        <p:nvSpPr>
          <p:cNvPr id="4" name="QuadreDeText 3"/>
          <p:cNvSpPr txBox="1"/>
          <p:nvPr/>
        </p:nvSpPr>
        <p:spPr>
          <a:xfrm>
            <a:off x="376486" y="6423139"/>
            <a:ext cx="6355754" cy="246221"/>
          </a:xfrm>
          <a:prstGeom prst="rect">
            <a:avLst/>
          </a:prstGeom>
          <a:noFill/>
        </p:spPr>
        <p:txBody>
          <a:bodyPr wrap="square" rtlCol="0">
            <a:spAutoFit/>
          </a:bodyPr>
          <a:lstStyle/>
          <a:p>
            <a:r>
              <a:rPr lang="fr-FR" sz="1000" b="1">
                <a:solidFill>
                  <a:schemeClr val="bg1"/>
                </a:solidFill>
                <a:latin typeface="Arial" panose="020B0604020202020204" pitchFamily="34" charset="0"/>
                <a:cs typeface="Arial" panose="020B0604020202020204" pitchFamily="34" charset="0"/>
              </a:rPr>
              <a:t>Atelier de maquettes de l’École technique supérieure d’architecture du Vallès (ETSAV).</a:t>
            </a:r>
            <a:endParaRPr lang="es-ES" sz="1000" b="1">
              <a:solidFill>
                <a:schemeClr val="bg1"/>
              </a:solidFill>
              <a:latin typeface="Arial" panose="020B0604020202020204" pitchFamily="34" charset="0"/>
              <a:cs typeface="Arial" panose="020B0604020202020204" pitchFamily="34" charset="0"/>
            </a:endParaRPr>
          </a:p>
        </p:txBody>
      </p:sp>
      <p:pic>
        <p:nvPicPr>
          <p:cNvPr id="6" name="Picture 3" descr="G:\SC\SCI\SCI-Oficina Disseny-Identitat\MARCA CORPORATIVA\Marca_UPC_institucional_arxius\UPC blanc fons transp\UPC blanc fons transp.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48221" y="158833"/>
            <a:ext cx="1800200" cy="39784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69776" y="4790569"/>
            <a:ext cx="5814392" cy="1374735"/>
          </a:xfrm>
          <a:prstGeom prst="rect">
            <a:avLst/>
          </a:prstGeom>
        </p:spPr>
        <p:txBody>
          <a:bodyPr wrap="square">
            <a:spAutoFit/>
          </a:bodyPr>
          <a:lstStyle/>
          <a:p>
            <a:pPr>
              <a:lnSpc>
                <a:spcPts val="5000"/>
              </a:lnSpc>
            </a:pPr>
            <a:r>
              <a:rPr lang="fr-FR" sz="4800" b="1">
                <a:solidFill>
                  <a:schemeClr val="bg1"/>
                </a:solidFill>
                <a:latin typeface="Verdana" panose="020B0604030504040204" pitchFamily="34" charset="0"/>
                <a:ea typeface="Verdana" panose="020B0604030504040204" pitchFamily="34" charset="0"/>
                <a:cs typeface="Verdana" panose="020B0604030504040204" pitchFamily="34" charset="0"/>
              </a:rPr>
              <a:t>ÉTUDES </a:t>
            </a:r>
          </a:p>
          <a:p>
            <a:pPr>
              <a:lnSpc>
                <a:spcPts val="5000"/>
              </a:lnSpc>
            </a:pPr>
            <a:r>
              <a:rPr lang="fr-FR" sz="4800" b="1">
                <a:solidFill>
                  <a:schemeClr val="bg1"/>
                </a:solidFill>
                <a:latin typeface="Verdana" panose="020B0604030504040204" pitchFamily="34" charset="0"/>
                <a:ea typeface="Verdana" panose="020B0604030504040204" pitchFamily="34" charset="0"/>
                <a:cs typeface="Verdana" panose="020B0604030504040204" pitchFamily="34" charset="0"/>
              </a:rPr>
              <a:t>ET STRUCTURE</a:t>
            </a:r>
            <a:endParaRPr lang="en-GB" sz="48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38596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Rectángulo"/>
          <p:cNvSpPr/>
          <p:nvPr/>
        </p:nvSpPr>
        <p:spPr>
          <a:xfrm>
            <a:off x="4582914" y="1340767"/>
            <a:ext cx="4322961" cy="159293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1" name="20 Rectángulo"/>
          <p:cNvSpPr/>
          <p:nvPr/>
        </p:nvSpPr>
        <p:spPr>
          <a:xfrm>
            <a:off x="4587874" y="2933699"/>
            <a:ext cx="4318001" cy="1614973"/>
          </a:xfrm>
          <a:prstGeom prst="rect">
            <a:avLst/>
          </a:prstGeom>
          <a:solidFill>
            <a:srgbClr val="E1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2" name="21 Rectángulo"/>
          <p:cNvSpPr/>
          <p:nvPr/>
        </p:nvSpPr>
        <p:spPr>
          <a:xfrm>
            <a:off x="4574530" y="4548672"/>
            <a:ext cx="4331345" cy="17606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4" name="13 Rectángulo"/>
          <p:cNvSpPr/>
          <p:nvPr/>
        </p:nvSpPr>
        <p:spPr>
          <a:xfrm>
            <a:off x="250825" y="1340767"/>
            <a:ext cx="4337050" cy="86409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7" name="16 Rectángulo"/>
          <p:cNvSpPr/>
          <p:nvPr/>
        </p:nvSpPr>
        <p:spPr>
          <a:xfrm>
            <a:off x="250825" y="2204864"/>
            <a:ext cx="4337050" cy="194486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8" name="17 Rectángulo"/>
          <p:cNvSpPr/>
          <p:nvPr/>
        </p:nvSpPr>
        <p:spPr>
          <a:xfrm>
            <a:off x="250825" y="4149725"/>
            <a:ext cx="4337050" cy="9080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9" name="18 Rectángulo"/>
          <p:cNvSpPr/>
          <p:nvPr/>
        </p:nvSpPr>
        <p:spPr>
          <a:xfrm>
            <a:off x="250825" y="5057775"/>
            <a:ext cx="4337050" cy="125154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4" name="QuadreDeText 3"/>
          <p:cNvSpPr txBox="1">
            <a:spLocks/>
          </p:cNvSpPr>
          <p:nvPr/>
        </p:nvSpPr>
        <p:spPr>
          <a:xfrm>
            <a:off x="336963" y="1479635"/>
            <a:ext cx="4235037" cy="4973752"/>
          </a:xfrm>
          <a:prstGeom prst="rect">
            <a:avLst/>
          </a:prstGeom>
          <a:noFill/>
        </p:spPr>
        <p:txBody>
          <a:bodyPr wrap="square" rtlCol="0">
            <a:noAutofit/>
          </a:bodyPr>
          <a:lstStyle/>
          <a:p>
            <a:pPr>
              <a:lnSpc>
                <a:spcPts val="1400"/>
              </a:lnSpc>
            </a:pPr>
            <a:r>
              <a:rPr lang="pt-BR" sz="1600" b="1" baseline="30000">
                <a:solidFill>
                  <a:srgbClr val="0070C0"/>
                </a:solidFill>
                <a:latin typeface="Arial" panose="020B0604020202020204" pitchFamily="34" charset="0"/>
                <a:cs typeface="Arial" panose="020B0604020202020204" pitchFamily="34" charset="0"/>
              </a:rPr>
              <a:t>ARCHITECTURE, URBANISME ET CONSTRUCTION </a:t>
            </a:r>
          </a:p>
          <a:p>
            <a:pPr>
              <a:lnSpc>
                <a:spcPts val="1400"/>
              </a:lnSpc>
            </a:pPr>
            <a:r>
              <a:rPr lang="fr-FR" sz="1600" baseline="30000">
                <a:latin typeface="Arial" panose="020B0604020202020204" pitchFamily="34" charset="0"/>
                <a:cs typeface="Arial" panose="020B0604020202020204" pitchFamily="34" charset="0"/>
              </a:rPr>
              <a:t>· Architecture technique et construction. EPSEB </a:t>
            </a:r>
          </a:p>
          <a:p>
            <a:pPr>
              <a:lnSpc>
                <a:spcPts val="1400"/>
              </a:lnSpc>
            </a:pPr>
            <a:r>
              <a:rPr lang="fr-FR" sz="1600" baseline="30000">
                <a:latin typeface="Arial" panose="020B0604020202020204" pitchFamily="34" charset="0"/>
                <a:cs typeface="Arial" panose="020B0604020202020204" pitchFamily="34" charset="0"/>
              </a:rPr>
              <a:t>· Études d’architecture. ETSAB, ETSAV</a:t>
            </a:r>
          </a:p>
          <a:p>
            <a:pPr>
              <a:lnSpc>
                <a:spcPts val="1400"/>
              </a:lnSpc>
            </a:pPr>
            <a:endParaRPr lang="pt-BR" sz="1600" baseline="30000">
              <a:latin typeface="Arial" panose="020B0604020202020204" pitchFamily="34" charset="0"/>
              <a:cs typeface="Arial" panose="020B0604020202020204" pitchFamily="34" charset="0"/>
            </a:endParaRPr>
          </a:p>
          <a:p>
            <a:pPr>
              <a:lnSpc>
                <a:spcPts val="1400"/>
              </a:lnSpc>
            </a:pPr>
            <a:endParaRPr lang="pt-BR" sz="1600" baseline="30000">
              <a:latin typeface="Arial" panose="020B0604020202020204" pitchFamily="34" charset="0"/>
              <a:cs typeface="Arial" panose="020B0604020202020204" pitchFamily="34" charset="0"/>
            </a:endParaRPr>
          </a:p>
          <a:p>
            <a:pPr>
              <a:lnSpc>
                <a:spcPts val="1400"/>
              </a:lnSpc>
            </a:pPr>
            <a:r>
              <a:rPr lang="pt-BR" sz="1600" b="1" baseline="30000">
                <a:solidFill>
                  <a:srgbClr val="0070C0"/>
                </a:solidFill>
                <a:latin typeface="Arial" panose="020B0604020202020204" pitchFamily="34" charset="0"/>
                <a:cs typeface="Arial" panose="020B0604020202020204" pitchFamily="34" charset="0"/>
              </a:rPr>
              <a:t>SCIENCES APPLIQUÉES</a:t>
            </a:r>
          </a:p>
          <a:p>
            <a:pPr>
              <a:lnSpc>
                <a:spcPts val="1400"/>
              </a:lnSpc>
            </a:pPr>
            <a:r>
              <a:rPr lang="fr-FR" sz="1600" baseline="30000">
                <a:latin typeface="Arial" panose="020B0604020202020204" pitchFamily="34" charset="0"/>
                <a:cs typeface="Arial" panose="020B0604020202020204" pitchFamily="34" charset="0"/>
              </a:rPr>
              <a:t>· Économie + statistique. FME (double diplôme interuniversitaire </a:t>
            </a:r>
          </a:p>
          <a:p>
            <a:pPr>
              <a:lnSpc>
                <a:spcPts val="1400"/>
              </a:lnSpc>
            </a:pPr>
            <a:r>
              <a:rPr lang="fr-FR" sz="1600" baseline="30000">
                <a:latin typeface="Arial" panose="020B0604020202020204" pitchFamily="34" charset="0"/>
                <a:cs typeface="Arial" panose="020B0604020202020204" pitchFamily="34" charset="0"/>
              </a:rPr>
              <a:t>  UB-UPC)</a:t>
            </a:r>
          </a:p>
          <a:p>
            <a:pPr>
              <a:lnSpc>
                <a:spcPts val="1400"/>
              </a:lnSpc>
            </a:pPr>
            <a:r>
              <a:rPr lang="fr-FR" sz="1600" baseline="30000">
                <a:latin typeface="Arial" panose="020B0604020202020204" pitchFamily="34" charset="0"/>
                <a:cs typeface="Arial" panose="020B0604020202020204" pitchFamily="34" charset="0"/>
              </a:rPr>
              <a:t>· Génie physique. ETSETB </a:t>
            </a:r>
          </a:p>
          <a:p>
            <a:pPr>
              <a:lnSpc>
                <a:spcPts val="1400"/>
              </a:lnSpc>
            </a:pPr>
            <a:r>
              <a:rPr lang="fr-FR" sz="1600" baseline="30000">
                <a:latin typeface="Arial" panose="020B0604020202020204" pitchFamily="34" charset="0"/>
                <a:cs typeface="Arial" panose="020B0604020202020204" pitchFamily="34" charset="0"/>
              </a:rPr>
              <a:t>· Mathématiques.FME</a:t>
            </a:r>
          </a:p>
          <a:p>
            <a:pPr>
              <a:lnSpc>
                <a:spcPts val="1400"/>
              </a:lnSpc>
            </a:pPr>
            <a:r>
              <a:rPr lang="fr-FR" sz="1600" baseline="30000">
                <a:latin typeface="Arial" panose="020B0604020202020204" pitchFamily="34" charset="0"/>
                <a:cs typeface="Arial" panose="020B0604020202020204" pitchFamily="34" charset="0"/>
              </a:rPr>
              <a:t>· Science et génie des données. ETSETB-FIB-FME </a:t>
            </a:r>
          </a:p>
          <a:p>
            <a:pPr>
              <a:lnSpc>
                <a:spcPts val="1400"/>
              </a:lnSpc>
            </a:pPr>
            <a:r>
              <a:rPr lang="fr-FR" sz="1600" baseline="30000">
                <a:latin typeface="Arial" panose="020B0604020202020204" pitchFamily="34" charset="0"/>
                <a:cs typeface="Arial" panose="020B0604020202020204" pitchFamily="34" charset="0"/>
              </a:rPr>
              <a:t>· Science et technologies de la mer, spécialités en science et génie </a:t>
            </a:r>
          </a:p>
          <a:p>
            <a:pPr>
              <a:lnSpc>
                <a:spcPts val="1400"/>
              </a:lnSpc>
            </a:pPr>
            <a:r>
              <a:rPr lang="fr-FR" sz="1600" baseline="30000">
                <a:latin typeface="Arial" panose="020B0604020202020204" pitchFamily="34" charset="0"/>
                <a:cs typeface="Arial" panose="020B0604020202020204" pitchFamily="34" charset="0"/>
              </a:rPr>
              <a:t>  de la mer / technologies de la mer. EPSEVG-ESAB-ETSECCPB</a:t>
            </a:r>
          </a:p>
          <a:p>
            <a:pPr>
              <a:lnSpc>
                <a:spcPts val="1400"/>
              </a:lnSpc>
            </a:pPr>
            <a:r>
              <a:rPr lang="fr-FR" sz="1600" baseline="30000">
                <a:latin typeface="Arial" panose="020B0604020202020204" pitchFamily="34" charset="0"/>
                <a:cs typeface="Arial" panose="020B0604020202020204" pitchFamily="34" charset="0"/>
              </a:rPr>
              <a:t>· Statistique. FME (interuniversitaire UB-UPC)</a:t>
            </a:r>
          </a:p>
          <a:p>
            <a:pPr>
              <a:lnSpc>
                <a:spcPts val="1400"/>
              </a:lnSpc>
            </a:pPr>
            <a:endParaRPr lang="pt-BR" sz="1600" baseline="30000">
              <a:latin typeface="Arial" panose="020B0604020202020204" pitchFamily="34" charset="0"/>
              <a:cs typeface="Arial" panose="020B0604020202020204" pitchFamily="34" charset="0"/>
            </a:endParaRPr>
          </a:p>
          <a:p>
            <a:pPr>
              <a:lnSpc>
                <a:spcPts val="1400"/>
              </a:lnSpc>
            </a:pPr>
            <a:endParaRPr lang="pt-BR" sz="1600" baseline="30000">
              <a:latin typeface="Arial" panose="020B0604020202020204" pitchFamily="34" charset="0"/>
              <a:cs typeface="Arial" panose="020B0604020202020204" pitchFamily="34" charset="0"/>
            </a:endParaRPr>
          </a:p>
          <a:p>
            <a:pPr>
              <a:lnSpc>
                <a:spcPts val="1400"/>
              </a:lnSpc>
            </a:pPr>
            <a:r>
              <a:rPr lang="fr-FR" sz="1600" b="1" baseline="30000">
                <a:solidFill>
                  <a:srgbClr val="0070C0"/>
                </a:solidFill>
                <a:latin typeface="Arial" panose="020B0604020202020204" pitchFamily="34" charset="0"/>
                <a:cs typeface="Arial" panose="020B0604020202020204" pitchFamily="34" charset="0"/>
              </a:rPr>
              <a:t>SCIENCES ET TECHNOLOGIES DE LA SANTÉ </a:t>
            </a:r>
          </a:p>
          <a:p>
            <a:pPr>
              <a:lnSpc>
                <a:spcPts val="1400"/>
              </a:lnSpc>
            </a:pPr>
            <a:r>
              <a:rPr lang="fr-FR" sz="1600" baseline="30000">
                <a:latin typeface="Arial" panose="020B0604020202020204" pitchFamily="34" charset="0"/>
                <a:cs typeface="Arial" panose="020B0604020202020204" pitchFamily="34" charset="0"/>
              </a:rPr>
              <a:t>· Génie biomédical. EEBE</a:t>
            </a:r>
          </a:p>
          <a:p>
            <a:pPr>
              <a:lnSpc>
                <a:spcPts val="1400"/>
              </a:lnSpc>
            </a:pPr>
            <a:r>
              <a:rPr lang="fr-FR" sz="1600" baseline="30000">
                <a:latin typeface="Arial" panose="020B0604020202020204" pitchFamily="34" charset="0"/>
                <a:cs typeface="Arial" panose="020B0604020202020204" pitchFamily="34" charset="0"/>
              </a:rPr>
              <a:t>· Optique et optométrie. FOOT</a:t>
            </a:r>
          </a:p>
          <a:p>
            <a:pPr>
              <a:lnSpc>
                <a:spcPts val="1400"/>
              </a:lnSpc>
            </a:pPr>
            <a:endParaRPr lang="ca-ES" sz="1600" baseline="30000">
              <a:latin typeface="Arial" panose="020B0604020202020204" pitchFamily="34" charset="0"/>
              <a:cs typeface="Arial" panose="020B0604020202020204" pitchFamily="34" charset="0"/>
            </a:endParaRPr>
          </a:p>
          <a:p>
            <a:pPr>
              <a:lnSpc>
                <a:spcPts val="1400"/>
              </a:lnSpc>
            </a:pPr>
            <a:endParaRPr lang="ca-ES" sz="1600" baseline="30000">
              <a:latin typeface="Arial" panose="020B0604020202020204" pitchFamily="34" charset="0"/>
              <a:cs typeface="Arial" panose="020B0604020202020204" pitchFamily="34" charset="0"/>
            </a:endParaRPr>
          </a:p>
          <a:p>
            <a:pPr>
              <a:lnSpc>
                <a:spcPts val="1400"/>
              </a:lnSpc>
            </a:pPr>
            <a:r>
              <a:rPr lang="pt-BR" sz="1600" b="1" baseline="30000">
                <a:solidFill>
                  <a:srgbClr val="0070C0"/>
                </a:solidFill>
                <a:latin typeface="Arial" panose="020B0604020202020204" pitchFamily="34" charset="0"/>
                <a:cs typeface="Arial" panose="020B0604020202020204" pitchFamily="34" charset="0"/>
              </a:rPr>
              <a:t>CONCEPTION ET TECHNOLOGIE MULTIMÉDIA</a:t>
            </a:r>
          </a:p>
          <a:p>
            <a:pPr>
              <a:lnSpc>
                <a:spcPts val="1400"/>
              </a:lnSpc>
            </a:pPr>
            <a:r>
              <a:rPr lang="fr-FR" sz="1600" baseline="30000">
                <a:latin typeface="Arial" panose="020B0604020202020204" pitchFamily="34" charset="0"/>
                <a:cs typeface="Arial" panose="020B0604020202020204" pitchFamily="34" charset="0"/>
              </a:rPr>
              <a:t>· Conception, animation et art numérique. CITM </a:t>
            </a:r>
          </a:p>
          <a:p>
            <a:pPr>
              <a:lnSpc>
                <a:spcPts val="1400"/>
              </a:lnSpc>
            </a:pPr>
            <a:r>
              <a:rPr lang="fr-FR" sz="1600" baseline="30000">
                <a:latin typeface="Arial" panose="020B0604020202020204" pitchFamily="34" charset="0"/>
                <a:cs typeface="Arial" panose="020B0604020202020204" pitchFamily="34" charset="0"/>
              </a:rPr>
              <a:t>· Conception et développement de jeux vidéo. CITM </a:t>
            </a:r>
          </a:p>
          <a:p>
            <a:pPr>
              <a:lnSpc>
                <a:spcPts val="1400"/>
              </a:lnSpc>
            </a:pPr>
            <a:r>
              <a:rPr lang="fr-FR" sz="1600" baseline="30000">
                <a:latin typeface="Arial" panose="020B0604020202020204" pitchFamily="34" charset="0"/>
                <a:cs typeface="Arial" panose="020B0604020202020204" pitchFamily="34" charset="0"/>
              </a:rPr>
              <a:t>· Multimédia. CITM </a:t>
            </a:r>
          </a:p>
          <a:p>
            <a:pPr>
              <a:lnSpc>
                <a:spcPts val="1400"/>
              </a:lnSpc>
            </a:pPr>
            <a:r>
              <a:rPr lang="fr-FR" sz="1600" baseline="30000">
                <a:latin typeface="Arial" panose="020B0604020202020204" pitchFamily="34" charset="0"/>
                <a:cs typeface="Arial" panose="020B0604020202020204" pitchFamily="34" charset="0"/>
              </a:rPr>
              <a:t>· Video Game Design and Development. CITM</a:t>
            </a:r>
          </a:p>
        </p:txBody>
      </p:sp>
      <p:sp>
        <p:nvSpPr>
          <p:cNvPr id="5" name="QuadreDeText 4"/>
          <p:cNvSpPr txBox="1"/>
          <p:nvPr/>
        </p:nvSpPr>
        <p:spPr>
          <a:xfrm>
            <a:off x="2483768" y="295910"/>
            <a:ext cx="6526882" cy="502702"/>
          </a:xfrm>
          <a:prstGeom prst="rect">
            <a:avLst/>
          </a:prstGeom>
          <a:noFill/>
        </p:spPr>
        <p:txBody>
          <a:bodyPr wrap="square" rtlCol="0">
            <a:spAutoFit/>
          </a:bodyPr>
          <a:lstStyle/>
          <a:p>
            <a:pPr algn="r"/>
            <a:r>
              <a:rPr lang="ca-ES" sz="4000" b="1" cap="all" baseline="30000">
                <a:solidFill>
                  <a:srgbClr val="0070C0"/>
                </a:solidFill>
                <a:latin typeface="Arial" panose="020B0604020202020204" pitchFamily="34" charset="0"/>
                <a:cs typeface="Arial" panose="020B0604020202020204" pitchFamily="34" charset="0"/>
              </a:rPr>
              <a:t>GRADES UNIVERSITAIRES 2018-2019</a:t>
            </a:r>
          </a:p>
        </p:txBody>
      </p:sp>
      <p:sp>
        <p:nvSpPr>
          <p:cNvPr id="24" name="QuadreDeText 23"/>
          <p:cNvSpPr txBox="1"/>
          <p:nvPr/>
        </p:nvSpPr>
        <p:spPr>
          <a:xfrm>
            <a:off x="4685812" y="1493109"/>
            <a:ext cx="4422692" cy="4760278"/>
          </a:xfrm>
          <a:prstGeom prst="rect">
            <a:avLst/>
          </a:prstGeom>
          <a:noFill/>
        </p:spPr>
        <p:txBody>
          <a:bodyPr wrap="square" rtlCol="0">
            <a:spAutoFit/>
          </a:bodyPr>
          <a:lstStyle/>
          <a:p>
            <a:pPr marL="85725" indent="-85725">
              <a:lnSpc>
                <a:spcPts val="1400"/>
              </a:lnSpc>
            </a:pPr>
            <a:r>
              <a:rPr lang="pt-BR" sz="1600" b="1" baseline="30000">
                <a:solidFill>
                  <a:srgbClr val="0070C0"/>
                </a:solidFill>
                <a:latin typeface="Arial" panose="020B0604020202020204" pitchFamily="34" charset="0"/>
                <a:cs typeface="Arial" panose="020B0604020202020204" pitchFamily="34" charset="0"/>
              </a:rPr>
              <a:t>GÉNIE AÉROSPATIAL</a:t>
            </a:r>
          </a:p>
          <a:p>
            <a:pPr marL="85725" indent="-85725">
              <a:lnSpc>
                <a:spcPts val="1400"/>
              </a:lnSpc>
            </a:pPr>
            <a:r>
              <a:rPr lang="fr-FR" sz="1600" baseline="30000">
                <a:latin typeface="Arial" panose="020B0604020202020204" pitchFamily="34" charset="0"/>
                <a:cs typeface="Arial" panose="020B0604020202020204" pitchFamily="34" charset="0"/>
              </a:rPr>
              <a:t>· Génie des systèmes aérospatiaux, spécialités : </a:t>
            </a:r>
          </a:p>
          <a:p>
            <a:pPr marL="85725" indent="-85725">
              <a:lnSpc>
                <a:spcPts val="1400"/>
              </a:lnSpc>
            </a:pPr>
            <a:r>
              <a:rPr lang="fr-FR" sz="1600" baseline="30000">
                <a:latin typeface="Arial" panose="020B0604020202020204" pitchFamily="34" charset="0"/>
                <a:cs typeface="Arial" panose="020B0604020202020204" pitchFamily="34" charset="0"/>
              </a:rPr>
              <a:t>  navigation aérienne / aéroports. EETAC </a:t>
            </a:r>
          </a:p>
          <a:p>
            <a:pPr marL="85725" indent="-85725">
              <a:lnSpc>
                <a:spcPts val="1400"/>
              </a:lnSpc>
            </a:pPr>
            <a:r>
              <a:rPr lang="fr-FR" sz="1600" baseline="30000">
                <a:latin typeface="Arial" panose="020B0604020202020204" pitchFamily="34" charset="0"/>
                <a:cs typeface="Arial" panose="020B0604020202020204" pitchFamily="34" charset="0"/>
              </a:rPr>
              <a:t>· Génie des systèmes aérospatiaux + Génie des systèmes de télécommunication / Génie télématique. EETAC (double diplôme)</a:t>
            </a:r>
          </a:p>
          <a:p>
            <a:pPr marL="85725" indent="-85725">
              <a:lnSpc>
                <a:spcPts val="1400"/>
              </a:lnSpc>
            </a:pPr>
            <a:r>
              <a:rPr lang="fr-FR" sz="1600" baseline="30000">
                <a:latin typeface="Arial" panose="020B0604020202020204" pitchFamily="34" charset="0"/>
                <a:cs typeface="Arial" panose="020B0604020202020204" pitchFamily="34" charset="0"/>
              </a:rPr>
              <a:t>· Génie en engins aérospatiaux. ESEIAAT </a:t>
            </a:r>
          </a:p>
          <a:p>
            <a:pPr marL="85725" indent="-85725">
              <a:lnSpc>
                <a:spcPts val="1400"/>
              </a:lnSpc>
            </a:pPr>
            <a:r>
              <a:rPr lang="fr-FR" sz="1600" baseline="30000">
                <a:latin typeface="Arial" panose="020B0604020202020204" pitchFamily="34" charset="0"/>
                <a:cs typeface="Arial" panose="020B0604020202020204" pitchFamily="34" charset="0"/>
              </a:rPr>
              <a:t>· Génie en technologies aérospatiales. ESEIAAT</a:t>
            </a:r>
          </a:p>
          <a:p>
            <a:pPr>
              <a:lnSpc>
                <a:spcPts val="1400"/>
              </a:lnSpc>
            </a:pPr>
            <a:endParaRPr lang="pt-BR" sz="1600" b="1" baseline="30000">
              <a:solidFill>
                <a:srgbClr val="0070C0"/>
              </a:solidFill>
              <a:latin typeface="Arial" panose="020B0604020202020204" pitchFamily="34" charset="0"/>
              <a:cs typeface="Arial" panose="020B0604020202020204" pitchFamily="34" charset="0"/>
            </a:endParaRPr>
          </a:p>
          <a:p>
            <a:pPr>
              <a:lnSpc>
                <a:spcPts val="1400"/>
              </a:lnSpc>
            </a:pPr>
            <a:endParaRPr lang="pt-BR" sz="1600" b="1" baseline="30000">
              <a:solidFill>
                <a:srgbClr val="0070C0"/>
              </a:solidFill>
              <a:latin typeface="Arial" panose="020B0604020202020204" pitchFamily="34" charset="0"/>
              <a:cs typeface="Arial" panose="020B0604020202020204" pitchFamily="34" charset="0"/>
            </a:endParaRPr>
          </a:p>
          <a:p>
            <a:pPr>
              <a:lnSpc>
                <a:spcPts val="1400"/>
              </a:lnSpc>
            </a:pPr>
            <a:r>
              <a:rPr lang="fr-FR" sz="1600" b="1" baseline="30000">
                <a:solidFill>
                  <a:srgbClr val="0070C0"/>
                </a:solidFill>
                <a:latin typeface="Arial" panose="020B0604020202020204" pitchFamily="34" charset="0"/>
                <a:cs typeface="Arial" panose="020B0604020202020204" pitchFamily="34" charset="0"/>
              </a:rPr>
              <a:t>GÉNIE DES BIOSYSTÈMES ET AGROALIMENTAIRE</a:t>
            </a:r>
            <a:r>
              <a:rPr lang="pt-BR" sz="1600" b="1" baseline="30000">
                <a:solidFill>
                  <a:srgbClr val="0070C0"/>
                </a:solidFill>
                <a:latin typeface="Arial" panose="020B0604020202020204" pitchFamily="34" charset="0"/>
                <a:cs typeface="Arial" panose="020B0604020202020204" pitchFamily="34" charset="0"/>
              </a:rPr>
              <a:t> </a:t>
            </a:r>
          </a:p>
          <a:p>
            <a:pPr>
              <a:lnSpc>
                <a:spcPts val="1400"/>
              </a:lnSpc>
            </a:pPr>
            <a:r>
              <a:rPr lang="fr-FR" sz="1600" baseline="30000">
                <a:latin typeface="Arial" panose="020B0604020202020204" pitchFamily="34" charset="0"/>
                <a:cs typeface="Arial" panose="020B0604020202020204" pitchFamily="34" charset="0"/>
              </a:rPr>
              <a:t>· Génie alimentaire. ESAB </a:t>
            </a:r>
          </a:p>
          <a:p>
            <a:pPr>
              <a:lnSpc>
                <a:spcPts val="1400"/>
              </a:lnSpc>
            </a:pPr>
            <a:r>
              <a:rPr lang="fr-FR" sz="1600" baseline="30000">
                <a:latin typeface="Arial" panose="020B0604020202020204" pitchFamily="34" charset="0"/>
                <a:cs typeface="Arial" panose="020B0604020202020204" pitchFamily="34" charset="0"/>
              </a:rPr>
              <a:t>· Génie des systèmes biologiques. ESAB </a:t>
            </a:r>
          </a:p>
          <a:p>
            <a:pPr>
              <a:lnSpc>
                <a:spcPts val="1400"/>
              </a:lnSpc>
            </a:pPr>
            <a:r>
              <a:rPr lang="fr-FR" sz="1600" baseline="30000">
                <a:latin typeface="Arial" panose="020B0604020202020204" pitchFamily="34" charset="0"/>
                <a:cs typeface="Arial" panose="020B0604020202020204" pitchFamily="34" charset="0"/>
              </a:rPr>
              <a:t>· Génie en sciences agronomiques, spécialités : </a:t>
            </a:r>
          </a:p>
          <a:p>
            <a:pPr>
              <a:lnSpc>
                <a:spcPts val="1400"/>
              </a:lnSpc>
            </a:pPr>
            <a:r>
              <a:rPr lang="fr-FR" sz="1600" baseline="30000">
                <a:latin typeface="Arial" panose="020B0604020202020204" pitchFamily="34" charset="0"/>
                <a:cs typeface="Arial" panose="020B0604020202020204" pitchFamily="34" charset="0"/>
              </a:rPr>
              <a:t>· Horto-fruiticulture et jardinerie / Production agricole. ESAB</a:t>
            </a:r>
          </a:p>
          <a:p>
            <a:pPr>
              <a:lnSpc>
                <a:spcPts val="1400"/>
              </a:lnSpc>
            </a:pPr>
            <a:r>
              <a:rPr lang="fr-FR" sz="1600" baseline="30000">
                <a:latin typeface="Arial" panose="020B0604020202020204" pitchFamily="34" charset="0"/>
                <a:cs typeface="Arial" panose="020B0604020202020204" pitchFamily="34" charset="0"/>
              </a:rPr>
              <a:t>· Sciences culinaires et gastronomiques. ESAB </a:t>
            </a:r>
          </a:p>
          <a:p>
            <a:pPr>
              <a:lnSpc>
                <a:spcPts val="1400"/>
              </a:lnSpc>
            </a:pPr>
            <a:r>
              <a:rPr lang="fr-FR" sz="1600" baseline="30000">
                <a:latin typeface="Arial" panose="020B0604020202020204" pitchFamily="34" charset="0"/>
                <a:cs typeface="Arial" panose="020B0604020202020204" pitchFamily="34" charset="0"/>
              </a:rPr>
              <a:t>  (interuniversitaire UB-UPC)</a:t>
            </a:r>
          </a:p>
          <a:p>
            <a:pPr>
              <a:lnSpc>
                <a:spcPts val="1400"/>
              </a:lnSpc>
            </a:pPr>
            <a:endParaRPr lang="pt-BR" sz="1600" baseline="30000">
              <a:latin typeface="Arial" panose="020B0604020202020204" pitchFamily="34" charset="0"/>
              <a:cs typeface="Arial" panose="020B0604020202020204" pitchFamily="34" charset="0"/>
            </a:endParaRPr>
          </a:p>
          <a:p>
            <a:pPr>
              <a:lnSpc>
                <a:spcPts val="1400"/>
              </a:lnSpc>
            </a:pPr>
            <a:endParaRPr lang="pt-BR" sz="1600" baseline="30000">
              <a:latin typeface="Arial" panose="020B0604020202020204" pitchFamily="34" charset="0"/>
              <a:cs typeface="Arial" panose="020B0604020202020204" pitchFamily="34" charset="0"/>
            </a:endParaRPr>
          </a:p>
          <a:p>
            <a:pPr>
              <a:lnSpc>
                <a:spcPts val="1400"/>
              </a:lnSpc>
            </a:pPr>
            <a:r>
              <a:rPr lang="fr-FR" sz="1600" b="1" baseline="30000">
                <a:solidFill>
                  <a:srgbClr val="0070C0"/>
                </a:solidFill>
                <a:latin typeface="Arial" panose="020B0604020202020204" pitchFamily="34" charset="0"/>
                <a:cs typeface="Arial" panose="020B0604020202020204" pitchFamily="34" charset="0"/>
              </a:rPr>
              <a:t>GÉNIE CIVIL </a:t>
            </a:r>
          </a:p>
          <a:p>
            <a:pPr>
              <a:lnSpc>
                <a:spcPts val="1400"/>
              </a:lnSpc>
            </a:pPr>
            <a:r>
              <a:rPr lang="pt-BR" sz="1600" baseline="30000">
                <a:latin typeface="Arial" panose="020B0604020202020204" pitchFamily="34" charset="0"/>
                <a:cs typeface="Arial" panose="020B0604020202020204" pitchFamily="34" charset="0"/>
              </a:rPr>
              <a:t>· Civil Engineering (en anglais). ETSECCPB </a:t>
            </a:r>
          </a:p>
          <a:p>
            <a:pPr>
              <a:lnSpc>
                <a:spcPts val="1400"/>
              </a:lnSpc>
            </a:pPr>
            <a:r>
              <a:rPr lang="pt-BR" sz="1600" baseline="30000">
                <a:latin typeface="Arial" panose="020B0604020202020204" pitchFamily="34" charset="0"/>
                <a:cs typeface="Arial" panose="020B0604020202020204" pitchFamily="34" charset="0"/>
              </a:rPr>
              <a:t>· Génie civil. ETSECCPB </a:t>
            </a:r>
          </a:p>
          <a:p>
            <a:pPr>
              <a:lnSpc>
                <a:spcPts val="1400"/>
              </a:lnSpc>
            </a:pPr>
            <a:r>
              <a:rPr lang="pt-BR" sz="1600" baseline="30000">
                <a:latin typeface="Arial" panose="020B0604020202020204" pitchFamily="34" charset="0"/>
                <a:cs typeface="Arial" panose="020B0604020202020204" pitchFamily="34" charset="0"/>
              </a:rPr>
              <a:t>· Génie des mines. EPSEM </a:t>
            </a:r>
          </a:p>
          <a:p>
            <a:pPr>
              <a:lnSpc>
                <a:spcPts val="1400"/>
              </a:lnSpc>
            </a:pPr>
            <a:r>
              <a:rPr lang="pt-BR" sz="1600" baseline="30000">
                <a:latin typeface="Arial" panose="020B0604020202020204" pitchFamily="34" charset="0"/>
                <a:cs typeface="Arial" panose="020B0604020202020204" pitchFamily="34" charset="0"/>
              </a:rPr>
              <a:t>· Génie en géoinformation et géomatique. EPSEB </a:t>
            </a:r>
          </a:p>
          <a:p>
            <a:pPr>
              <a:lnSpc>
                <a:spcPts val="1400"/>
              </a:lnSpc>
            </a:pPr>
            <a:r>
              <a:rPr lang="pt-BR" sz="1600" baseline="30000">
                <a:latin typeface="Arial" panose="020B0604020202020204" pitchFamily="34" charset="0"/>
                <a:cs typeface="Arial" panose="020B0604020202020204" pitchFamily="34" charset="0"/>
              </a:rPr>
              <a:t>· Génie civil et travaux publics. ETSECCPB </a:t>
            </a:r>
          </a:p>
          <a:p>
            <a:pPr>
              <a:lnSpc>
                <a:spcPts val="1400"/>
              </a:lnSpc>
            </a:pPr>
            <a:r>
              <a:rPr lang="pt-BR" sz="1600" baseline="30000">
                <a:latin typeface="Arial" panose="020B0604020202020204" pitchFamily="34" charset="0"/>
                <a:cs typeface="Arial" panose="020B0604020202020204" pitchFamily="34" charset="0"/>
              </a:rPr>
              <a:t>· Génie géologique et environnemental. ETSECCPB </a:t>
            </a:r>
          </a:p>
          <a:p>
            <a:pPr>
              <a:lnSpc>
                <a:spcPts val="1400"/>
              </a:lnSpc>
            </a:pPr>
            <a:r>
              <a:rPr lang="pt-BR" sz="1600" baseline="30000">
                <a:latin typeface="Arial" panose="020B0604020202020204" pitchFamily="34" charset="0"/>
                <a:cs typeface="Arial" panose="020B0604020202020204" pitchFamily="34" charset="0"/>
              </a:rPr>
              <a:t>  (interuniversitaire UPC-UB)</a:t>
            </a:r>
          </a:p>
        </p:txBody>
      </p:sp>
    </p:spTree>
    <p:extLst>
      <p:ext uri="{BB962C8B-B14F-4D97-AF65-F5344CB8AC3E}">
        <p14:creationId xmlns:p14="http://schemas.microsoft.com/office/powerpoint/2010/main" val="2057430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p:cNvSpPr/>
          <p:nvPr/>
        </p:nvSpPr>
        <p:spPr>
          <a:xfrm>
            <a:off x="4587875" y="2369649"/>
            <a:ext cx="4318000" cy="257152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 name="8 Rectángulo"/>
          <p:cNvSpPr/>
          <p:nvPr/>
        </p:nvSpPr>
        <p:spPr>
          <a:xfrm>
            <a:off x="4587875" y="1331008"/>
            <a:ext cx="4318000" cy="109650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3" name="12 Rectángulo"/>
          <p:cNvSpPr/>
          <p:nvPr/>
        </p:nvSpPr>
        <p:spPr>
          <a:xfrm>
            <a:off x="4575908" y="4941170"/>
            <a:ext cx="4318000" cy="166441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0" name="9 Rectángulo"/>
          <p:cNvSpPr/>
          <p:nvPr/>
        </p:nvSpPr>
        <p:spPr>
          <a:xfrm>
            <a:off x="250825" y="3298371"/>
            <a:ext cx="4337050" cy="330721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1" name="10 Rectángulo"/>
          <p:cNvSpPr/>
          <p:nvPr/>
        </p:nvSpPr>
        <p:spPr>
          <a:xfrm>
            <a:off x="250825" y="1331007"/>
            <a:ext cx="4337050" cy="19673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4" name="QuadreDeText 3"/>
          <p:cNvSpPr txBox="1"/>
          <p:nvPr/>
        </p:nvSpPr>
        <p:spPr>
          <a:xfrm>
            <a:off x="358618" y="1560066"/>
            <a:ext cx="4150271" cy="4939814"/>
          </a:xfrm>
          <a:prstGeom prst="rect">
            <a:avLst/>
          </a:prstGeom>
          <a:noFill/>
        </p:spPr>
        <p:txBody>
          <a:bodyPr wrap="square" rtlCol="0">
            <a:spAutoFit/>
          </a:bodyPr>
          <a:lstStyle/>
          <a:p>
            <a:pPr>
              <a:lnSpc>
                <a:spcPts val="1400"/>
              </a:lnSpc>
            </a:pPr>
            <a:r>
              <a:rPr lang="pt-BR" sz="1600" b="1" baseline="30000">
                <a:solidFill>
                  <a:srgbClr val="0070C0"/>
                </a:solidFill>
                <a:latin typeface="Arial" panose="020B0604020202020204" pitchFamily="34" charset="0"/>
                <a:cs typeface="Arial" panose="020B0604020202020204" pitchFamily="34" charset="0"/>
              </a:rPr>
              <a:t>GÉNIE INFORMATIQUE</a:t>
            </a:r>
          </a:p>
          <a:p>
            <a:pPr>
              <a:lnSpc>
                <a:spcPts val="1400"/>
              </a:lnSpc>
            </a:pPr>
            <a:r>
              <a:rPr lang="pt-BR" sz="1600" baseline="30000">
                <a:latin typeface="Arial" panose="020B0604020202020204" pitchFamily="34" charset="0"/>
                <a:cs typeface="Arial" panose="020B0604020202020204" pitchFamily="34" charset="0"/>
              </a:rPr>
              <a:t>· Bio-informaticiens. FIB (interuniversitaire UPF-UPC-UB)</a:t>
            </a:r>
          </a:p>
          <a:p>
            <a:pPr>
              <a:lnSpc>
                <a:spcPts val="1400"/>
              </a:lnSpc>
            </a:pPr>
            <a:r>
              <a:rPr lang="pt-BR" sz="1600" baseline="30000">
                <a:latin typeface="Arial" panose="020B0604020202020204" pitchFamily="34" charset="0"/>
                <a:cs typeface="Arial" panose="020B0604020202020204" pitchFamily="34" charset="0"/>
              </a:rPr>
              <a:t>· Génie des systèmes TIC. EPSEM </a:t>
            </a:r>
          </a:p>
          <a:p>
            <a:pPr>
              <a:lnSpc>
                <a:spcPts val="1400"/>
              </a:lnSpc>
            </a:pPr>
            <a:r>
              <a:rPr lang="pt-BR" sz="1600" baseline="30000">
                <a:latin typeface="Arial" panose="020B0604020202020204" pitchFamily="34" charset="0"/>
                <a:cs typeface="Arial" panose="020B0604020202020204" pitchFamily="34" charset="0"/>
              </a:rPr>
              <a:t>· Génie en géoinformation et géomatique. EPSEB </a:t>
            </a:r>
          </a:p>
          <a:p>
            <a:pPr>
              <a:lnSpc>
                <a:spcPts val="1400"/>
              </a:lnSpc>
            </a:pPr>
            <a:r>
              <a:rPr lang="pt-BR" sz="1600" baseline="30000">
                <a:latin typeface="Arial" panose="020B0604020202020204" pitchFamily="34" charset="0"/>
                <a:cs typeface="Arial" panose="020B0604020202020204" pitchFamily="34" charset="0"/>
              </a:rPr>
              <a:t>· Génie informatique, spécialités : informatique / Génie en matériel</a:t>
            </a:r>
          </a:p>
          <a:p>
            <a:pPr>
              <a:lnSpc>
                <a:spcPts val="1400"/>
              </a:lnSpc>
            </a:pPr>
            <a:r>
              <a:rPr lang="pt-BR" sz="1600" baseline="30000">
                <a:latin typeface="Arial" panose="020B0604020202020204" pitchFamily="34" charset="0"/>
                <a:cs typeface="Arial" panose="020B0604020202020204" pitchFamily="34" charset="0"/>
              </a:rPr>
              <a:t> </a:t>
            </a:r>
            <a:r>
              <a:rPr lang="pt-BR" sz="1600">
                <a:latin typeface="Arial" panose="020B0604020202020204" pitchFamily="34" charset="0"/>
                <a:cs typeface="Arial" panose="020B0604020202020204" pitchFamily="34" charset="0"/>
              </a:rPr>
              <a:t> </a:t>
            </a:r>
            <a:r>
              <a:rPr lang="pt-BR" sz="1600" baseline="30000">
                <a:latin typeface="Arial" panose="020B0604020202020204" pitchFamily="34" charset="0"/>
                <a:cs typeface="Arial" panose="020B0604020202020204" pitchFamily="34" charset="0"/>
              </a:rPr>
              <a:t>informatique / Génie logiciel / Systèmes d’information. FIB /</a:t>
            </a:r>
          </a:p>
          <a:p>
            <a:pPr>
              <a:lnSpc>
                <a:spcPts val="1400"/>
              </a:lnSpc>
            </a:pPr>
            <a:r>
              <a:rPr lang="pt-BR" sz="1600" baseline="30000">
                <a:latin typeface="Arial" panose="020B0604020202020204" pitchFamily="34" charset="0"/>
                <a:cs typeface="Arial" panose="020B0604020202020204" pitchFamily="34" charset="0"/>
              </a:rPr>
              <a:t> </a:t>
            </a:r>
            <a:r>
              <a:rPr lang="pt-BR" sz="1600">
                <a:latin typeface="Arial" panose="020B0604020202020204" pitchFamily="34" charset="0"/>
                <a:cs typeface="Arial" panose="020B0604020202020204" pitchFamily="34" charset="0"/>
              </a:rPr>
              <a:t> </a:t>
            </a:r>
            <a:r>
              <a:rPr lang="pt-BR" sz="1600" baseline="30000">
                <a:latin typeface="Arial" panose="020B0604020202020204" pitchFamily="34" charset="0"/>
                <a:cs typeface="Arial" panose="020B0604020202020204" pitchFamily="34" charset="0"/>
              </a:rPr>
              <a:t>Technologies de l’information. EPSEVG, FIB </a:t>
            </a:r>
          </a:p>
          <a:p>
            <a:pPr>
              <a:lnSpc>
                <a:spcPts val="1400"/>
              </a:lnSpc>
            </a:pPr>
            <a:r>
              <a:rPr lang="pt-BR" sz="1600" baseline="30000">
                <a:latin typeface="Arial" panose="020B0604020202020204" pitchFamily="34" charset="0"/>
                <a:cs typeface="Arial" panose="020B0604020202020204" pitchFamily="34" charset="0"/>
              </a:rPr>
              <a:t>· Science et génie des données. ETSETB-FIB-FME</a:t>
            </a:r>
          </a:p>
          <a:p>
            <a:pPr marL="87313" indent="-87313">
              <a:lnSpc>
                <a:spcPts val="1400"/>
              </a:lnSpc>
            </a:pPr>
            <a:endParaRPr lang="pt-BR" sz="1600" baseline="30000">
              <a:latin typeface="Arial" panose="020B0604020202020204" pitchFamily="34" charset="0"/>
              <a:cs typeface="Arial" panose="020B0604020202020204" pitchFamily="34" charset="0"/>
            </a:endParaRPr>
          </a:p>
          <a:p>
            <a:pPr>
              <a:lnSpc>
                <a:spcPts val="1400"/>
              </a:lnSpc>
            </a:pPr>
            <a:endParaRPr lang="pt-BR" sz="1600" baseline="30000">
              <a:latin typeface="Arial" panose="020B0604020202020204" pitchFamily="34" charset="0"/>
              <a:cs typeface="Arial" panose="020B0604020202020204" pitchFamily="34" charset="0"/>
            </a:endParaRPr>
          </a:p>
          <a:p>
            <a:pPr>
              <a:lnSpc>
                <a:spcPts val="1400"/>
              </a:lnSpc>
            </a:pPr>
            <a:endParaRPr lang="pt-BR" sz="1600" baseline="30000">
              <a:latin typeface="Arial" panose="020B0604020202020204" pitchFamily="34" charset="0"/>
              <a:cs typeface="Arial" panose="020B0604020202020204" pitchFamily="34" charset="0"/>
            </a:endParaRPr>
          </a:p>
          <a:p>
            <a:pPr>
              <a:lnSpc>
                <a:spcPts val="1400"/>
              </a:lnSpc>
            </a:pPr>
            <a:r>
              <a:rPr lang="pt-BR" sz="1600" b="1" baseline="30000">
                <a:solidFill>
                  <a:srgbClr val="0070C0"/>
                </a:solidFill>
                <a:latin typeface="Arial" panose="020B0604020202020204" pitchFamily="34" charset="0"/>
                <a:cs typeface="Arial" panose="020B0604020202020204" pitchFamily="34" charset="0"/>
              </a:rPr>
              <a:t>GÉNIE INDUSTRIEL </a:t>
            </a:r>
          </a:p>
          <a:p>
            <a:pPr marL="87313" indent="-87313">
              <a:lnSpc>
                <a:spcPts val="1400"/>
              </a:lnSpc>
            </a:pPr>
            <a:r>
              <a:rPr lang="pt-BR" sz="1600" baseline="30000">
                <a:latin typeface="Arial" panose="020B0604020202020204" pitchFamily="34" charset="0"/>
                <a:cs typeface="Arial" panose="020B0604020202020204" pitchFamily="34" charset="0"/>
              </a:rPr>
              <a:t>· Génie automobile. EPSEM </a:t>
            </a:r>
          </a:p>
          <a:p>
            <a:pPr marL="87313" indent="-87313">
              <a:lnSpc>
                <a:spcPts val="1400"/>
              </a:lnSpc>
            </a:pPr>
            <a:r>
              <a:rPr lang="pt-BR" sz="1600" baseline="30000">
                <a:latin typeface="Arial" panose="020B0604020202020204" pitchFamily="34" charset="0"/>
                <a:cs typeface="Arial" panose="020B0604020202020204" pitchFamily="34" charset="0"/>
              </a:rPr>
              <a:t>· Génie biomédical. EEBE </a:t>
            </a:r>
          </a:p>
          <a:p>
            <a:pPr marL="87313" indent="-87313">
              <a:lnSpc>
                <a:spcPts val="1400"/>
              </a:lnSpc>
            </a:pPr>
            <a:r>
              <a:rPr lang="pt-BR" sz="1600" baseline="30000">
                <a:latin typeface="Arial" panose="020B0604020202020204" pitchFamily="34" charset="0"/>
                <a:cs typeface="Arial" panose="020B0604020202020204" pitchFamily="34" charset="0"/>
              </a:rPr>
              <a:t>· Génie chimique. EEBE, EPSEM, ESEIAAT</a:t>
            </a:r>
          </a:p>
          <a:p>
            <a:pPr marL="87313" indent="-87313">
              <a:lnSpc>
                <a:spcPts val="1400"/>
              </a:lnSpc>
            </a:pPr>
            <a:r>
              <a:rPr lang="pt-BR" sz="1600" baseline="30000">
                <a:latin typeface="Arial" panose="020B0604020202020204" pitchFamily="34" charset="0"/>
                <a:cs typeface="Arial" panose="020B0604020202020204" pitchFamily="34" charset="0"/>
              </a:rPr>
              <a:t>· Génie des matériaux. EEBE </a:t>
            </a:r>
          </a:p>
          <a:p>
            <a:pPr marL="87313" indent="-87313">
              <a:lnSpc>
                <a:spcPts val="1400"/>
              </a:lnSpc>
            </a:pPr>
            <a:r>
              <a:rPr lang="pt-BR" sz="1600" baseline="30000">
                <a:latin typeface="Arial" panose="020B0604020202020204" pitchFamily="34" charset="0"/>
                <a:cs typeface="Arial" panose="020B0604020202020204" pitchFamily="34" charset="0"/>
              </a:rPr>
              <a:t>· Génie électrique. EEBE, EPSEVG, ESEIAAT </a:t>
            </a:r>
          </a:p>
          <a:p>
            <a:pPr marL="87313" indent="-87313">
              <a:lnSpc>
                <a:spcPts val="1400"/>
              </a:lnSpc>
            </a:pPr>
            <a:r>
              <a:rPr lang="pt-BR" sz="1600" baseline="30000">
                <a:latin typeface="Arial" panose="020B0604020202020204" pitchFamily="34" charset="0"/>
                <a:cs typeface="Arial" panose="020B0604020202020204" pitchFamily="34" charset="0"/>
              </a:rPr>
              <a:t>· Génie électronique industriel et automatisation. EEBE, EPSEM, EPSEVG, ESEIAAT </a:t>
            </a:r>
          </a:p>
          <a:p>
            <a:pPr marL="87313" indent="-87313">
              <a:lnSpc>
                <a:spcPts val="1400"/>
              </a:lnSpc>
            </a:pPr>
            <a:r>
              <a:rPr lang="pt-BR" sz="1600" baseline="30000">
                <a:latin typeface="Arial" panose="020B0604020202020204" pitchFamily="34" charset="0"/>
                <a:cs typeface="Arial" panose="020B0604020202020204" pitchFamily="34" charset="0"/>
              </a:rPr>
              <a:t>· Génie énergétique. EEBE </a:t>
            </a:r>
          </a:p>
          <a:p>
            <a:pPr marL="87313" indent="-87313">
              <a:lnSpc>
                <a:spcPts val="1400"/>
              </a:lnSpc>
            </a:pPr>
            <a:r>
              <a:rPr lang="pt-BR" sz="1600" baseline="30000">
                <a:latin typeface="Arial" panose="020B0604020202020204" pitchFamily="34" charset="0"/>
                <a:cs typeface="Arial" panose="020B0604020202020204" pitchFamily="34" charset="0"/>
              </a:rPr>
              <a:t>· Génie en conception industrielle et développement de produit. EPSEVG, ESEIAAT </a:t>
            </a:r>
          </a:p>
          <a:p>
            <a:pPr marL="87313" indent="-87313">
              <a:lnSpc>
                <a:spcPts val="1400"/>
              </a:lnSpc>
            </a:pPr>
            <a:r>
              <a:rPr lang="pt-BR" sz="1600" baseline="30000">
                <a:latin typeface="Arial" panose="020B0604020202020204" pitchFamily="34" charset="0"/>
                <a:cs typeface="Arial" panose="020B0604020202020204" pitchFamily="34" charset="0"/>
              </a:rPr>
              <a:t>· Génie en technologie et conception textile. ESEIAAT </a:t>
            </a:r>
          </a:p>
          <a:p>
            <a:pPr marL="87313" indent="-87313">
              <a:lnSpc>
                <a:spcPts val="1400"/>
              </a:lnSpc>
            </a:pPr>
            <a:r>
              <a:rPr lang="pt-BR" sz="1600" baseline="30000">
                <a:latin typeface="Arial" panose="020B0604020202020204" pitchFamily="34" charset="0"/>
                <a:cs typeface="Arial" panose="020B0604020202020204" pitchFamily="34" charset="0"/>
              </a:rPr>
              <a:t>· Génie en technologies industrielles. ESEIAAT, ETSEIB </a:t>
            </a:r>
          </a:p>
          <a:p>
            <a:pPr marL="87313" indent="-87313">
              <a:lnSpc>
                <a:spcPts val="1400"/>
              </a:lnSpc>
            </a:pPr>
            <a:r>
              <a:rPr lang="pt-BR" sz="1600" baseline="30000">
                <a:latin typeface="Arial" panose="020B0604020202020204" pitchFamily="34" charset="0"/>
                <a:cs typeface="Arial" panose="020B0604020202020204" pitchFamily="34" charset="0"/>
              </a:rPr>
              <a:t>· Génie mécanique. EEBE, EPSEM, EPSEVG, ESEIAAT </a:t>
            </a:r>
          </a:p>
          <a:p>
            <a:pPr marL="87313" indent="-87313">
              <a:lnSpc>
                <a:spcPts val="1400"/>
              </a:lnSpc>
            </a:pPr>
            <a:r>
              <a:rPr lang="pt-BR" sz="1600" baseline="30000">
                <a:latin typeface="Arial" panose="020B0604020202020204" pitchFamily="34" charset="0"/>
                <a:cs typeface="Arial" panose="020B0604020202020204" pitchFamily="34" charset="0"/>
              </a:rPr>
              <a:t>· Industrial Technologies and Economic Analysis. ETSEIB </a:t>
            </a:r>
          </a:p>
          <a:p>
            <a:pPr marL="87313" indent="-87313">
              <a:lnSpc>
                <a:spcPts val="1400"/>
              </a:lnSpc>
            </a:pPr>
            <a:r>
              <a:rPr lang="pt-BR" sz="1600" baseline="30000">
                <a:latin typeface="Arial" panose="020B0604020202020204" pitchFamily="34" charset="0"/>
                <a:cs typeface="Arial" panose="020B0604020202020204" pitchFamily="34" charset="0"/>
              </a:rPr>
              <a:t>  (double diplôme interuniversitaire UPC-UPF)</a:t>
            </a:r>
          </a:p>
        </p:txBody>
      </p:sp>
      <p:sp>
        <p:nvSpPr>
          <p:cNvPr id="5" name="QuadreDeText 4"/>
          <p:cNvSpPr txBox="1"/>
          <p:nvPr/>
        </p:nvSpPr>
        <p:spPr>
          <a:xfrm>
            <a:off x="4735066" y="233581"/>
            <a:ext cx="4248472" cy="276999"/>
          </a:xfrm>
          <a:prstGeom prst="rect">
            <a:avLst/>
          </a:prstGeom>
          <a:noFill/>
        </p:spPr>
        <p:txBody>
          <a:bodyPr wrap="square" rtlCol="0">
            <a:spAutoFit/>
          </a:bodyPr>
          <a:lstStyle/>
          <a:p>
            <a:pPr algn="r"/>
            <a:r>
              <a:rPr lang="ca-ES" b="1" cap="all" baseline="30000">
                <a:solidFill>
                  <a:srgbClr val="0070C0"/>
                </a:solidFill>
                <a:latin typeface="Arial" panose="020B0604020202020204" pitchFamily="34" charset="0"/>
                <a:cs typeface="Arial" panose="020B0604020202020204" pitchFamily="34" charset="0"/>
              </a:rPr>
              <a:t>GRADES UNIVERSITAIRES 2018-2019</a:t>
            </a:r>
          </a:p>
        </p:txBody>
      </p:sp>
      <p:sp>
        <p:nvSpPr>
          <p:cNvPr id="24" name="QuadreDeText 23"/>
          <p:cNvSpPr txBox="1"/>
          <p:nvPr/>
        </p:nvSpPr>
        <p:spPr>
          <a:xfrm>
            <a:off x="4654894" y="1530350"/>
            <a:ext cx="4240038" cy="5136278"/>
          </a:xfrm>
          <a:prstGeom prst="rect">
            <a:avLst/>
          </a:prstGeom>
          <a:noFill/>
        </p:spPr>
        <p:txBody>
          <a:bodyPr wrap="square" rtlCol="0">
            <a:spAutoFit/>
          </a:bodyPr>
          <a:lstStyle/>
          <a:p>
            <a:pPr>
              <a:lnSpc>
                <a:spcPts val="1400"/>
              </a:lnSpc>
            </a:pPr>
            <a:r>
              <a:rPr lang="fr-FR" sz="1600" b="1" baseline="30000">
                <a:solidFill>
                  <a:srgbClr val="0070C0"/>
                </a:solidFill>
                <a:latin typeface="Arial" panose="020B0604020202020204" pitchFamily="34" charset="0"/>
                <a:cs typeface="Arial" panose="020B0604020202020204" pitchFamily="34" charset="0"/>
              </a:rPr>
              <a:t>GÉNIE NAVAL, MARIN ET NAUTIQUE</a:t>
            </a:r>
          </a:p>
          <a:p>
            <a:pPr>
              <a:lnSpc>
                <a:spcPts val="1400"/>
              </a:lnSpc>
            </a:pPr>
            <a:r>
              <a:rPr lang="fr-FR" sz="1600" baseline="30000">
                <a:latin typeface="Arial" panose="020B0604020202020204" pitchFamily="34" charset="0"/>
                <a:cs typeface="Arial" panose="020B0604020202020204" pitchFamily="34" charset="0"/>
              </a:rPr>
              <a:t>· Génie en systèmes et technologie navale. FNB </a:t>
            </a:r>
          </a:p>
          <a:p>
            <a:pPr>
              <a:lnSpc>
                <a:spcPts val="1400"/>
              </a:lnSpc>
            </a:pPr>
            <a:r>
              <a:rPr lang="fr-FR" sz="1600" baseline="30000">
                <a:latin typeface="Arial" panose="020B0604020202020204" pitchFamily="34" charset="0"/>
                <a:cs typeface="Arial" panose="020B0604020202020204" pitchFamily="34" charset="0"/>
              </a:rPr>
              <a:t>· Science nautique et transport maritime. FNB </a:t>
            </a:r>
          </a:p>
          <a:p>
            <a:pPr>
              <a:lnSpc>
                <a:spcPts val="1400"/>
              </a:lnSpc>
            </a:pPr>
            <a:r>
              <a:rPr lang="fr-FR" sz="1600" baseline="30000">
                <a:latin typeface="Arial" panose="020B0604020202020204" pitchFamily="34" charset="0"/>
                <a:cs typeface="Arial" panose="020B0604020202020204" pitchFamily="34" charset="0"/>
              </a:rPr>
              <a:t>· Technologies marines. FNB</a:t>
            </a:r>
          </a:p>
          <a:p>
            <a:pPr>
              <a:lnSpc>
                <a:spcPts val="1100"/>
              </a:lnSpc>
            </a:pPr>
            <a:endParaRPr lang="pt-BR" sz="1600" b="1" baseline="30000">
              <a:solidFill>
                <a:srgbClr val="0070C0"/>
              </a:solidFill>
              <a:latin typeface="Arial" panose="020B0604020202020204" pitchFamily="34" charset="0"/>
              <a:cs typeface="Arial" panose="020B0604020202020204" pitchFamily="34" charset="0"/>
            </a:endParaRPr>
          </a:p>
          <a:p>
            <a:pPr>
              <a:lnSpc>
                <a:spcPts val="1400"/>
              </a:lnSpc>
            </a:pPr>
            <a:endParaRPr lang="pt-BR" sz="1600" b="1" baseline="30000">
              <a:solidFill>
                <a:srgbClr val="0070C0"/>
              </a:solidFill>
              <a:latin typeface="Arial" panose="020B0604020202020204" pitchFamily="34" charset="0"/>
              <a:cs typeface="Arial" panose="020B0604020202020204" pitchFamily="34" charset="0"/>
            </a:endParaRPr>
          </a:p>
          <a:p>
            <a:pPr>
              <a:lnSpc>
                <a:spcPts val="1400"/>
              </a:lnSpc>
            </a:pPr>
            <a:r>
              <a:rPr lang="pt-BR" sz="1600" b="1" baseline="30000">
                <a:solidFill>
                  <a:srgbClr val="0070C0"/>
                </a:solidFill>
                <a:latin typeface="Arial" panose="020B0604020202020204" pitchFamily="34" charset="0"/>
                <a:cs typeface="Arial" panose="020B0604020202020204" pitchFamily="34" charset="0"/>
              </a:rPr>
              <a:t>GÉNIE DE LA TÉLÉCOMMUNICATION</a:t>
            </a:r>
            <a:endParaRPr lang="pt-BR" sz="1600" b="1" baseline="30000">
              <a:solidFill>
                <a:srgbClr val="FF0000"/>
              </a:solidFill>
              <a:latin typeface="Arial" panose="020B0604020202020204" pitchFamily="34" charset="0"/>
              <a:cs typeface="Arial" panose="020B0604020202020204" pitchFamily="34" charset="0"/>
            </a:endParaRPr>
          </a:p>
          <a:p>
            <a:pPr>
              <a:lnSpc>
                <a:spcPts val="1400"/>
              </a:lnSpc>
            </a:pPr>
            <a:r>
              <a:rPr lang="pt-BR" sz="1600" baseline="30000">
                <a:latin typeface="Arial" panose="020B0604020202020204" pitchFamily="34" charset="0"/>
                <a:cs typeface="Arial" panose="020B0604020202020204" pitchFamily="34" charset="0"/>
              </a:rPr>
              <a:t>· </a:t>
            </a:r>
            <a:r>
              <a:rPr lang="fr-FR" sz="1600" baseline="30000">
                <a:latin typeface="Arial" panose="020B0604020202020204" pitchFamily="34" charset="0"/>
                <a:cs typeface="Arial" panose="020B0604020202020204" pitchFamily="34" charset="0"/>
              </a:rPr>
              <a:t>Science et Génie des données</a:t>
            </a:r>
            <a:r>
              <a:rPr lang="pt-BR" sz="1600" baseline="30000">
                <a:latin typeface="Arial" panose="020B0604020202020204" pitchFamily="34" charset="0"/>
                <a:cs typeface="Arial" panose="020B0604020202020204" pitchFamily="34" charset="0"/>
              </a:rPr>
              <a:t>. ETSETB-FIB-FME </a:t>
            </a:r>
          </a:p>
          <a:p>
            <a:pPr marL="87313" indent="-87313">
              <a:lnSpc>
                <a:spcPts val="1400"/>
              </a:lnSpc>
            </a:pPr>
            <a:r>
              <a:rPr lang="fr-FR" sz="1600" baseline="30000">
                <a:latin typeface="Arial" panose="020B0604020202020204" pitchFamily="34" charset="0"/>
                <a:cs typeface="Arial" panose="020B0604020202020204" pitchFamily="34" charset="0"/>
              </a:rPr>
              <a:t>· Génie électronique en télécommunication. ETSETB</a:t>
            </a:r>
          </a:p>
          <a:p>
            <a:pPr marL="87313" indent="-87313">
              <a:lnSpc>
                <a:spcPts val="1400"/>
              </a:lnSpc>
            </a:pPr>
            <a:r>
              <a:rPr lang="fr-FR" sz="1600" baseline="30000">
                <a:latin typeface="Arial" panose="020B0604020202020204" pitchFamily="34" charset="0"/>
                <a:cs typeface="Arial" panose="020B0604020202020204" pitchFamily="34" charset="0"/>
              </a:rPr>
              <a:t>· Génie en géoinformation et géomatique. EPSEB </a:t>
            </a:r>
          </a:p>
          <a:p>
            <a:pPr marL="87313" indent="-87313">
              <a:lnSpc>
                <a:spcPts val="1400"/>
              </a:lnSpc>
            </a:pPr>
            <a:r>
              <a:rPr lang="fr-FR" sz="1600" baseline="30000">
                <a:latin typeface="Arial" panose="020B0604020202020204" pitchFamily="34" charset="0"/>
                <a:cs typeface="Arial" panose="020B0604020202020204" pitchFamily="34" charset="0"/>
              </a:rPr>
              <a:t>· Génie des systèmes audiovisuels. ESEIAAT </a:t>
            </a:r>
          </a:p>
          <a:p>
            <a:pPr marL="87313" indent="-87313">
              <a:lnSpc>
                <a:spcPts val="1400"/>
              </a:lnSpc>
            </a:pPr>
            <a:r>
              <a:rPr lang="fr-FR" sz="1600" baseline="30000">
                <a:latin typeface="Arial" panose="020B0604020202020204" pitchFamily="34" charset="0"/>
                <a:cs typeface="Arial" panose="020B0604020202020204" pitchFamily="34" charset="0"/>
              </a:rPr>
              <a:t>· Génie des systèmes de télécommunication. EETAC </a:t>
            </a:r>
          </a:p>
          <a:p>
            <a:pPr marL="87313" indent="-87313">
              <a:lnSpc>
                <a:spcPts val="1400"/>
              </a:lnSpc>
            </a:pPr>
            <a:r>
              <a:rPr lang="fr-FR" sz="1600" baseline="30000">
                <a:latin typeface="Arial" panose="020B0604020202020204" pitchFamily="34" charset="0"/>
                <a:cs typeface="Arial" panose="020B0604020202020204" pitchFamily="34" charset="0"/>
              </a:rPr>
              <a:t>· Génie des systèmes de télécommunication / Génie télématique + Génie des systèmes aérospatiaux. EETAC (double diplôme) </a:t>
            </a:r>
          </a:p>
          <a:p>
            <a:pPr marL="87313" indent="-87313">
              <a:lnSpc>
                <a:spcPts val="1400"/>
              </a:lnSpc>
            </a:pPr>
            <a:r>
              <a:rPr lang="fr-FR" sz="1600" baseline="30000">
                <a:latin typeface="Arial" panose="020B0604020202020204" pitchFamily="34" charset="0"/>
                <a:cs typeface="Arial" panose="020B0604020202020204" pitchFamily="34" charset="0"/>
              </a:rPr>
              <a:t>· Génie des systèmes TIC. EPSEM </a:t>
            </a:r>
          </a:p>
          <a:p>
            <a:pPr marL="87313" indent="-87313">
              <a:lnSpc>
                <a:spcPts val="1400"/>
              </a:lnSpc>
            </a:pPr>
            <a:r>
              <a:rPr lang="fr-FR" sz="1600" baseline="30000">
                <a:latin typeface="Arial" panose="020B0604020202020204" pitchFamily="34" charset="0"/>
                <a:cs typeface="Arial" panose="020B0604020202020204" pitchFamily="34" charset="0"/>
              </a:rPr>
              <a:t>· Génie des technologies et des services de télécommunication, spécialités : Systèmes audiovisuels / Systèmes de télécommunication / systèmes télématiques. ETSETB </a:t>
            </a:r>
          </a:p>
          <a:p>
            <a:pPr marL="87313" indent="-87313">
              <a:lnSpc>
                <a:spcPts val="1400"/>
              </a:lnSpc>
            </a:pPr>
            <a:r>
              <a:rPr lang="fr-FR" sz="1600" baseline="30000">
                <a:latin typeface="Arial" panose="020B0604020202020204" pitchFamily="34" charset="0"/>
                <a:cs typeface="Arial" panose="020B0604020202020204" pitchFamily="34" charset="0"/>
              </a:rPr>
              <a:t>· Génie télématique. EETAC</a:t>
            </a:r>
          </a:p>
          <a:p>
            <a:pPr>
              <a:lnSpc>
                <a:spcPts val="1000"/>
              </a:lnSpc>
            </a:pPr>
            <a:endParaRPr lang="pt-BR" sz="1400" baseline="30000">
              <a:latin typeface="Arial" panose="020B0604020202020204" pitchFamily="34" charset="0"/>
              <a:cs typeface="Arial" panose="020B0604020202020204" pitchFamily="34" charset="0"/>
            </a:endParaRPr>
          </a:p>
          <a:p>
            <a:pPr>
              <a:lnSpc>
                <a:spcPts val="1000"/>
              </a:lnSpc>
            </a:pPr>
            <a:endParaRPr lang="pt-BR" sz="1400" baseline="30000">
              <a:latin typeface="Arial" panose="020B0604020202020204" pitchFamily="34" charset="0"/>
              <a:cs typeface="Arial" panose="020B0604020202020204" pitchFamily="34" charset="0"/>
            </a:endParaRPr>
          </a:p>
          <a:p>
            <a:pPr>
              <a:lnSpc>
                <a:spcPts val="1400"/>
              </a:lnSpc>
            </a:pPr>
            <a:r>
              <a:rPr lang="fr-FR" sz="1600" b="1" baseline="30000">
                <a:solidFill>
                  <a:srgbClr val="0070C0"/>
                </a:solidFill>
                <a:latin typeface="Arial" panose="020B0604020202020204" pitchFamily="34" charset="0"/>
                <a:cs typeface="Arial" panose="020B0604020202020204" pitchFamily="34" charset="0"/>
              </a:rPr>
              <a:t>GESTION ET ORGANISATION D’ENTREPRISE </a:t>
            </a:r>
          </a:p>
          <a:p>
            <a:pPr marL="87313" indent="-87313">
              <a:lnSpc>
                <a:spcPts val="1400"/>
              </a:lnSpc>
            </a:pPr>
            <a:r>
              <a:rPr lang="fr-FR" sz="1600" baseline="30000">
                <a:latin typeface="Arial" panose="020B0604020202020204" pitchFamily="34" charset="0"/>
                <a:cs typeface="Arial" panose="020B0604020202020204" pitchFamily="34" charset="0"/>
              </a:rPr>
              <a:t>· Administration et direction d’entreprise. EAE, EUNCET*</a:t>
            </a:r>
          </a:p>
          <a:p>
            <a:pPr marL="87313" indent="-87313">
              <a:lnSpc>
                <a:spcPts val="1400"/>
              </a:lnSpc>
            </a:pPr>
            <a:r>
              <a:rPr lang="fr-FR" sz="1600" baseline="30000">
                <a:latin typeface="Arial" panose="020B0604020202020204" pitchFamily="34" charset="0"/>
                <a:cs typeface="Arial" panose="020B0604020202020204" pitchFamily="34" charset="0"/>
              </a:rPr>
              <a:t>· Industrial Technologies and Economic Analysis. ETSEIB  (interuniversitaire UPC-UPF)</a:t>
            </a:r>
          </a:p>
          <a:p>
            <a:pPr marL="87313" indent="-87313">
              <a:lnSpc>
                <a:spcPts val="1400"/>
              </a:lnSpc>
            </a:pPr>
            <a:r>
              <a:rPr lang="fr-FR" sz="1600" baseline="30000">
                <a:latin typeface="Arial" panose="020B0604020202020204" pitchFamily="34" charset="0"/>
                <a:cs typeface="Arial" panose="020B0604020202020204" pitchFamily="34" charset="0"/>
              </a:rPr>
              <a:t>· Marketing et communication numérique. EAE, EUNCET*</a:t>
            </a:r>
          </a:p>
          <a:p>
            <a:pPr marL="87313" indent="-87313">
              <a:lnSpc>
                <a:spcPts val="1400"/>
              </a:lnSpc>
            </a:pPr>
            <a:r>
              <a:rPr lang="fr-FR" sz="1600" baseline="30000">
                <a:latin typeface="Arial" panose="020B0604020202020204" pitchFamily="34" charset="0"/>
                <a:cs typeface="Arial" panose="020B0604020202020204" pitchFamily="34" charset="0"/>
              </a:rPr>
              <a:t>· Sciences et technologies appliquées au sport et au fitness. EUNCET*</a:t>
            </a:r>
          </a:p>
          <a:p>
            <a:pPr>
              <a:lnSpc>
                <a:spcPts val="1400"/>
              </a:lnSpc>
            </a:pPr>
            <a:r>
              <a:rPr lang="pt-BR" sz="1200" baseline="30000">
                <a:latin typeface="Arial" panose="020B0604020202020204" pitchFamily="34" charset="0"/>
                <a:cs typeface="Arial" panose="020B0604020202020204" pitchFamily="34" charset="0"/>
              </a:rPr>
              <a:t>* centres d’enseignement rattachés</a:t>
            </a:r>
          </a:p>
        </p:txBody>
      </p:sp>
    </p:spTree>
    <p:extLst>
      <p:ext uri="{BB962C8B-B14F-4D97-AF65-F5344CB8AC3E}">
        <p14:creationId xmlns:p14="http://schemas.microsoft.com/office/powerpoint/2010/main" val="2470663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4587875" y="3645024"/>
            <a:ext cx="4297119" cy="295285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5" name="14 Rectángulo"/>
          <p:cNvSpPr/>
          <p:nvPr/>
        </p:nvSpPr>
        <p:spPr>
          <a:xfrm>
            <a:off x="4557128" y="1332857"/>
            <a:ext cx="4337050" cy="128350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6" name="15 Rectángulo"/>
          <p:cNvSpPr/>
          <p:nvPr/>
        </p:nvSpPr>
        <p:spPr>
          <a:xfrm>
            <a:off x="4557128" y="2616362"/>
            <a:ext cx="4337050" cy="10286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a:t> </a:t>
            </a:r>
          </a:p>
        </p:txBody>
      </p:sp>
      <p:sp>
        <p:nvSpPr>
          <p:cNvPr id="11" name="10 Rectángulo"/>
          <p:cNvSpPr/>
          <p:nvPr/>
        </p:nvSpPr>
        <p:spPr>
          <a:xfrm>
            <a:off x="250825" y="1340767"/>
            <a:ext cx="4337050" cy="183652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2" name="11 Rectángulo"/>
          <p:cNvSpPr/>
          <p:nvPr/>
        </p:nvSpPr>
        <p:spPr>
          <a:xfrm>
            <a:off x="250825" y="3177294"/>
            <a:ext cx="4337050" cy="24839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3" name="12 Rectángulo"/>
          <p:cNvSpPr/>
          <p:nvPr/>
        </p:nvSpPr>
        <p:spPr>
          <a:xfrm>
            <a:off x="250825" y="5661248"/>
            <a:ext cx="4337050" cy="94434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4" name="QuadreDeText 3"/>
          <p:cNvSpPr txBox="1"/>
          <p:nvPr/>
        </p:nvSpPr>
        <p:spPr>
          <a:xfrm>
            <a:off x="316142" y="1517442"/>
            <a:ext cx="4327866" cy="5298886"/>
          </a:xfrm>
          <a:prstGeom prst="rect">
            <a:avLst/>
          </a:prstGeom>
          <a:noFill/>
        </p:spPr>
        <p:txBody>
          <a:bodyPr wrap="square" rtlCol="0">
            <a:spAutoFit/>
          </a:bodyPr>
          <a:lstStyle/>
          <a:p>
            <a:pPr>
              <a:lnSpc>
                <a:spcPts val="1400"/>
              </a:lnSpc>
            </a:pPr>
            <a:r>
              <a:rPr lang="pt-BR" sz="1600" b="1" baseline="30000">
                <a:solidFill>
                  <a:srgbClr val="0070C0"/>
                </a:solidFill>
                <a:latin typeface="Arial" panose="020B0604020202020204" pitchFamily="34" charset="0"/>
                <a:cs typeface="Arial" panose="020B0604020202020204" pitchFamily="34" charset="0"/>
              </a:rPr>
              <a:t>ARCHITECTURE, URBANISME ET CONSTRUCTION  </a:t>
            </a:r>
          </a:p>
          <a:p>
            <a:pPr>
              <a:lnSpc>
                <a:spcPts val="1400"/>
              </a:lnSpc>
            </a:pPr>
            <a:r>
              <a:rPr lang="fr-FR" sz="1600" baseline="30000">
                <a:latin typeface="Arial" panose="020B0604020202020204" pitchFamily="34" charset="0"/>
                <a:cs typeface="Arial" panose="020B0604020202020204" pitchFamily="34" charset="0"/>
              </a:rPr>
              <a:t>· Architecture </a:t>
            </a:r>
          </a:p>
          <a:p>
            <a:pPr>
              <a:lnSpc>
                <a:spcPts val="1400"/>
              </a:lnSpc>
            </a:pPr>
            <a:r>
              <a:rPr lang="fr-FR" sz="1600" baseline="30000">
                <a:latin typeface="Arial" panose="020B0604020202020204" pitchFamily="34" charset="0"/>
                <a:cs typeface="Arial" panose="020B0604020202020204" pitchFamily="34" charset="0"/>
              </a:rPr>
              <a:t>· Construction avancée dans le bâtiment</a:t>
            </a:r>
          </a:p>
          <a:p>
            <a:pPr>
              <a:lnSpc>
                <a:spcPts val="1400"/>
              </a:lnSpc>
            </a:pPr>
            <a:r>
              <a:rPr lang="fr-FR" sz="1600" baseline="30000">
                <a:latin typeface="Arial" panose="020B0604020202020204" pitchFamily="34" charset="0"/>
                <a:cs typeface="Arial" panose="020B0604020202020204" pitchFamily="34" charset="0"/>
              </a:rPr>
              <a:t>· Études avancées en architecture - Barcelone (MBArch)</a:t>
            </a:r>
          </a:p>
          <a:p>
            <a:pPr>
              <a:lnSpc>
                <a:spcPts val="1400"/>
              </a:lnSpc>
            </a:pPr>
            <a:r>
              <a:rPr lang="fr-FR" sz="1600" baseline="30000">
                <a:latin typeface="Arial" panose="020B0604020202020204" pitchFamily="34" charset="0"/>
                <a:cs typeface="Arial" panose="020B0604020202020204" pitchFamily="34" charset="0"/>
              </a:rPr>
              <a:t>· Études avancées en conception - Barcelone (MBDesign) </a:t>
            </a:r>
          </a:p>
          <a:p>
            <a:pPr>
              <a:lnSpc>
                <a:spcPts val="1400"/>
              </a:lnSpc>
            </a:pPr>
            <a:r>
              <a:rPr lang="fr-FR" sz="1600" baseline="30000">
                <a:latin typeface="Arial" panose="020B0604020202020204" pitchFamily="34" charset="0"/>
                <a:cs typeface="Arial" panose="020B0604020202020204" pitchFamily="34" charset="0"/>
              </a:rPr>
              <a:t>· Gestion de la construction</a:t>
            </a:r>
          </a:p>
          <a:p>
            <a:pPr>
              <a:lnSpc>
                <a:spcPts val="1400"/>
              </a:lnSpc>
            </a:pPr>
            <a:r>
              <a:rPr lang="fr-FR" sz="1600" baseline="30000">
                <a:latin typeface="Arial" panose="020B0604020202020204" pitchFamily="34" charset="0"/>
                <a:cs typeface="Arial" panose="020B0604020202020204" pitchFamily="34" charset="0"/>
              </a:rPr>
              <a:t>· Intervention durable dans le bâti (MISMeC)</a:t>
            </a:r>
          </a:p>
          <a:p>
            <a:pPr>
              <a:lnSpc>
                <a:spcPts val="1400"/>
              </a:lnSpc>
            </a:pPr>
            <a:r>
              <a:rPr lang="fr-FR" sz="1600" baseline="30000">
                <a:latin typeface="Arial" panose="020B0604020202020204" pitchFamily="34" charset="0"/>
                <a:cs typeface="Arial" panose="020B0604020202020204" pitchFamily="34" charset="0"/>
              </a:rPr>
              <a:t>· Paysagisme - Barcelone (MBLandArch)</a:t>
            </a:r>
            <a:endParaRPr lang="pt-BR" sz="1600" baseline="30000">
              <a:latin typeface="Arial" panose="020B0604020202020204" pitchFamily="34" charset="0"/>
              <a:cs typeface="Arial" panose="020B0604020202020204" pitchFamily="34" charset="0"/>
            </a:endParaRPr>
          </a:p>
          <a:p>
            <a:pPr>
              <a:lnSpc>
                <a:spcPts val="1400"/>
              </a:lnSpc>
            </a:pPr>
            <a:endParaRPr lang="pt-BR" sz="1600" baseline="30000">
              <a:latin typeface="Arial" panose="020B0604020202020204" pitchFamily="34" charset="0"/>
              <a:cs typeface="Arial" panose="020B0604020202020204" pitchFamily="34" charset="0"/>
            </a:endParaRPr>
          </a:p>
          <a:p>
            <a:pPr>
              <a:lnSpc>
                <a:spcPts val="1400"/>
              </a:lnSpc>
            </a:pPr>
            <a:endParaRPr lang="pt-BR" sz="1600" baseline="30000">
              <a:latin typeface="Arial" panose="020B0604020202020204" pitchFamily="34" charset="0"/>
              <a:cs typeface="Arial" panose="020B0604020202020204" pitchFamily="34" charset="0"/>
            </a:endParaRPr>
          </a:p>
          <a:p>
            <a:pPr>
              <a:lnSpc>
                <a:spcPts val="1400"/>
              </a:lnSpc>
            </a:pPr>
            <a:r>
              <a:rPr lang="pt-BR" sz="1600" b="1" baseline="30000">
                <a:solidFill>
                  <a:srgbClr val="0070C0"/>
                </a:solidFill>
                <a:latin typeface="Arial" panose="020B0604020202020204" pitchFamily="34" charset="0"/>
                <a:cs typeface="Arial" panose="020B0604020202020204" pitchFamily="34" charset="0"/>
              </a:rPr>
              <a:t>SCIENCES APPLIQUÉES</a:t>
            </a:r>
          </a:p>
          <a:p>
            <a:pPr>
              <a:lnSpc>
                <a:spcPts val="1400"/>
              </a:lnSpc>
            </a:pPr>
            <a:r>
              <a:rPr lang="pt-BR" sz="1600" baseline="30000">
                <a:latin typeface="Arial" panose="020B0604020202020204" pitchFamily="34" charset="0"/>
                <a:cs typeface="Arial" panose="020B0604020202020204" pitchFamily="34" charset="0"/>
              </a:rPr>
              <a:t>· Advanced Mathematics and Mathematical Engineering. (MAMME) </a:t>
            </a:r>
          </a:p>
          <a:p>
            <a:pPr>
              <a:lnSpc>
                <a:spcPts val="1400"/>
              </a:lnSpc>
            </a:pPr>
            <a:r>
              <a:rPr lang="pt-BR" sz="1600" baseline="30000">
                <a:latin typeface="Arial" panose="020B0604020202020204" pitchFamily="34" charset="0"/>
                <a:cs typeface="Arial" panose="020B0604020202020204" pitchFamily="34" charset="0"/>
              </a:rPr>
              <a:t>· Computer Vision</a:t>
            </a:r>
          </a:p>
          <a:p>
            <a:pPr>
              <a:lnSpc>
                <a:spcPts val="1400"/>
              </a:lnSpc>
            </a:pPr>
            <a:r>
              <a:rPr lang="pt-BR" sz="1600" baseline="30000">
                <a:latin typeface="Arial" panose="020B0604020202020204" pitchFamily="34" charset="0"/>
                <a:cs typeface="Arial" panose="020B0604020202020204" pitchFamily="34" charset="0"/>
              </a:rPr>
              <a:t>· Engineering Physics</a:t>
            </a:r>
          </a:p>
          <a:p>
            <a:pPr>
              <a:lnSpc>
                <a:spcPts val="1400"/>
              </a:lnSpc>
            </a:pPr>
            <a:r>
              <a:rPr lang="pt-BR" sz="1600" baseline="30000">
                <a:latin typeface="Arial" panose="020B0604020202020204" pitchFamily="34" charset="0"/>
                <a:cs typeface="Arial" panose="020B0604020202020204" pitchFamily="34" charset="0"/>
              </a:rPr>
              <a:t>· Erasmus Mundus / Photonics Engineering, Nanophotonics </a:t>
            </a:r>
          </a:p>
          <a:p>
            <a:pPr>
              <a:lnSpc>
                <a:spcPts val="1400"/>
              </a:lnSpc>
            </a:pPr>
            <a:r>
              <a:rPr lang="pt-BR" sz="1600" baseline="30000">
                <a:latin typeface="Arial" panose="020B0604020202020204" pitchFamily="34" charset="0"/>
                <a:cs typeface="Arial" panose="020B0604020202020204" pitchFamily="34" charset="0"/>
              </a:rPr>
              <a:t>  and Biophotonics (Europhotonics)</a:t>
            </a:r>
          </a:p>
          <a:p>
            <a:pPr>
              <a:lnSpc>
                <a:spcPts val="1400"/>
              </a:lnSpc>
            </a:pPr>
            <a:r>
              <a:rPr lang="pt-BR" sz="1600" baseline="30000">
                <a:latin typeface="Arial" panose="020B0604020202020204" pitchFamily="34" charset="0"/>
                <a:cs typeface="Arial" panose="020B0604020202020204" pitchFamily="34" charset="0"/>
              </a:rPr>
              <a:t>· Modélisation informatique atomistique et multi-échelle en physique,</a:t>
            </a:r>
            <a:r>
              <a:rPr lang="pt-BR" sz="1600">
                <a:latin typeface="Arial" panose="020B0604020202020204" pitchFamily="34" charset="0"/>
                <a:cs typeface="Arial" panose="020B0604020202020204" pitchFamily="34" charset="0"/>
              </a:rPr>
              <a:t>  </a:t>
            </a:r>
          </a:p>
          <a:p>
            <a:pPr>
              <a:lnSpc>
                <a:spcPts val="1400"/>
              </a:lnSpc>
            </a:pPr>
            <a:r>
              <a:rPr lang="pt-BR" sz="1600">
                <a:latin typeface="Arial" panose="020B0604020202020204" pitchFamily="34" charset="0"/>
                <a:cs typeface="Arial" panose="020B0604020202020204" pitchFamily="34" charset="0"/>
              </a:rPr>
              <a:t>  </a:t>
            </a:r>
            <a:r>
              <a:rPr lang="pt-BR" sz="1600" baseline="30000">
                <a:latin typeface="Arial" panose="020B0604020202020204" pitchFamily="34" charset="0"/>
                <a:cs typeface="Arial" panose="020B0604020202020204" pitchFamily="34" charset="0"/>
              </a:rPr>
              <a:t>chimie et biochimie</a:t>
            </a:r>
          </a:p>
          <a:p>
            <a:pPr>
              <a:lnSpc>
                <a:spcPts val="1400"/>
              </a:lnSpc>
            </a:pPr>
            <a:r>
              <a:rPr lang="pt-BR" sz="1600" baseline="30000">
                <a:latin typeface="Arial" panose="020B0604020202020204" pitchFamily="34" charset="0"/>
                <a:cs typeface="Arial" panose="020B0604020202020204" pitchFamily="34" charset="0"/>
              </a:rPr>
              <a:t>· Photonics</a:t>
            </a:r>
          </a:p>
          <a:p>
            <a:pPr>
              <a:lnSpc>
                <a:spcPts val="1400"/>
              </a:lnSpc>
            </a:pPr>
            <a:r>
              <a:rPr lang="pt-BR" sz="1600" baseline="30000">
                <a:latin typeface="Arial" panose="020B0604020202020204" pitchFamily="34" charset="0"/>
                <a:cs typeface="Arial" panose="020B0604020202020204" pitchFamily="34" charset="0"/>
              </a:rPr>
              <a:t>· Pure and Applied Logic</a:t>
            </a:r>
          </a:p>
          <a:p>
            <a:pPr>
              <a:lnSpc>
                <a:spcPts val="1400"/>
              </a:lnSpc>
            </a:pPr>
            <a:r>
              <a:rPr lang="pt-BR" sz="1600" baseline="30000">
                <a:latin typeface="Arial" panose="020B0604020202020204" pitchFamily="34" charset="0"/>
                <a:cs typeface="Arial" panose="020B0604020202020204" pitchFamily="34" charset="0"/>
              </a:rPr>
              <a:t>· Sécurité et santé sur le lieu de travail : prévention des risques </a:t>
            </a:r>
          </a:p>
          <a:p>
            <a:pPr>
              <a:lnSpc>
                <a:spcPts val="1400"/>
              </a:lnSpc>
            </a:pPr>
            <a:r>
              <a:rPr lang="pt-BR" sz="1600" baseline="30000">
                <a:latin typeface="Arial" panose="020B0604020202020204" pitchFamily="34" charset="0"/>
                <a:cs typeface="Arial" panose="020B0604020202020204" pitchFamily="34" charset="0"/>
              </a:rPr>
              <a:t>  du travail </a:t>
            </a:r>
          </a:p>
          <a:p>
            <a:pPr>
              <a:lnSpc>
                <a:spcPts val="1400"/>
              </a:lnSpc>
            </a:pPr>
            <a:r>
              <a:rPr lang="pt-BR" sz="1600" baseline="30000">
                <a:latin typeface="Arial" panose="020B0604020202020204" pitchFamily="34" charset="0"/>
                <a:cs typeface="Arial" panose="020B0604020202020204" pitchFamily="34" charset="0"/>
              </a:rPr>
              <a:t>· Statistique et recherche opérationnelle (MESIO) </a:t>
            </a:r>
          </a:p>
          <a:p>
            <a:pPr>
              <a:lnSpc>
                <a:spcPts val="1400"/>
              </a:lnSpc>
            </a:pPr>
            <a:endParaRPr lang="fr-FR" sz="1600" b="1" baseline="30000">
              <a:solidFill>
                <a:srgbClr val="0070C0"/>
              </a:solidFill>
              <a:latin typeface="Arial" panose="020B0604020202020204" pitchFamily="34" charset="0"/>
              <a:cs typeface="Arial" panose="020B0604020202020204" pitchFamily="34" charset="0"/>
            </a:endParaRPr>
          </a:p>
          <a:p>
            <a:pPr>
              <a:lnSpc>
                <a:spcPts val="1400"/>
              </a:lnSpc>
            </a:pPr>
            <a:r>
              <a:rPr lang="fr-FR" sz="1600" b="1" baseline="30000">
                <a:solidFill>
                  <a:srgbClr val="0070C0"/>
                </a:solidFill>
                <a:latin typeface="Arial" panose="020B0604020202020204" pitchFamily="34" charset="0"/>
                <a:cs typeface="Arial" panose="020B0604020202020204" pitchFamily="34" charset="0"/>
              </a:rPr>
              <a:t>SCIENCES ET TECHNOLOGIES DE LA SANTÉ </a:t>
            </a:r>
          </a:p>
          <a:p>
            <a:pPr>
              <a:lnSpc>
                <a:spcPts val="1400"/>
              </a:lnSpc>
            </a:pPr>
            <a:r>
              <a:rPr lang="fr-FR" sz="1600" baseline="30000">
                <a:latin typeface="Arial" panose="020B0604020202020204" pitchFamily="34" charset="0"/>
                <a:cs typeface="Arial" panose="020B0604020202020204" pitchFamily="34" charset="0"/>
              </a:rPr>
              <a:t>· Génie biomédical</a:t>
            </a:r>
          </a:p>
          <a:p>
            <a:pPr>
              <a:lnSpc>
                <a:spcPts val="1400"/>
              </a:lnSpc>
            </a:pPr>
            <a:r>
              <a:rPr lang="fr-FR" sz="1600" baseline="30000">
                <a:latin typeface="Arial" panose="020B0604020202020204" pitchFamily="34" charset="0"/>
                <a:cs typeface="Arial" panose="020B0604020202020204" pitchFamily="34" charset="0"/>
              </a:rPr>
              <a:t>· Optométrie et sciences de la vision</a:t>
            </a:r>
          </a:p>
          <a:p>
            <a:pPr>
              <a:lnSpc>
                <a:spcPts val="1400"/>
              </a:lnSpc>
            </a:pPr>
            <a:endParaRPr lang="ca-ES" sz="1600" baseline="30000">
              <a:latin typeface="Arial" panose="020B0604020202020204" pitchFamily="34" charset="0"/>
              <a:cs typeface="Arial" panose="020B0604020202020204" pitchFamily="34" charset="0"/>
            </a:endParaRPr>
          </a:p>
        </p:txBody>
      </p:sp>
      <p:sp>
        <p:nvSpPr>
          <p:cNvPr id="5" name="QuadreDeText 4"/>
          <p:cNvSpPr txBox="1"/>
          <p:nvPr/>
        </p:nvSpPr>
        <p:spPr>
          <a:xfrm>
            <a:off x="1993846" y="277133"/>
            <a:ext cx="7032381" cy="502702"/>
          </a:xfrm>
          <a:prstGeom prst="rect">
            <a:avLst/>
          </a:prstGeom>
          <a:noFill/>
        </p:spPr>
        <p:txBody>
          <a:bodyPr wrap="square" rtlCol="0">
            <a:spAutoFit/>
          </a:bodyPr>
          <a:lstStyle/>
          <a:p>
            <a:pPr algn="r"/>
            <a:r>
              <a:rPr lang="ca-ES" sz="4000" b="1" cap="all" baseline="30000">
                <a:solidFill>
                  <a:srgbClr val="0070C0"/>
                </a:solidFill>
                <a:latin typeface="Arial" panose="020B0604020202020204" pitchFamily="34" charset="0"/>
                <a:cs typeface="Arial" panose="020B0604020202020204" pitchFamily="34" charset="0"/>
              </a:rPr>
              <a:t>MASTERS UNIVERSITAIRES 2018-2019</a:t>
            </a:r>
          </a:p>
        </p:txBody>
      </p:sp>
      <p:sp>
        <p:nvSpPr>
          <p:cNvPr id="24" name="QuadreDeText 23"/>
          <p:cNvSpPr txBox="1"/>
          <p:nvPr/>
        </p:nvSpPr>
        <p:spPr>
          <a:xfrm>
            <a:off x="4644008" y="1517442"/>
            <a:ext cx="4183850" cy="5119350"/>
          </a:xfrm>
          <a:prstGeom prst="rect">
            <a:avLst/>
          </a:prstGeom>
          <a:noFill/>
        </p:spPr>
        <p:txBody>
          <a:bodyPr wrap="square" rtlCol="0">
            <a:spAutoFit/>
          </a:bodyPr>
          <a:lstStyle/>
          <a:p>
            <a:pPr>
              <a:lnSpc>
                <a:spcPts val="1400"/>
              </a:lnSpc>
            </a:pPr>
            <a:r>
              <a:rPr lang="pt-BR" sz="1600" b="1" baseline="30000">
                <a:solidFill>
                  <a:srgbClr val="0070C0"/>
                </a:solidFill>
                <a:latin typeface="Arial" panose="020B0604020202020204" pitchFamily="34" charset="0"/>
                <a:cs typeface="Arial" panose="020B0604020202020204" pitchFamily="34" charset="0"/>
              </a:rPr>
              <a:t>GÉNIE AÉROSPATIAL</a:t>
            </a:r>
          </a:p>
          <a:p>
            <a:pPr>
              <a:lnSpc>
                <a:spcPts val="1400"/>
              </a:lnSpc>
            </a:pPr>
            <a:r>
              <a:rPr lang="pt-BR" sz="1600" baseline="30000">
                <a:latin typeface="Arial" panose="020B0604020202020204" pitchFamily="34" charset="0"/>
                <a:cs typeface="Arial" panose="020B0604020202020204" pitchFamily="34" charset="0"/>
              </a:rPr>
              <a:t>· Génie aéronautique </a:t>
            </a:r>
          </a:p>
          <a:p>
            <a:pPr>
              <a:lnSpc>
                <a:spcPts val="1400"/>
              </a:lnSpc>
            </a:pPr>
            <a:r>
              <a:rPr lang="pt-BR" sz="1600" baseline="30000">
                <a:latin typeface="Arial" panose="020B0604020202020204" pitchFamily="34" charset="0"/>
                <a:cs typeface="Arial" panose="020B0604020202020204" pitchFamily="34" charset="0"/>
              </a:rPr>
              <a:t>· Aerospace Science and Technology (MAST)</a:t>
            </a:r>
          </a:p>
          <a:p>
            <a:pPr>
              <a:lnSpc>
                <a:spcPts val="1400"/>
              </a:lnSpc>
            </a:pPr>
            <a:r>
              <a:rPr lang="pt-BR" sz="1600" baseline="30000">
                <a:latin typeface="Arial" panose="020B0604020202020204" pitchFamily="34" charset="0"/>
                <a:cs typeface="Arial" panose="020B0604020202020204" pitchFamily="34" charset="0"/>
              </a:rPr>
              <a:t>· Applications and Technologies for Unmanned Aircraft Systems </a:t>
            </a:r>
          </a:p>
          <a:p>
            <a:pPr>
              <a:lnSpc>
                <a:spcPts val="1400"/>
              </a:lnSpc>
            </a:pPr>
            <a:r>
              <a:rPr lang="pt-BR" sz="1600" baseline="30000">
                <a:latin typeface="Arial" panose="020B0604020202020204" pitchFamily="34" charset="0"/>
                <a:cs typeface="Arial" panose="020B0604020202020204" pitchFamily="34" charset="0"/>
              </a:rPr>
              <a:t>  (Drones)</a:t>
            </a:r>
          </a:p>
          <a:p>
            <a:pPr>
              <a:lnSpc>
                <a:spcPts val="1400"/>
              </a:lnSpc>
            </a:pPr>
            <a:r>
              <a:rPr lang="pt-BR" sz="1600" baseline="30000">
                <a:latin typeface="Arial" panose="020B0604020202020204" pitchFamily="34" charset="0"/>
                <a:cs typeface="Arial" panose="020B0604020202020204" pitchFamily="34" charset="0"/>
              </a:rPr>
              <a:t>· Space and Aeronautical Engineering</a:t>
            </a:r>
          </a:p>
          <a:p>
            <a:pPr>
              <a:lnSpc>
                <a:spcPts val="1400"/>
              </a:lnSpc>
            </a:pPr>
            <a:endParaRPr lang="pt-BR" sz="1600" b="1" baseline="30000">
              <a:solidFill>
                <a:srgbClr val="0070C0"/>
              </a:solidFill>
              <a:latin typeface="Arial" panose="020B0604020202020204" pitchFamily="34" charset="0"/>
              <a:cs typeface="Arial" panose="020B0604020202020204" pitchFamily="34" charset="0"/>
            </a:endParaRPr>
          </a:p>
          <a:p>
            <a:pPr>
              <a:lnSpc>
                <a:spcPts val="1400"/>
              </a:lnSpc>
            </a:pPr>
            <a:r>
              <a:rPr lang="fr-FR" sz="1600" b="1" baseline="30000">
                <a:solidFill>
                  <a:srgbClr val="0070C0"/>
                </a:solidFill>
                <a:latin typeface="Arial" panose="020B0604020202020204" pitchFamily="34" charset="0"/>
                <a:cs typeface="Arial" panose="020B0604020202020204" pitchFamily="34" charset="0"/>
              </a:rPr>
              <a:t>GÉNIE DES BIOSYSTÈMES ET AGROALIMENTAIRE</a:t>
            </a:r>
          </a:p>
          <a:p>
            <a:pPr>
              <a:lnSpc>
                <a:spcPts val="1400"/>
              </a:lnSpc>
            </a:pPr>
            <a:r>
              <a:rPr lang="fr-FR" sz="1600" baseline="30000">
                <a:latin typeface="Arial" panose="020B0604020202020204" pitchFamily="34" charset="0"/>
                <a:cs typeface="Arial" panose="020B0604020202020204" pitchFamily="34" charset="0"/>
              </a:rPr>
              <a:t>· Aquiculture </a:t>
            </a:r>
          </a:p>
          <a:p>
            <a:pPr>
              <a:lnSpc>
                <a:spcPts val="1400"/>
              </a:lnSpc>
            </a:pPr>
            <a:r>
              <a:rPr lang="fr-FR" sz="1600" baseline="30000">
                <a:latin typeface="Arial" panose="020B0604020202020204" pitchFamily="34" charset="0"/>
                <a:cs typeface="Arial" panose="020B0604020202020204" pitchFamily="34" charset="0"/>
              </a:rPr>
              <a:t>· Technologies auxiliaires pour l’industrie alimentaire </a:t>
            </a:r>
          </a:p>
          <a:p>
            <a:pPr>
              <a:lnSpc>
                <a:spcPts val="1400"/>
              </a:lnSpc>
            </a:pPr>
            <a:r>
              <a:rPr lang="fr-FR" sz="1600" baseline="30000">
                <a:latin typeface="Arial" panose="020B0604020202020204" pitchFamily="34" charset="0"/>
                <a:cs typeface="Arial" panose="020B0604020202020204" pitchFamily="34" charset="0"/>
              </a:rPr>
              <a:t>   et les procédés bio (KET4FOOD+BIO)</a:t>
            </a:r>
          </a:p>
          <a:p>
            <a:pPr>
              <a:lnSpc>
                <a:spcPts val="1400"/>
              </a:lnSpc>
            </a:pPr>
            <a:endParaRPr lang="pt-BR" sz="1600" baseline="30000">
              <a:latin typeface="Arial" panose="020B0604020202020204" pitchFamily="34" charset="0"/>
              <a:cs typeface="Arial" panose="020B0604020202020204" pitchFamily="34" charset="0"/>
            </a:endParaRPr>
          </a:p>
          <a:p>
            <a:pPr>
              <a:lnSpc>
                <a:spcPts val="1400"/>
              </a:lnSpc>
            </a:pPr>
            <a:endParaRPr lang="pt-BR" sz="1600" baseline="30000">
              <a:latin typeface="Arial" panose="020B0604020202020204" pitchFamily="34" charset="0"/>
              <a:cs typeface="Arial" panose="020B0604020202020204" pitchFamily="34" charset="0"/>
            </a:endParaRPr>
          </a:p>
          <a:p>
            <a:pPr>
              <a:lnSpc>
                <a:spcPts val="1400"/>
              </a:lnSpc>
            </a:pPr>
            <a:r>
              <a:rPr lang="fr-FR" sz="1600" b="1" baseline="30000">
                <a:solidFill>
                  <a:srgbClr val="0070C0"/>
                </a:solidFill>
                <a:latin typeface="Arial" panose="020B0604020202020204" pitchFamily="34" charset="0"/>
                <a:cs typeface="Arial" panose="020B0604020202020204" pitchFamily="34" charset="0"/>
              </a:rPr>
              <a:t>GÉNIE CIVIL</a:t>
            </a:r>
          </a:p>
          <a:p>
            <a:pPr>
              <a:lnSpc>
                <a:spcPts val="1400"/>
              </a:lnSpc>
            </a:pPr>
            <a:r>
              <a:rPr lang="pt-BR" sz="1600" baseline="30000">
                <a:latin typeface="Arial" panose="020B0604020202020204" pitchFamily="34" charset="0"/>
                <a:cs typeface="Arial" panose="020B0604020202020204" pitchFamily="34" charset="0"/>
              </a:rPr>
              <a:t>· Chaîne d’approvisionnement, transport et mobilité</a:t>
            </a:r>
          </a:p>
          <a:p>
            <a:pPr>
              <a:lnSpc>
                <a:spcPts val="1400"/>
              </a:lnSpc>
            </a:pPr>
            <a:r>
              <a:rPr lang="pt-BR" sz="1600" baseline="30000">
                <a:latin typeface="Arial" panose="020B0604020202020204" pitchFamily="34" charset="0"/>
                <a:cs typeface="Arial" panose="020B0604020202020204" pitchFamily="34" charset="0"/>
              </a:rPr>
              <a:t>· Erasmus Mundus / Coastal and Marine Engineering </a:t>
            </a:r>
          </a:p>
          <a:p>
            <a:pPr>
              <a:lnSpc>
                <a:spcPts val="1400"/>
              </a:lnSpc>
            </a:pPr>
            <a:r>
              <a:rPr lang="pt-BR" sz="1600" baseline="30000">
                <a:latin typeface="Arial" panose="020B0604020202020204" pitchFamily="34" charset="0"/>
                <a:cs typeface="Arial" panose="020B0604020202020204" pitchFamily="34" charset="0"/>
              </a:rPr>
              <a:t>  and Management (CoMEM)</a:t>
            </a:r>
          </a:p>
          <a:p>
            <a:pPr>
              <a:lnSpc>
                <a:spcPts val="1400"/>
              </a:lnSpc>
            </a:pPr>
            <a:r>
              <a:rPr lang="pt-BR" sz="1600" baseline="30000">
                <a:latin typeface="Arial" panose="020B0604020202020204" pitchFamily="34" charset="0"/>
                <a:cs typeface="Arial" panose="020B0604020202020204" pitchFamily="34" charset="0"/>
              </a:rPr>
              <a:t>· Erasmus Mundus /  Computational Mechanics</a:t>
            </a:r>
          </a:p>
          <a:p>
            <a:pPr>
              <a:lnSpc>
                <a:spcPts val="1400"/>
              </a:lnSpc>
            </a:pPr>
            <a:r>
              <a:rPr lang="pt-BR" sz="1600" baseline="30000">
                <a:latin typeface="Arial" panose="020B0604020202020204" pitchFamily="34" charset="0"/>
                <a:cs typeface="Arial" panose="020B0604020202020204" pitchFamily="34" charset="0"/>
              </a:rPr>
              <a:t>· Erasmus Mundus / Hydroinformatics &amp; Water Management </a:t>
            </a:r>
          </a:p>
          <a:p>
            <a:pPr>
              <a:lnSpc>
                <a:spcPts val="1400"/>
              </a:lnSpc>
            </a:pPr>
            <a:r>
              <a:rPr lang="pt-BR" sz="1600" baseline="30000">
                <a:latin typeface="Arial" panose="020B0604020202020204" pitchFamily="34" charset="0"/>
                <a:cs typeface="Arial" panose="020B0604020202020204" pitchFamily="34" charset="0"/>
              </a:rPr>
              <a:t>  (Euroaquae+)</a:t>
            </a:r>
          </a:p>
          <a:p>
            <a:pPr>
              <a:lnSpc>
                <a:spcPts val="1400"/>
              </a:lnSpc>
            </a:pPr>
            <a:r>
              <a:rPr lang="pt-BR" sz="1600" baseline="30000">
                <a:latin typeface="Arial" panose="020B0604020202020204" pitchFamily="34" charset="0"/>
                <a:cs typeface="Arial" panose="020B0604020202020204" pitchFamily="34" charset="0"/>
              </a:rPr>
              <a:t>· Génie des mines </a:t>
            </a:r>
          </a:p>
          <a:p>
            <a:pPr>
              <a:lnSpc>
                <a:spcPts val="1400"/>
              </a:lnSpc>
            </a:pPr>
            <a:r>
              <a:rPr lang="pt-BR" sz="1600" baseline="30000">
                <a:latin typeface="Arial" panose="020B0604020202020204" pitchFamily="34" charset="0"/>
                <a:cs typeface="Arial" panose="020B0604020202020204" pitchFamily="34" charset="0"/>
              </a:rPr>
              <a:t>· Génie pédologique</a:t>
            </a:r>
          </a:p>
          <a:p>
            <a:pPr>
              <a:lnSpc>
                <a:spcPts val="1400"/>
              </a:lnSpc>
            </a:pPr>
            <a:r>
              <a:rPr lang="pt-BR" sz="1600" baseline="30000">
                <a:latin typeface="Arial" panose="020B0604020202020204" pitchFamily="34" charset="0"/>
                <a:cs typeface="Arial" panose="020B0604020202020204" pitchFamily="34" charset="0"/>
              </a:rPr>
              <a:t>· Génie des ponts et chaussées</a:t>
            </a:r>
          </a:p>
          <a:p>
            <a:pPr>
              <a:lnSpc>
                <a:spcPts val="1400"/>
              </a:lnSpc>
            </a:pPr>
            <a:r>
              <a:rPr lang="pt-BR" sz="1600" baseline="30000">
                <a:latin typeface="Arial" panose="020B0604020202020204" pitchFamily="34" charset="0"/>
                <a:cs typeface="Arial" panose="020B0604020202020204" pitchFamily="34" charset="0"/>
              </a:rPr>
              <a:t>· Génie des structures et de la construction</a:t>
            </a:r>
          </a:p>
          <a:p>
            <a:pPr>
              <a:lnSpc>
                <a:spcPts val="1400"/>
              </a:lnSpc>
            </a:pPr>
            <a:r>
              <a:rPr lang="pt-BR" sz="1600" baseline="30000">
                <a:latin typeface="Arial" panose="020B0604020202020204" pitchFamily="34" charset="0"/>
                <a:cs typeface="Arial" panose="020B0604020202020204" pitchFamily="34" charset="0"/>
              </a:rPr>
              <a:t>· Numerical Methods in Engineering</a:t>
            </a:r>
          </a:p>
          <a:p>
            <a:pPr>
              <a:lnSpc>
                <a:spcPts val="1400"/>
              </a:lnSpc>
            </a:pPr>
            <a:r>
              <a:rPr lang="pt-BR" sz="1600" baseline="30000">
                <a:latin typeface="Arial" panose="020B0604020202020204" pitchFamily="34" charset="0"/>
                <a:cs typeface="Arial" panose="020B0604020202020204" pitchFamily="34" charset="0"/>
              </a:rPr>
              <a:t>· Océanographie et gestion du milieu marin </a:t>
            </a:r>
          </a:p>
          <a:p>
            <a:pPr>
              <a:lnSpc>
                <a:spcPts val="1400"/>
              </a:lnSpc>
            </a:pPr>
            <a:r>
              <a:rPr lang="pt-BR" sz="1600" baseline="30000">
                <a:latin typeface="Arial" panose="020B0604020202020204" pitchFamily="34" charset="0"/>
                <a:cs typeface="Arial" panose="020B0604020202020204" pitchFamily="34" charset="0"/>
              </a:rPr>
              <a:t>· Structural Analysis of Monuments and Historical Constructions </a:t>
            </a:r>
          </a:p>
          <a:p>
            <a:pPr>
              <a:lnSpc>
                <a:spcPts val="1400"/>
              </a:lnSpc>
            </a:pPr>
            <a:r>
              <a:rPr lang="pt-BR" sz="1600" baseline="30000">
                <a:latin typeface="Arial" panose="020B0604020202020204" pitchFamily="34" charset="0"/>
                <a:cs typeface="Arial" panose="020B0604020202020204" pitchFamily="34" charset="0"/>
              </a:rPr>
              <a:t>  (SAHC)</a:t>
            </a:r>
          </a:p>
        </p:txBody>
      </p:sp>
    </p:spTree>
    <p:extLst>
      <p:ext uri="{BB962C8B-B14F-4D97-AF65-F5344CB8AC3E}">
        <p14:creationId xmlns:p14="http://schemas.microsoft.com/office/powerpoint/2010/main" val="85350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p:cNvSpPr/>
          <p:nvPr/>
        </p:nvSpPr>
        <p:spPr>
          <a:xfrm>
            <a:off x="250825" y="1341438"/>
            <a:ext cx="4192624" cy="345571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3" name="12 Rectángulo"/>
          <p:cNvSpPr/>
          <p:nvPr/>
        </p:nvSpPr>
        <p:spPr>
          <a:xfrm>
            <a:off x="4422956" y="1341438"/>
            <a:ext cx="4478348" cy="1079450"/>
          </a:xfrm>
          <a:prstGeom prst="rect">
            <a:avLst/>
          </a:prstGeom>
          <a:solidFill>
            <a:srgbClr val="E1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4" name="13 Rectángulo"/>
          <p:cNvSpPr/>
          <p:nvPr/>
        </p:nvSpPr>
        <p:spPr>
          <a:xfrm>
            <a:off x="250825" y="4797152"/>
            <a:ext cx="4192624" cy="129069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4" name="QuadreDeText 3"/>
          <p:cNvSpPr txBox="1"/>
          <p:nvPr/>
        </p:nvSpPr>
        <p:spPr>
          <a:xfrm>
            <a:off x="315801" y="1520825"/>
            <a:ext cx="3960041" cy="4567019"/>
          </a:xfrm>
          <a:prstGeom prst="rect">
            <a:avLst/>
          </a:prstGeom>
          <a:noFill/>
        </p:spPr>
        <p:txBody>
          <a:bodyPr wrap="square" rtlCol="0">
            <a:spAutoFit/>
          </a:bodyPr>
          <a:lstStyle/>
          <a:p>
            <a:pPr>
              <a:lnSpc>
                <a:spcPts val="1400"/>
              </a:lnSpc>
            </a:pPr>
            <a:r>
              <a:rPr lang="pt-BR" sz="1600" b="1" baseline="30000" dirty="0" err="1">
                <a:solidFill>
                  <a:srgbClr val="0070C0"/>
                </a:solidFill>
                <a:latin typeface="Arial" panose="020B0604020202020204" pitchFamily="34" charset="0"/>
                <a:cs typeface="Arial" panose="020B0604020202020204" pitchFamily="34" charset="0"/>
              </a:rPr>
              <a:t>GÉNIE</a:t>
            </a:r>
            <a:r>
              <a:rPr lang="pt-BR" sz="1600" b="1" baseline="30000" dirty="0">
                <a:solidFill>
                  <a:srgbClr val="0070C0"/>
                </a:solidFill>
                <a:latin typeface="Arial" panose="020B0604020202020204" pitchFamily="34" charset="0"/>
                <a:cs typeface="Arial" panose="020B0604020202020204" pitchFamily="34" charset="0"/>
              </a:rPr>
              <a:t> </a:t>
            </a:r>
            <a:r>
              <a:rPr lang="pt-BR" sz="1600" b="1" baseline="30000" dirty="0" err="1">
                <a:solidFill>
                  <a:srgbClr val="0070C0"/>
                </a:solidFill>
                <a:latin typeface="Arial" panose="020B0604020202020204" pitchFamily="34" charset="0"/>
                <a:cs typeface="Arial" panose="020B0604020202020204" pitchFamily="34" charset="0"/>
              </a:rPr>
              <a:t>INDUSTRIEL</a:t>
            </a:r>
            <a:r>
              <a:rPr lang="pt-BR" sz="1600" b="1" baseline="30000" dirty="0">
                <a:solidFill>
                  <a:srgbClr val="0070C0"/>
                </a:solidFill>
                <a:latin typeface="Arial" panose="020B0604020202020204" pitchFamily="34" charset="0"/>
                <a:cs typeface="Arial" panose="020B0604020202020204" pitchFamily="34" charset="0"/>
              </a:rPr>
              <a:t> </a:t>
            </a:r>
          </a:p>
          <a:p>
            <a:pPr>
              <a:lnSpc>
                <a:spcPts val="1400"/>
              </a:lnSpc>
            </a:pP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Automatic</a:t>
            </a: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Control</a:t>
            </a:r>
            <a:r>
              <a:rPr lang="pt-BR" sz="1600" baseline="30000" dirty="0">
                <a:latin typeface="Arial" panose="020B0604020202020204" pitchFamily="34" charset="0"/>
                <a:cs typeface="Arial" panose="020B0604020202020204" pitchFamily="34" charset="0"/>
              </a:rPr>
              <a:t> </a:t>
            </a:r>
            <a:r>
              <a:rPr lang="pt-BR" sz="1600" baseline="30000" err="1">
                <a:latin typeface="Arial" panose="020B0604020202020204" pitchFamily="34" charset="0"/>
                <a:cs typeface="Arial" panose="020B0604020202020204" pitchFamily="34" charset="0"/>
              </a:rPr>
              <a:t>and</a:t>
            </a:r>
            <a:r>
              <a:rPr lang="pt-BR" sz="1600" baseline="30000">
                <a:latin typeface="Arial" panose="020B0604020202020204" pitchFamily="34" charset="0"/>
                <a:cs typeface="Arial" panose="020B0604020202020204" pitchFamily="34" charset="0"/>
              </a:rPr>
              <a:t> Robotics</a:t>
            </a:r>
            <a:endParaRPr lang="pt-BR" sz="1600" baseline="30000" dirty="0">
              <a:latin typeface="Arial" panose="020B0604020202020204" pitchFamily="34" charset="0"/>
              <a:cs typeface="Arial" panose="020B0604020202020204" pitchFamily="34" charset="0"/>
            </a:endParaRPr>
          </a:p>
          <a:p>
            <a:pPr>
              <a:lnSpc>
                <a:spcPts val="1400"/>
              </a:lnSpc>
            </a:pP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Chaîne</a:t>
            </a:r>
            <a:r>
              <a:rPr lang="pt-BR" sz="1600" baseline="30000" dirty="0">
                <a:latin typeface="Arial" panose="020B0604020202020204" pitchFamily="34" charset="0"/>
                <a:cs typeface="Arial" panose="020B0604020202020204" pitchFamily="34" charset="0"/>
              </a:rPr>
              <a:t> d’</a:t>
            </a:r>
            <a:r>
              <a:rPr lang="pt-BR" sz="1600" baseline="30000" dirty="0" err="1">
                <a:latin typeface="Arial" panose="020B0604020202020204" pitchFamily="34" charset="0"/>
                <a:cs typeface="Arial" panose="020B0604020202020204" pitchFamily="34" charset="0"/>
              </a:rPr>
              <a:t>approvisionnement</a:t>
            </a: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transport</a:t>
            </a:r>
            <a:r>
              <a:rPr lang="pt-BR" sz="1600" baseline="30000" dirty="0">
                <a:latin typeface="Arial" panose="020B0604020202020204" pitchFamily="34" charset="0"/>
                <a:cs typeface="Arial" panose="020B0604020202020204" pitchFamily="34" charset="0"/>
              </a:rPr>
              <a:t> et </a:t>
            </a:r>
            <a:r>
              <a:rPr lang="pt-BR" sz="1600" baseline="30000" dirty="0" err="1">
                <a:latin typeface="Arial" panose="020B0604020202020204" pitchFamily="34" charset="0"/>
                <a:cs typeface="Arial" panose="020B0604020202020204" pitchFamily="34" charset="0"/>
              </a:rPr>
              <a:t>mobilité</a:t>
            </a:r>
            <a:r>
              <a:rPr lang="pt-BR" sz="1600" baseline="30000" dirty="0">
                <a:latin typeface="Arial" panose="020B0604020202020204" pitchFamily="34" charset="0"/>
                <a:cs typeface="Arial" panose="020B0604020202020204" pitchFamily="34" charset="0"/>
              </a:rPr>
              <a:t> </a:t>
            </a:r>
          </a:p>
          <a:p>
            <a:pPr>
              <a:lnSpc>
                <a:spcPts val="1400"/>
              </a:lnSpc>
            </a:pPr>
            <a:r>
              <a:rPr lang="pt-BR" sz="1600" baseline="30000" dirty="0">
                <a:latin typeface="Arial" panose="020B0604020202020204" pitchFamily="34" charset="0"/>
                <a:cs typeface="Arial" panose="020B0604020202020204" pitchFamily="34" charset="0"/>
              </a:rPr>
              <a:t>· Erasmus </a:t>
            </a:r>
            <a:r>
              <a:rPr lang="pt-BR" sz="1600" baseline="30000" dirty="0" err="1">
                <a:latin typeface="Arial" panose="020B0604020202020204" pitchFamily="34" charset="0"/>
                <a:cs typeface="Arial" panose="020B0604020202020204" pitchFamily="34" charset="0"/>
              </a:rPr>
              <a:t>Mundus</a:t>
            </a: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Advanced</a:t>
            </a: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Materials</a:t>
            </a:r>
            <a:r>
              <a:rPr lang="pt-BR" sz="1600" baseline="30000" dirty="0">
                <a:latin typeface="Arial" panose="020B0604020202020204" pitchFamily="34" charset="0"/>
                <a:cs typeface="Arial" panose="020B0604020202020204" pitchFamily="34" charset="0"/>
              </a:rPr>
              <a:t> </a:t>
            </a:r>
            <a:r>
              <a:rPr lang="pt-BR" sz="1600" baseline="30000">
                <a:latin typeface="Arial" panose="020B0604020202020204" pitchFamily="34" charset="0"/>
                <a:cs typeface="Arial" panose="020B0604020202020204" pitchFamily="34" charset="0"/>
              </a:rPr>
              <a:t>Science </a:t>
            </a:r>
          </a:p>
          <a:p>
            <a:pPr>
              <a:lnSpc>
                <a:spcPts val="1400"/>
              </a:lnSpc>
            </a:pPr>
            <a:r>
              <a:rPr lang="pt-BR" sz="1600" baseline="30000">
                <a:latin typeface="Arial" panose="020B0604020202020204" pitchFamily="34" charset="0"/>
                <a:cs typeface="Arial" panose="020B0604020202020204" pitchFamily="34" charset="0"/>
              </a:rPr>
              <a:t>  and </a:t>
            </a:r>
            <a:r>
              <a:rPr lang="pt-BR" sz="1600" baseline="30000" dirty="0" err="1">
                <a:latin typeface="Arial" panose="020B0604020202020204" pitchFamily="34" charset="0"/>
                <a:cs typeface="Arial" panose="020B0604020202020204" pitchFamily="34" charset="0"/>
              </a:rPr>
              <a:t>Engineering</a:t>
            </a:r>
            <a:r>
              <a:rPr lang="pt-BR" sz="1600" baseline="30000" dirty="0">
                <a:latin typeface="Arial" panose="020B0604020202020204" pitchFamily="34" charset="0"/>
                <a:cs typeface="Arial" panose="020B0604020202020204" pitchFamily="34" charset="0"/>
              </a:rPr>
              <a:t> (</a:t>
            </a:r>
            <a:r>
              <a:rPr lang="pt-BR" sz="1600" baseline="30000" err="1">
                <a:latin typeface="Arial" panose="020B0604020202020204" pitchFamily="34" charset="0"/>
                <a:cs typeface="Arial" panose="020B0604020202020204" pitchFamily="34" charset="0"/>
              </a:rPr>
              <a:t>AMASE</a:t>
            </a:r>
            <a:r>
              <a:rPr lang="pt-BR" sz="1600" baseline="30000">
                <a:latin typeface="Arial" panose="020B0604020202020204" pitchFamily="34" charset="0"/>
                <a:cs typeface="Arial" panose="020B0604020202020204" pitchFamily="34" charset="0"/>
              </a:rPr>
              <a:t>)</a:t>
            </a:r>
            <a:endParaRPr lang="pt-BR" sz="1600" baseline="30000" dirty="0">
              <a:latin typeface="Arial" panose="020B0604020202020204" pitchFamily="34" charset="0"/>
              <a:cs typeface="Arial" panose="020B0604020202020204" pitchFamily="34" charset="0"/>
            </a:endParaRPr>
          </a:p>
          <a:p>
            <a:pPr>
              <a:lnSpc>
                <a:spcPts val="1400"/>
              </a:lnSpc>
            </a:pP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Études</a:t>
            </a: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avancées</a:t>
            </a: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en</a:t>
            </a: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conception-Barcelone</a:t>
            </a: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MBDesign</a:t>
            </a:r>
            <a:r>
              <a:rPr lang="pt-BR" sz="1600" baseline="30000" dirty="0">
                <a:latin typeface="Arial" panose="020B0604020202020204" pitchFamily="34" charset="0"/>
                <a:cs typeface="Arial" panose="020B0604020202020204" pitchFamily="34" charset="0"/>
              </a:rPr>
              <a:t>) </a:t>
            </a:r>
          </a:p>
          <a:p>
            <a:pPr>
              <a:lnSpc>
                <a:spcPts val="1400"/>
              </a:lnSpc>
            </a:pP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Génie</a:t>
            </a: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automobile</a:t>
            </a:r>
            <a:endParaRPr lang="pt-BR" sz="1600" baseline="30000" dirty="0">
              <a:latin typeface="Arial" panose="020B0604020202020204" pitchFamily="34" charset="0"/>
              <a:cs typeface="Arial" panose="020B0604020202020204" pitchFamily="34" charset="0"/>
            </a:endParaRPr>
          </a:p>
          <a:p>
            <a:pPr>
              <a:lnSpc>
                <a:spcPts val="1400"/>
              </a:lnSpc>
            </a:pP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Génie</a:t>
            </a: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biomédical</a:t>
            </a:r>
            <a:r>
              <a:rPr lang="pt-BR" sz="1600" baseline="30000" dirty="0">
                <a:latin typeface="Arial" panose="020B0604020202020204" pitchFamily="34" charset="0"/>
                <a:cs typeface="Arial" panose="020B0604020202020204" pitchFamily="34" charset="0"/>
              </a:rPr>
              <a:t> </a:t>
            </a:r>
          </a:p>
          <a:p>
            <a:pPr>
              <a:lnSpc>
                <a:spcPts val="1400"/>
              </a:lnSpc>
            </a:pP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Génie</a:t>
            </a: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chimique</a:t>
            </a:r>
            <a:endParaRPr lang="pt-BR" sz="1600" baseline="30000" dirty="0">
              <a:latin typeface="Arial" panose="020B0604020202020204" pitchFamily="34" charset="0"/>
              <a:cs typeface="Arial" panose="020B0604020202020204" pitchFamily="34" charset="0"/>
            </a:endParaRPr>
          </a:p>
          <a:p>
            <a:pPr>
              <a:lnSpc>
                <a:spcPts val="1400"/>
              </a:lnSpc>
            </a:pP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Génie</a:t>
            </a: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énergétique</a:t>
            </a: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associé</a:t>
            </a: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au</a:t>
            </a: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programme</a:t>
            </a: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InnoEnergy</a:t>
            </a:r>
            <a:r>
              <a:rPr lang="pt-BR" sz="1600" baseline="30000" dirty="0">
                <a:latin typeface="Arial" panose="020B0604020202020204" pitchFamily="34" charset="0"/>
                <a:cs typeface="Arial" panose="020B0604020202020204" pitchFamily="34" charset="0"/>
              </a:rPr>
              <a:t>)</a:t>
            </a:r>
          </a:p>
          <a:p>
            <a:pPr>
              <a:lnSpc>
                <a:spcPts val="1400"/>
              </a:lnSpc>
            </a:pP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Génie</a:t>
            </a: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des</a:t>
            </a: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systèmes</a:t>
            </a: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automatiques</a:t>
            </a:r>
            <a:r>
              <a:rPr lang="pt-BR" sz="1600" baseline="30000" dirty="0">
                <a:latin typeface="Arial" panose="020B0604020202020204" pitchFamily="34" charset="0"/>
                <a:cs typeface="Arial" panose="020B0604020202020204" pitchFamily="34" charset="0"/>
              </a:rPr>
              <a:t> et </a:t>
            </a:r>
            <a:r>
              <a:rPr lang="pt-BR" sz="1600" baseline="30000" err="1">
                <a:latin typeface="Arial" panose="020B0604020202020204" pitchFamily="34" charset="0"/>
                <a:cs typeface="Arial" panose="020B0604020202020204" pitchFamily="34" charset="0"/>
              </a:rPr>
              <a:t>électronique</a:t>
            </a:r>
            <a:r>
              <a:rPr lang="pt-BR" sz="1600" baseline="30000">
                <a:latin typeface="Arial" panose="020B0604020202020204" pitchFamily="34" charset="0"/>
                <a:cs typeface="Arial" panose="020B0604020202020204" pitchFamily="34" charset="0"/>
              </a:rPr>
              <a:t> industrielle</a:t>
            </a:r>
            <a:endParaRPr lang="pt-BR" sz="1600" baseline="30000" dirty="0">
              <a:latin typeface="Arial" panose="020B0604020202020204" pitchFamily="34" charset="0"/>
              <a:cs typeface="Arial" panose="020B0604020202020204" pitchFamily="34" charset="0"/>
            </a:endParaRPr>
          </a:p>
          <a:p>
            <a:pPr>
              <a:lnSpc>
                <a:spcPts val="1400"/>
              </a:lnSpc>
            </a:pPr>
            <a:r>
              <a:rPr lang="pt-BR" sz="1600" baseline="30000">
                <a:latin typeface="Arial" panose="020B0604020202020204" pitchFamily="34" charset="0"/>
                <a:cs typeface="Arial" panose="020B0604020202020204" pitchFamily="34" charset="0"/>
              </a:rPr>
              <a:t> </a:t>
            </a:r>
            <a:r>
              <a:rPr lang="pt-BR" sz="1600">
                <a:latin typeface="Arial" panose="020B0604020202020204" pitchFamily="34" charset="0"/>
                <a:cs typeface="Arial" panose="020B0604020202020204" pitchFamily="34" charset="0"/>
              </a:rPr>
              <a:t> </a:t>
            </a:r>
            <a:r>
              <a:rPr lang="pt-BR" sz="1600" baseline="30000">
                <a:latin typeface="Arial" panose="020B0604020202020204" pitchFamily="34" charset="0"/>
                <a:cs typeface="Arial" panose="020B0604020202020204" pitchFamily="34" charset="0"/>
              </a:rPr>
              <a:t>(MUESAEI</a:t>
            </a:r>
            <a:r>
              <a:rPr lang="pt-BR" sz="1600" baseline="30000" dirty="0">
                <a:latin typeface="Arial" panose="020B0604020202020204" pitchFamily="34" charset="0"/>
                <a:cs typeface="Arial" panose="020B0604020202020204" pitchFamily="34" charset="0"/>
              </a:rPr>
              <a:t>)</a:t>
            </a:r>
          </a:p>
          <a:p>
            <a:pPr>
              <a:lnSpc>
                <a:spcPts val="1400"/>
              </a:lnSpc>
            </a:pP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Génie</a:t>
            </a:r>
            <a:r>
              <a:rPr lang="pt-BR" sz="1600" baseline="30000" dirty="0">
                <a:latin typeface="Arial" panose="020B0604020202020204" pitchFamily="34" charset="0"/>
                <a:cs typeface="Arial" panose="020B0604020202020204" pitchFamily="34" charset="0"/>
              </a:rPr>
              <a:t> d’</a:t>
            </a:r>
            <a:r>
              <a:rPr lang="pt-BR" sz="1600" baseline="30000" dirty="0" err="1">
                <a:latin typeface="Arial" panose="020B0604020202020204" pitchFamily="34" charset="0"/>
                <a:cs typeface="Arial" panose="020B0604020202020204" pitchFamily="34" charset="0"/>
              </a:rPr>
              <a:t>organisation</a:t>
            </a:r>
            <a:endParaRPr lang="pt-BR" sz="1600" baseline="30000" dirty="0">
              <a:latin typeface="Arial" panose="020B0604020202020204" pitchFamily="34" charset="0"/>
              <a:cs typeface="Arial" panose="020B0604020202020204" pitchFamily="34" charset="0"/>
            </a:endParaRPr>
          </a:p>
          <a:p>
            <a:pPr>
              <a:lnSpc>
                <a:spcPts val="1400"/>
              </a:lnSpc>
            </a:pP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Génie</a:t>
            </a: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industriel</a:t>
            </a:r>
            <a:endParaRPr lang="pt-BR" sz="1600" baseline="30000" dirty="0">
              <a:latin typeface="Arial" panose="020B0604020202020204" pitchFamily="34" charset="0"/>
              <a:cs typeface="Arial" panose="020B0604020202020204" pitchFamily="34" charset="0"/>
            </a:endParaRPr>
          </a:p>
          <a:p>
            <a:pPr>
              <a:lnSpc>
                <a:spcPts val="1400"/>
              </a:lnSpc>
            </a:pP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Génie</a:t>
            </a: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textile</a:t>
            </a:r>
            <a:r>
              <a:rPr lang="pt-BR" sz="1600" baseline="30000" dirty="0">
                <a:latin typeface="Arial" panose="020B0604020202020204" pitchFamily="34" charset="0"/>
                <a:cs typeface="Arial" panose="020B0604020202020204" pitchFamily="34" charset="0"/>
              </a:rPr>
              <a:t> et </a:t>
            </a:r>
            <a:r>
              <a:rPr lang="pt-BR" sz="1600" baseline="30000" dirty="0" err="1">
                <a:latin typeface="Arial" panose="020B0604020202020204" pitchFamily="34" charset="0"/>
                <a:cs typeface="Arial" panose="020B0604020202020204" pitchFamily="34" charset="0"/>
              </a:rPr>
              <a:t>cellulose</a:t>
            </a:r>
            <a:endParaRPr lang="pt-BR" sz="1600" baseline="30000" dirty="0">
              <a:latin typeface="Arial" panose="020B0604020202020204" pitchFamily="34" charset="0"/>
              <a:cs typeface="Arial" panose="020B0604020202020204" pitchFamily="34" charset="0"/>
            </a:endParaRPr>
          </a:p>
          <a:p>
            <a:pPr>
              <a:lnSpc>
                <a:spcPts val="1400"/>
              </a:lnSpc>
            </a:pPr>
            <a:r>
              <a:rPr lang="pt-BR" sz="1600" baseline="30000" dirty="0">
                <a:latin typeface="Arial" panose="020B0604020202020204" pitchFamily="34" charset="0"/>
                <a:cs typeface="Arial" panose="020B0604020202020204" pitchFamily="34" charset="0"/>
              </a:rPr>
              <a:t>· Nuclear </a:t>
            </a:r>
            <a:r>
              <a:rPr lang="pt-BR" sz="1600" baseline="30000" dirty="0" err="1">
                <a:latin typeface="Arial" panose="020B0604020202020204" pitchFamily="34" charset="0"/>
                <a:cs typeface="Arial" panose="020B0604020202020204" pitchFamily="34" charset="0"/>
              </a:rPr>
              <a:t>Engineering</a:t>
            </a: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associé</a:t>
            </a: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au</a:t>
            </a: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programme</a:t>
            </a:r>
            <a:r>
              <a:rPr lang="pt-BR" sz="1600" baseline="30000" dirty="0">
                <a:latin typeface="Arial" panose="020B0604020202020204" pitchFamily="34" charset="0"/>
                <a:cs typeface="Arial" panose="020B0604020202020204" pitchFamily="34" charset="0"/>
              </a:rPr>
              <a:t> </a:t>
            </a:r>
            <a:r>
              <a:rPr lang="pt-BR" sz="1600" baseline="30000" err="1">
                <a:latin typeface="Arial" panose="020B0604020202020204" pitchFamily="34" charset="0"/>
                <a:cs typeface="Arial" panose="020B0604020202020204" pitchFamily="34" charset="0"/>
              </a:rPr>
              <a:t>InnoEnergy</a:t>
            </a:r>
            <a:r>
              <a:rPr lang="pt-BR" sz="1600" baseline="30000">
                <a:latin typeface="Arial" panose="020B0604020202020204" pitchFamily="34" charset="0"/>
                <a:cs typeface="Arial" panose="020B0604020202020204" pitchFamily="34" charset="0"/>
              </a:rPr>
              <a:t>)</a:t>
            </a:r>
            <a:endParaRPr lang="pt-BR" sz="1600" baseline="30000" dirty="0">
              <a:latin typeface="Arial" panose="020B0604020202020204" pitchFamily="34" charset="0"/>
              <a:cs typeface="Arial" panose="020B0604020202020204" pitchFamily="34" charset="0"/>
            </a:endParaRPr>
          </a:p>
          <a:p>
            <a:pPr>
              <a:lnSpc>
                <a:spcPts val="1400"/>
              </a:lnSpc>
            </a:pPr>
            <a:r>
              <a:rPr lang="pt-BR" sz="1600" baseline="30000" dirty="0">
                <a:latin typeface="Arial" panose="020B0604020202020204" pitchFamily="34" charset="0"/>
                <a:cs typeface="Arial" panose="020B0604020202020204" pitchFamily="34" charset="0"/>
              </a:rPr>
              <a:t>· Science et </a:t>
            </a:r>
            <a:r>
              <a:rPr lang="pt-BR" sz="1600" baseline="30000" dirty="0" err="1">
                <a:latin typeface="Arial" panose="020B0604020202020204" pitchFamily="34" charset="0"/>
                <a:cs typeface="Arial" panose="020B0604020202020204" pitchFamily="34" charset="0"/>
              </a:rPr>
              <a:t>génie</a:t>
            </a: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des</a:t>
            </a: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matériaux</a:t>
            </a:r>
            <a:r>
              <a:rPr lang="pt-BR" sz="1600" baseline="30000" dirty="0">
                <a:latin typeface="Arial" panose="020B0604020202020204" pitchFamily="34" charset="0"/>
                <a:cs typeface="Arial" panose="020B0604020202020204" pitchFamily="34" charset="0"/>
              </a:rPr>
              <a:t> </a:t>
            </a:r>
          </a:p>
          <a:p>
            <a:pPr>
              <a:lnSpc>
                <a:spcPts val="1400"/>
              </a:lnSpc>
            </a:pPr>
            <a:r>
              <a:rPr lang="pt-BR" sz="1600" baseline="30000" dirty="0">
                <a:latin typeface="Arial" panose="020B0604020202020204" pitchFamily="34" charset="0"/>
                <a:cs typeface="Arial" panose="020B0604020202020204" pitchFamily="34" charset="0"/>
              </a:rPr>
              <a:t>· Technology </a:t>
            </a:r>
            <a:r>
              <a:rPr lang="pt-BR" sz="1600" baseline="30000" dirty="0" err="1">
                <a:latin typeface="Arial" panose="020B0604020202020204" pitchFamily="34" charset="0"/>
                <a:cs typeface="Arial" panose="020B0604020202020204" pitchFamily="34" charset="0"/>
              </a:rPr>
              <a:t>and</a:t>
            </a:r>
            <a:r>
              <a:rPr lang="pt-BR" sz="1600" baseline="30000" dirty="0">
                <a:latin typeface="Arial" panose="020B0604020202020204" pitchFamily="34" charset="0"/>
                <a:cs typeface="Arial" panose="020B0604020202020204" pitchFamily="34" charset="0"/>
              </a:rPr>
              <a:t> </a:t>
            </a:r>
            <a:r>
              <a:rPr lang="pt-BR" sz="1600" baseline="30000" err="1">
                <a:latin typeface="Arial" panose="020B0604020202020204" pitchFamily="34" charset="0"/>
                <a:cs typeface="Arial" panose="020B0604020202020204" pitchFamily="34" charset="0"/>
              </a:rPr>
              <a:t>Engineering</a:t>
            </a:r>
            <a:r>
              <a:rPr lang="pt-BR" sz="1600" baseline="30000">
                <a:latin typeface="Arial" panose="020B0604020202020204" pitchFamily="34" charset="0"/>
                <a:cs typeface="Arial" panose="020B0604020202020204" pitchFamily="34" charset="0"/>
              </a:rPr>
              <a:t> Management</a:t>
            </a:r>
            <a:endParaRPr lang="pt-BR" sz="1600" baseline="30000" dirty="0">
              <a:latin typeface="Arial" panose="020B0604020202020204" pitchFamily="34" charset="0"/>
              <a:cs typeface="Arial" panose="020B0604020202020204" pitchFamily="34" charset="0"/>
            </a:endParaRPr>
          </a:p>
          <a:p>
            <a:pPr marL="87313" indent="-87313">
              <a:lnSpc>
                <a:spcPts val="1400"/>
              </a:lnSpc>
            </a:pPr>
            <a:endParaRPr lang="pt-BR" sz="1600" baseline="30000" dirty="0">
              <a:latin typeface="Arial" panose="020B0604020202020204" pitchFamily="34" charset="0"/>
              <a:cs typeface="Arial" panose="020B0604020202020204" pitchFamily="34" charset="0"/>
            </a:endParaRPr>
          </a:p>
          <a:p>
            <a:pPr marL="87313" indent="-87313">
              <a:lnSpc>
                <a:spcPts val="1400"/>
              </a:lnSpc>
            </a:pPr>
            <a:r>
              <a:rPr lang="pt-BR" sz="1600" b="1" baseline="30000" dirty="0" err="1">
                <a:solidFill>
                  <a:srgbClr val="0070C0"/>
                </a:solidFill>
                <a:latin typeface="Arial" panose="020B0604020202020204" pitchFamily="34" charset="0"/>
                <a:cs typeface="Arial" panose="020B0604020202020204" pitchFamily="34" charset="0"/>
              </a:rPr>
              <a:t>GÉNIE</a:t>
            </a:r>
            <a:r>
              <a:rPr lang="pt-BR" sz="1600" b="1" baseline="30000" dirty="0">
                <a:solidFill>
                  <a:srgbClr val="0070C0"/>
                </a:solidFill>
                <a:latin typeface="Arial" panose="020B0604020202020204" pitchFamily="34" charset="0"/>
                <a:cs typeface="Arial" panose="020B0604020202020204" pitchFamily="34" charset="0"/>
              </a:rPr>
              <a:t> </a:t>
            </a:r>
            <a:r>
              <a:rPr lang="pt-BR" sz="1600" b="1" baseline="30000" dirty="0" err="1">
                <a:solidFill>
                  <a:srgbClr val="0070C0"/>
                </a:solidFill>
                <a:latin typeface="Arial" panose="020B0604020202020204" pitchFamily="34" charset="0"/>
                <a:cs typeface="Arial" panose="020B0604020202020204" pitchFamily="34" charset="0"/>
              </a:rPr>
              <a:t>INFORMATIQUE</a:t>
            </a:r>
            <a:endParaRPr lang="pt-BR" sz="1600" b="1" baseline="30000" dirty="0">
              <a:solidFill>
                <a:srgbClr val="0070C0"/>
              </a:solidFill>
              <a:latin typeface="Arial" panose="020B0604020202020204" pitchFamily="34" charset="0"/>
              <a:cs typeface="Arial" panose="020B0604020202020204" pitchFamily="34" charset="0"/>
            </a:endParaRPr>
          </a:p>
          <a:p>
            <a:pPr marL="87313" indent="-87313">
              <a:lnSpc>
                <a:spcPts val="1400"/>
              </a:lnSpc>
            </a:pPr>
            <a:r>
              <a:rPr lang="pt-BR" sz="1600" baseline="30000" dirty="0">
                <a:latin typeface="Arial" panose="020B0604020202020204" pitchFamily="34" charset="0"/>
                <a:cs typeface="Arial" panose="020B0604020202020204" pitchFamily="34" charset="0"/>
              </a:rPr>
              <a:t>· </a:t>
            </a:r>
            <a:r>
              <a:rPr lang="pt-BR" sz="1600" baseline="30000">
                <a:latin typeface="Arial" panose="020B0604020202020204" pitchFamily="34" charset="0"/>
                <a:cs typeface="Arial" panose="020B0604020202020204" pitchFamily="34" charset="0"/>
              </a:rPr>
              <a:t>Artificial Intelligence</a:t>
            </a:r>
            <a:endParaRPr lang="pt-BR" sz="1600" baseline="30000" dirty="0">
              <a:latin typeface="Arial" panose="020B0604020202020204" pitchFamily="34" charset="0"/>
              <a:cs typeface="Arial" panose="020B0604020202020204" pitchFamily="34" charset="0"/>
            </a:endParaRPr>
          </a:p>
          <a:p>
            <a:pPr marL="87313" indent="-87313">
              <a:lnSpc>
                <a:spcPts val="1400"/>
              </a:lnSpc>
            </a:pPr>
            <a:r>
              <a:rPr lang="pt-BR" sz="1600" baseline="30000" dirty="0">
                <a:latin typeface="Arial" panose="020B0604020202020204" pitchFamily="34" charset="0"/>
                <a:cs typeface="Arial" panose="020B0604020202020204" pitchFamily="34" charset="0"/>
              </a:rPr>
              <a:t>· Erasmus </a:t>
            </a:r>
            <a:r>
              <a:rPr lang="pt-BR" sz="1600" baseline="30000" dirty="0" err="1">
                <a:latin typeface="Arial" panose="020B0604020202020204" pitchFamily="34" charset="0"/>
                <a:cs typeface="Arial" panose="020B0604020202020204" pitchFamily="34" charset="0"/>
              </a:rPr>
              <a:t>Mundus</a:t>
            </a:r>
            <a:r>
              <a:rPr lang="pt-BR" sz="1600" baseline="30000" dirty="0">
                <a:latin typeface="Arial" panose="020B0604020202020204" pitchFamily="34" charset="0"/>
                <a:cs typeface="Arial" panose="020B0604020202020204" pitchFamily="34" charset="0"/>
              </a:rPr>
              <a:t> / Big Data Management </a:t>
            </a:r>
            <a:r>
              <a:rPr lang="pt-BR" sz="1600" baseline="30000" dirty="0" err="1">
                <a:latin typeface="Arial" panose="020B0604020202020204" pitchFamily="34" charset="0"/>
                <a:cs typeface="Arial" panose="020B0604020202020204" pitchFamily="34" charset="0"/>
              </a:rPr>
              <a:t>and</a:t>
            </a: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Analytics</a:t>
            </a:r>
            <a:r>
              <a:rPr lang="pt-BR" sz="1600" baseline="30000" dirty="0">
                <a:latin typeface="Arial" panose="020B0604020202020204" pitchFamily="34" charset="0"/>
                <a:cs typeface="Arial" panose="020B0604020202020204" pitchFamily="34" charset="0"/>
              </a:rPr>
              <a:t> (</a:t>
            </a:r>
            <a:r>
              <a:rPr lang="pt-BR" sz="1600" baseline="30000" err="1">
                <a:latin typeface="Arial" panose="020B0604020202020204" pitchFamily="34" charset="0"/>
                <a:cs typeface="Arial" panose="020B0604020202020204" pitchFamily="34" charset="0"/>
              </a:rPr>
              <a:t>BDMA</a:t>
            </a:r>
            <a:r>
              <a:rPr lang="pt-BR" sz="1600" baseline="30000">
                <a:latin typeface="Arial" panose="020B0604020202020204" pitchFamily="34" charset="0"/>
                <a:cs typeface="Arial" panose="020B0604020202020204" pitchFamily="34" charset="0"/>
              </a:rPr>
              <a:t>)</a:t>
            </a:r>
            <a:endParaRPr lang="pt-BR" sz="1600" baseline="30000" dirty="0">
              <a:latin typeface="Arial" panose="020B0604020202020204" pitchFamily="34" charset="0"/>
              <a:cs typeface="Arial" panose="020B0604020202020204" pitchFamily="34" charset="0"/>
            </a:endParaRPr>
          </a:p>
          <a:p>
            <a:pPr marL="87313" indent="-87313">
              <a:lnSpc>
                <a:spcPts val="1400"/>
              </a:lnSpc>
            </a:pP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Génie</a:t>
            </a: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informatique</a:t>
            </a:r>
            <a:endParaRPr lang="pt-BR" sz="1600" baseline="30000" dirty="0">
              <a:latin typeface="Arial" panose="020B0604020202020204" pitchFamily="34" charset="0"/>
              <a:cs typeface="Arial" panose="020B0604020202020204" pitchFamily="34" charset="0"/>
            </a:endParaRPr>
          </a:p>
          <a:p>
            <a:pPr marL="87313" indent="-87313">
              <a:lnSpc>
                <a:spcPts val="1400"/>
              </a:lnSpc>
            </a:pP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Innovation</a:t>
            </a: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and</a:t>
            </a:r>
            <a:r>
              <a:rPr lang="pt-BR" sz="1600" baseline="30000" dirty="0">
                <a:latin typeface="Arial" panose="020B0604020202020204" pitchFamily="34" charset="0"/>
                <a:cs typeface="Arial" panose="020B0604020202020204" pitchFamily="34" charset="0"/>
              </a:rPr>
              <a:t> </a:t>
            </a:r>
            <a:r>
              <a:rPr lang="pt-BR" sz="1600" baseline="30000" dirty="0" err="1">
                <a:latin typeface="Arial" panose="020B0604020202020204" pitchFamily="34" charset="0"/>
                <a:cs typeface="Arial" panose="020B0604020202020204" pitchFamily="34" charset="0"/>
              </a:rPr>
              <a:t>Research</a:t>
            </a:r>
            <a:r>
              <a:rPr lang="pt-BR" sz="1600" baseline="30000" dirty="0">
                <a:latin typeface="Arial" panose="020B0604020202020204" pitchFamily="34" charset="0"/>
                <a:cs typeface="Arial" panose="020B0604020202020204" pitchFamily="34" charset="0"/>
              </a:rPr>
              <a:t> in </a:t>
            </a:r>
            <a:r>
              <a:rPr lang="pt-BR" sz="1600" baseline="30000" dirty="0" err="1">
                <a:latin typeface="Arial" panose="020B0604020202020204" pitchFamily="34" charset="0"/>
                <a:cs typeface="Arial" panose="020B0604020202020204" pitchFamily="34" charset="0"/>
              </a:rPr>
              <a:t>Informatics</a:t>
            </a:r>
            <a:r>
              <a:rPr lang="pt-BR" sz="1600" baseline="30000" dirty="0">
                <a:latin typeface="Arial" panose="020B0604020202020204" pitchFamily="34" charset="0"/>
                <a:cs typeface="Arial" panose="020B0604020202020204" pitchFamily="34" charset="0"/>
              </a:rPr>
              <a:t> (</a:t>
            </a:r>
            <a:r>
              <a:rPr lang="pt-BR" sz="1600" baseline="30000" err="1">
                <a:latin typeface="Arial" panose="020B0604020202020204" pitchFamily="34" charset="0"/>
                <a:cs typeface="Arial" panose="020B0604020202020204" pitchFamily="34" charset="0"/>
              </a:rPr>
              <a:t>MIRI</a:t>
            </a:r>
            <a:r>
              <a:rPr lang="pt-BR" sz="1600" baseline="30000">
                <a:latin typeface="Arial" panose="020B0604020202020204" pitchFamily="34" charset="0"/>
                <a:cs typeface="Arial" panose="020B0604020202020204" pitchFamily="34" charset="0"/>
              </a:rPr>
              <a:t>)</a:t>
            </a:r>
            <a:endParaRPr lang="pt-BR" sz="1600" baseline="30000" dirty="0">
              <a:latin typeface="Arial" panose="020B0604020202020204" pitchFamily="34" charset="0"/>
              <a:cs typeface="Arial" panose="020B0604020202020204" pitchFamily="34" charset="0"/>
            </a:endParaRPr>
          </a:p>
        </p:txBody>
      </p:sp>
      <p:sp>
        <p:nvSpPr>
          <p:cNvPr id="5" name="QuadreDeText 4"/>
          <p:cNvSpPr txBox="1"/>
          <p:nvPr/>
        </p:nvSpPr>
        <p:spPr>
          <a:xfrm>
            <a:off x="4735066" y="217215"/>
            <a:ext cx="4248472" cy="276999"/>
          </a:xfrm>
          <a:prstGeom prst="rect">
            <a:avLst/>
          </a:prstGeom>
          <a:noFill/>
        </p:spPr>
        <p:txBody>
          <a:bodyPr wrap="square" rtlCol="0">
            <a:spAutoFit/>
          </a:bodyPr>
          <a:lstStyle/>
          <a:p>
            <a:pPr algn="r"/>
            <a:r>
              <a:rPr lang="ca-ES" b="1" cap="all" baseline="30000">
                <a:solidFill>
                  <a:srgbClr val="0070C0"/>
                </a:solidFill>
                <a:latin typeface="Arial" panose="020B0604020202020204" pitchFamily="34" charset="0"/>
                <a:cs typeface="Arial" panose="020B0604020202020204" pitchFamily="34" charset="0"/>
              </a:rPr>
              <a:t>MÀSTERS UNIVERSITARIS 2018-2019</a:t>
            </a:r>
          </a:p>
        </p:txBody>
      </p:sp>
      <p:sp>
        <p:nvSpPr>
          <p:cNvPr id="18" name="17 Rectángulo"/>
          <p:cNvSpPr/>
          <p:nvPr/>
        </p:nvSpPr>
        <p:spPr>
          <a:xfrm>
            <a:off x="4422956" y="2420888"/>
            <a:ext cx="4478348" cy="107945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9" name="18 Rectángulo"/>
          <p:cNvSpPr/>
          <p:nvPr/>
        </p:nvSpPr>
        <p:spPr>
          <a:xfrm>
            <a:off x="4443449" y="3500338"/>
            <a:ext cx="4462379" cy="1203007"/>
          </a:xfrm>
          <a:prstGeom prst="rect">
            <a:avLst/>
          </a:prstGeom>
          <a:solidFill>
            <a:srgbClr val="E1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0" name="19 Rectángulo"/>
          <p:cNvSpPr/>
          <p:nvPr/>
        </p:nvSpPr>
        <p:spPr>
          <a:xfrm>
            <a:off x="4442005" y="4703345"/>
            <a:ext cx="4463869" cy="13845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4" name="QuadreDeText 23"/>
          <p:cNvSpPr txBox="1"/>
          <p:nvPr/>
        </p:nvSpPr>
        <p:spPr>
          <a:xfrm>
            <a:off x="4520484" y="1484784"/>
            <a:ext cx="4551507" cy="4746556"/>
          </a:xfrm>
          <a:prstGeom prst="rect">
            <a:avLst/>
          </a:prstGeom>
          <a:noFill/>
        </p:spPr>
        <p:txBody>
          <a:bodyPr wrap="square" rtlCol="0">
            <a:spAutoFit/>
          </a:bodyPr>
          <a:lstStyle/>
          <a:p>
            <a:pPr>
              <a:lnSpc>
                <a:spcPts val="1400"/>
              </a:lnSpc>
            </a:pPr>
            <a:r>
              <a:rPr lang="fr-FR" sz="1600" b="1" baseline="30000">
                <a:solidFill>
                  <a:srgbClr val="0070C0"/>
                </a:solidFill>
                <a:latin typeface="Arial" panose="020B0604020202020204" pitchFamily="34" charset="0"/>
                <a:cs typeface="Arial" panose="020B0604020202020204" pitchFamily="34" charset="0"/>
              </a:rPr>
              <a:t>GÉNIE NAVAL, MARIN ET NAUTIQUE</a:t>
            </a:r>
            <a:r>
              <a:rPr lang="pt-BR" sz="1600" b="1" baseline="30000">
                <a:solidFill>
                  <a:srgbClr val="0070C0"/>
                </a:solidFill>
                <a:latin typeface="Arial" panose="020B0604020202020204" pitchFamily="34" charset="0"/>
                <a:cs typeface="Arial" panose="020B0604020202020204" pitchFamily="34" charset="0"/>
              </a:rPr>
              <a:t> </a:t>
            </a:r>
          </a:p>
          <a:p>
            <a:pPr>
              <a:lnSpc>
                <a:spcPts val="1400"/>
              </a:lnSpc>
            </a:pPr>
            <a:r>
              <a:rPr lang="pt-BR" sz="1600" baseline="30000">
                <a:latin typeface="Arial" panose="020B0604020202020204" pitchFamily="34" charset="0"/>
                <a:cs typeface="Arial" panose="020B0604020202020204" pitchFamily="34" charset="0"/>
              </a:rPr>
              <a:t>· </a:t>
            </a:r>
            <a:r>
              <a:rPr lang="fr-FR" sz="1600" baseline="30000">
                <a:latin typeface="Arial" panose="020B0604020202020204" pitchFamily="34" charset="0"/>
                <a:cs typeface="Arial" panose="020B0604020202020204" pitchFamily="34" charset="0"/>
              </a:rPr>
              <a:t>Génie naval et océanique</a:t>
            </a:r>
          </a:p>
          <a:p>
            <a:pPr>
              <a:lnSpc>
                <a:spcPts val="1400"/>
              </a:lnSpc>
            </a:pPr>
            <a:r>
              <a:rPr lang="fr-FR" sz="1600" baseline="30000">
                <a:latin typeface="Arial" panose="020B0604020202020204" pitchFamily="34" charset="0"/>
                <a:cs typeface="Arial" panose="020B0604020202020204" pitchFamily="34" charset="0"/>
              </a:rPr>
              <a:t>· Gestion et opération d’installations énergétiques maritimes</a:t>
            </a:r>
          </a:p>
          <a:p>
            <a:pPr>
              <a:lnSpc>
                <a:spcPts val="1400"/>
              </a:lnSpc>
            </a:pPr>
            <a:r>
              <a:rPr lang="fr-FR" sz="1600" baseline="30000">
                <a:latin typeface="Arial" panose="020B0604020202020204" pitchFamily="34" charset="0"/>
                <a:cs typeface="Arial" panose="020B0604020202020204" pitchFamily="34" charset="0"/>
              </a:rPr>
              <a:t>· Science nautique et gestion du transport maritime</a:t>
            </a:r>
          </a:p>
          <a:p>
            <a:pPr>
              <a:lnSpc>
                <a:spcPts val="1400"/>
              </a:lnSpc>
            </a:pPr>
            <a:endParaRPr lang="pt-BR" sz="1600" b="1" baseline="30000">
              <a:solidFill>
                <a:srgbClr val="0070C0"/>
              </a:solidFill>
              <a:latin typeface="Arial" panose="020B0604020202020204" pitchFamily="34" charset="0"/>
              <a:cs typeface="Arial" panose="020B0604020202020204" pitchFamily="34" charset="0"/>
            </a:endParaRPr>
          </a:p>
          <a:p>
            <a:pPr>
              <a:lnSpc>
                <a:spcPts val="1400"/>
              </a:lnSpc>
            </a:pPr>
            <a:endParaRPr lang="pt-BR" sz="1600" b="1" baseline="30000">
              <a:solidFill>
                <a:srgbClr val="0070C0"/>
              </a:solidFill>
              <a:latin typeface="Arial" panose="020B0604020202020204" pitchFamily="34" charset="0"/>
              <a:cs typeface="Arial" panose="020B0604020202020204" pitchFamily="34" charset="0"/>
            </a:endParaRPr>
          </a:p>
          <a:p>
            <a:pPr>
              <a:lnSpc>
                <a:spcPts val="1400"/>
              </a:lnSpc>
            </a:pPr>
            <a:r>
              <a:rPr lang="pt-BR" sz="1600" b="1" baseline="30000">
                <a:solidFill>
                  <a:srgbClr val="0070C0"/>
                </a:solidFill>
                <a:latin typeface="Arial" panose="020B0604020202020204" pitchFamily="34" charset="0"/>
                <a:cs typeface="Arial" panose="020B0604020202020204" pitchFamily="34" charset="0"/>
              </a:rPr>
              <a:t>GÉNIE DE LA TÉLÉCOMMUNICATION  </a:t>
            </a:r>
          </a:p>
          <a:p>
            <a:pPr>
              <a:lnSpc>
                <a:spcPts val="1400"/>
              </a:lnSpc>
            </a:pPr>
            <a:r>
              <a:rPr lang="pt-BR" sz="1600" spc="-30" baseline="30000">
                <a:latin typeface="Arial" panose="020B0604020202020204" pitchFamily="34" charset="0"/>
                <a:cs typeface="Arial" panose="020B0604020202020204" pitchFamily="34" charset="0"/>
              </a:rPr>
              <a:t>· Applications and Technologies for Unmanned Aircraft Systems (Drones)</a:t>
            </a:r>
          </a:p>
          <a:p>
            <a:pPr>
              <a:lnSpc>
                <a:spcPts val="1400"/>
              </a:lnSpc>
            </a:pPr>
            <a:r>
              <a:rPr lang="pt-BR" sz="1600" spc="-30" baseline="30000">
                <a:latin typeface="Arial" panose="020B0604020202020204" pitchFamily="34" charset="0"/>
                <a:cs typeface="Arial" panose="020B0604020202020204" pitchFamily="34" charset="0"/>
              </a:rPr>
              <a:t>· Applied Telecommunications and Engineering Management (MASTEAM)</a:t>
            </a:r>
          </a:p>
          <a:p>
            <a:pPr>
              <a:lnSpc>
                <a:spcPts val="1400"/>
              </a:lnSpc>
            </a:pPr>
            <a:r>
              <a:rPr lang="pt-BR" sz="1600" baseline="30000">
                <a:latin typeface="Arial" panose="020B0604020202020204" pitchFamily="34" charset="0"/>
                <a:cs typeface="Arial" panose="020B0604020202020204" pitchFamily="34" charset="0"/>
              </a:rPr>
              <a:t>· Electronic Engineering (MEE)</a:t>
            </a:r>
          </a:p>
          <a:p>
            <a:pPr>
              <a:lnSpc>
                <a:spcPts val="1400"/>
              </a:lnSpc>
            </a:pPr>
            <a:r>
              <a:rPr lang="pt-BR" sz="1600" baseline="30000">
                <a:latin typeface="Arial" panose="020B0604020202020204" pitchFamily="34" charset="0"/>
                <a:cs typeface="Arial" panose="020B0604020202020204" pitchFamily="34" charset="0"/>
              </a:rPr>
              <a:t>· Telecommunication Engineering (MET)</a:t>
            </a:r>
          </a:p>
          <a:p>
            <a:pPr>
              <a:lnSpc>
                <a:spcPts val="1400"/>
              </a:lnSpc>
            </a:pPr>
            <a:endParaRPr lang="pt-BR" sz="1600" baseline="30000">
              <a:latin typeface="Arial" panose="020B0604020202020204" pitchFamily="34" charset="0"/>
              <a:cs typeface="Arial" panose="020B0604020202020204" pitchFamily="34" charset="0"/>
            </a:endParaRPr>
          </a:p>
          <a:p>
            <a:pPr>
              <a:lnSpc>
                <a:spcPts val="1400"/>
              </a:lnSpc>
            </a:pPr>
            <a:r>
              <a:rPr lang="fr-FR" sz="1600" b="1" baseline="30000">
                <a:solidFill>
                  <a:srgbClr val="0070C0"/>
                </a:solidFill>
                <a:latin typeface="Arial" panose="020B0604020202020204" pitchFamily="34" charset="0"/>
                <a:cs typeface="Arial" panose="020B0604020202020204" pitchFamily="34" charset="0"/>
              </a:rPr>
              <a:t>FORMATION DES ENSEIGNANTS ET ÉTUDES DE GENRE</a:t>
            </a:r>
          </a:p>
          <a:p>
            <a:pPr>
              <a:lnSpc>
                <a:spcPts val="1400"/>
              </a:lnSpc>
            </a:pPr>
            <a:r>
              <a:rPr lang="pt-BR" sz="1600" baseline="30000">
                <a:latin typeface="Arial" panose="020B0604020202020204" pitchFamily="34" charset="0"/>
                <a:cs typeface="Arial" panose="020B0604020202020204" pitchFamily="34" charset="0"/>
              </a:rPr>
              <a:t>· </a:t>
            </a:r>
            <a:r>
              <a:rPr lang="fr-FR" sz="1600" baseline="30000">
                <a:latin typeface="Arial" panose="020B0604020202020204" pitchFamily="34" charset="0"/>
                <a:cs typeface="Arial" panose="020B0604020202020204" pitchFamily="34" charset="0"/>
              </a:rPr>
              <a:t>Études sur les femmes, le genre et la citoyenneté</a:t>
            </a:r>
          </a:p>
          <a:p>
            <a:pPr>
              <a:lnSpc>
                <a:spcPts val="1400"/>
              </a:lnSpc>
            </a:pPr>
            <a:r>
              <a:rPr lang="fr-FR" sz="1600" baseline="30000">
                <a:latin typeface="Arial" panose="020B0604020202020204" pitchFamily="34" charset="0"/>
                <a:cs typeface="Arial" panose="020B0604020202020204" pitchFamily="34" charset="0"/>
              </a:rPr>
              <a:t>· Formation des enseignants de l’enseignement secondaire obligatoire,  </a:t>
            </a:r>
          </a:p>
          <a:p>
            <a:pPr>
              <a:lnSpc>
                <a:spcPts val="1400"/>
              </a:lnSpc>
            </a:pPr>
            <a:r>
              <a:rPr lang="fr-FR" sz="1600" baseline="30000">
                <a:latin typeface="Arial" panose="020B0604020202020204" pitchFamily="34" charset="0"/>
                <a:cs typeface="Arial" panose="020B0604020202020204" pitchFamily="34" charset="0"/>
              </a:rPr>
              <a:t>  Formation professionnelle et enseignement des langues</a:t>
            </a:r>
          </a:p>
          <a:p>
            <a:pPr>
              <a:lnSpc>
                <a:spcPts val="1400"/>
              </a:lnSpc>
            </a:pPr>
            <a:r>
              <a:rPr lang="fr-FR" sz="1600" baseline="30000">
                <a:latin typeface="Arial" panose="020B0604020202020204" pitchFamily="34" charset="0"/>
                <a:cs typeface="Arial" panose="020B0604020202020204" pitchFamily="34" charset="0"/>
              </a:rPr>
              <a:t> Spécialités : Formation professionnelle / Technologie / Mathématiques</a:t>
            </a:r>
          </a:p>
          <a:p>
            <a:pPr>
              <a:lnSpc>
                <a:spcPts val="1400"/>
              </a:lnSpc>
            </a:pPr>
            <a:endParaRPr lang="pt-BR" sz="1600" baseline="30000">
              <a:latin typeface="Arial" panose="020B0604020202020204" pitchFamily="34" charset="0"/>
              <a:cs typeface="Arial" panose="020B0604020202020204" pitchFamily="34" charset="0"/>
            </a:endParaRPr>
          </a:p>
          <a:p>
            <a:pPr>
              <a:lnSpc>
                <a:spcPts val="1400"/>
              </a:lnSpc>
            </a:pPr>
            <a:endParaRPr lang="pt-BR" sz="1600" baseline="30000">
              <a:latin typeface="Arial" panose="020B0604020202020204" pitchFamily="34" charset="0"/>
              <a:cs typeface="Arial" panose="020B0604020202020204" pitchFamily="34" charset="0"/>
            </a:endParaRPr>
          </a:p>
          <a:p>
            <a:pPr>
              <a:lnSpc>
                <a:spcPts val="1400"/>
              </a:lnSpc>
            </a:pPr>
            <a:r>
              <a:rPr lang="fr-FR" sz="1600" b="1" baseline="30000">
                <a:solidFill>
                  <a:srgbClr val="0070C0"/>
                </a:solidFill>
                <a:latin typeface="Arial" panose="020B0604020202020204" pitchFamily="34" charset="0"/>
                <a:cs typeface="Arial" panose="020B0604020202020204" pitchFamily="34" charset="0"/>
              </a:rPr>
              <a:t>ENVIRONNEMENT, DÉVELOPPEMENT DURABLE </a:t>
            </a:r>
          </a:p>
          <a:p>
            <a:pPr>
              <a:lnSpc>
                <a:spcPts val="1400"/>
              </a:lnSpc>
            </a:pPr>
            <a:r>
              <a:rPr lang="fr-FR" sz="1600" b="1" baseline="30000">
                <a:solidFill>
                  <a:srgbClr val="0070C0"/>
                </a:solidFill>
                <a:latin typeface="Arial" panose="020B0604020202020204" pitchFamily="34" charset="0"/>
                <a:cs typeface="Arial" panose="020B0604020202020204" pitchFamily="34" charset="0"/>
              </a:rPr>
              <a:t>ET RESSOURCES NATURELLES</a:t>
            </a:r>
            <a:endParaRPr lang="pt-BR" sz="1600" b="1" baseline="30000">
              <a:solidFill>
                <a:srgbClr val="0070C0"/>
              </a:solidFill>
              <a:latin typeface="Arial" panose="020B0604020202020204" pitchFamily="34" charset="0"/>
              <a:cs typeface="Arial" panose="020B0604020202020204" pitchFamily="34" charset="0"/>
            </a:endParaRPr>
          </a:p>
          <a:p>
            <a:pPr>
              <a:lnSpc>
                <a:spcPts val="1400"/>
              </a:lnSpc>
            </a:pPr>
            <a:r>
              <a:rPr lang="fr-FR" sz="1600" baseline="30000">
                <a:latin typeface="Arial" panose="020B0604020202020204" pitchFamily="34" charset="0"/>
                <a:cs typeface="Arial" panose="020B0604020202020204" pitchFamily="34" charset="0"/>
              </a:rPr>
              <a:t>· Génie environnemental </a:t>
            </a:r>
          </a:p>
          <a:p>
            <a:pPr>
              <a:lnSpc>
                <a:spcPts val="1400"/>
              </a:lnSpc>
            </a:pPr>
            <a:r>
              <a:rPr lang="fr-FR" sz="1600" baseline="30000">
                <a:latin typeface="Arial" panose="020B0604020202020204" pitchFamily="34" charset="0"/>
                <a:cs typeface="Arial" panose="020B0604020202020204" pitchFamily="34" charset="0"/>
              </a:rPr>
              <a:t>· Génie des ressources naturelles</a:t>
            </a:r>
          </a:p>
          <a:p>
            <a:pPr>
              <a:lnSpc>
                <a:spcPts val="1400"/>
              </a:lnSpc>
            </a:pPr>
            <a:r>
              <a:rPr lang="fr-FR" sz="1600" baseline="30000">
                <a:latin typeface="Arial" panose="020B0604020202020204" pitchFamily="34" charset="0"/>
                <a:cs typeface="Arial" panose="020B0604020202020204" pitchFamily="34" charset="0"/>
              </a:rPr>
              <a:t>· Intervention durable sur le bâti (MISMeC)</a:t>
            </a:r>
          </a:p>
          <a:p>
            <a:pPr>
              <a:lnSpc>
                <a:spcPts val="1400"/>
              </a:lnSpc>
            </a:pPr>
            <a:r>
              <a:rPr lang="fr-FR" sz="1600" baseline="30000">
                <a:latin typeface="Arial" panose="020B0604020202020204" pitchFamily="34" charset="0"/>
                <a:cs typeface="Arial" panose="020B0604020202020204" pitchFamily="34" charset="0"/>
              </a:rPr>
              <a:t>· Science et technologie du développement durable</a:t>
            </a:r>
          </a:p>
          <a:p>
            <a:pPr>
              <a:lnSpc>
                <a:spcPts val="1400"/>
              </a:lnSpc>
            </a:pPr>
            <a:endParaRPr lang="fr-FR" sz="1600" baseline="30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0702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250825" y="1338816"/>
            <a:ext cx="3961135" cy="19891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0" name="9 Rectángulo"/>
          <p:cNvSpPr/>
          <p:nvPr/>
        </p:nvSpPr>
        <p:spPr>
          <a:xfrm>
            <a:off x="250825" y="3327958"/>
            <a:ext cx="3961135" cy="161320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1" name="10 Rectángulo"/>
          <p:cNvSpPr/>
          <p:nvPr/>
        </p:nvSpPr>
        <p:spPr>
          <a:xfrm>
            <a:off x="250825" y="4941167"/>
            <a:ext cx="3961135" cy="179460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2" name="11 Rectángulo"/>
          <p:cNvSpPr/>
          <p:nvPr/>
        </p:nvSpPr>
        <p:spPr>
          <a:xfrm>
            <a:off x="4211960" y="1338816"/>
            <a:ext cx="4693915" cy="340781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3" name="12 Rectángulo"/>
          <p:cNvSpPr/>
          <p:nvPr/>
        </p:nvSpPr>
        <p:spPr>
          <a:xfrm>
            <a:off x="4207414" y="4746632"/>
            <a:ext cx="4698461" cy="19891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4" name="QuadreDeText 3"/>
          <p:cNvSpPr txBox="1"/>
          <p:nvPr/>
        </p:nvSpPr>
        <p:spPr>
          <a:xfrm>
            <a:off x="304983" y="1506074"/>
            <a:ext cx="3906977" cy="5298886"/>
          </a:xfrm>
          <a:prstGeom prst="rect">
            <a:avLst/>
          </a:prstGeom>
          <a:noFill/>
        </p:spPr>
        <p:txBody>
          <a:bodyPr wrap="square" rtlCol="0">
            <a:spAutoFit/>
          </a:bodyPr>
          <a:lstStyle/>
          <a:p>
            <a:pPr>
              <a:lnSpc>
                <a:spcPts val="1400"/>
              </a:lnSpc>
            </a:pPr>
            <a:r>
              <a:rPr lang="pt-BR" sz="1600" b="1" baseline="30000" dirty="0" err="1">
                <a:solidFill>
                  <a:srgbClr val="0070C0"/>
                </a:solidFill>
                <a:latin typeface="Arial" panose="020B0604020202020204" pitchFamily="34" charset="0"/>
                <a:cs typeface="Arial" panose="020B0604020202020204" pitchFamily="34" charset="0"/>
              </a:rPr>
              <a:t>ARCHITECTURE</a:t>
            </a:r>
            <a:r>
              <a:rPr lang="pt-BR" sz="1600" b="1" baseline="30000" dirty="0">
                <a:solidFill>
                  <a:srgbClr val="0070C0"/>
                </a:solidFill>
                <a:latin typeface="Arial" panose="020B0604020202020204" pitchFamily="34" charset="0"/>
                <a:cs typeface="Arial" panose="020B0604020202020204" pitchFamily="34" charset="0"/>
              </a:rPr>
              <a:t>, </a:t>
            </a:r>
            <a:r>
              <a:rPr lang="pt-BR" sz="1600" b="1" baseline="30000" dirty="0" err="1">
                <a:solidFill>
                  <a:srgbClr val="0070C0"/>
                </a:solidFill>
                <a:latin typeface="Arial" panose="020B0604020202020204" pitchFamily="34" charset="0"/>
                <a:cs typeface="Arial" panose="020B0604020202020204" pitchFamily="34" charset="0"/>
              </a:rPr>
              <a:t>URBANISME</a:t>
            </a:r>
            <a:r>
              <a:rPr lang="pt-BR" sz="1600" b="1" baseline="30000" dirty="0">
                <a:solidFill>
                  <a:srgbClr val="0070C0"/>
                </a:solidFill>
                <a:latin typeface="Arial" panose="020B0604020202020204" pitchFamily="34" charset="0"/>
                <a:cs typeface="Arial" panose="020B0604020202020204" pitchFamily="34" charset="0"/>
              </a:rPr>
              <a:t> ET </a:t>
            </a:r>
            <a:r>
              <a:rPr lang="pt-BR" sz="1600" b="1" baseline="30000" dirty="0" err="1">
                <a:solidFill>
                  <a:srgbClr val="0070C0"/>
                </a:solidFill>
                <a:latin typeface="Arial" panose="020B0604020202020204" pitchFamily="34" charset="0"/>
                <a:cs typeface="Arial" panose="020B0604020202020204" pitchFamily="34" charset="0"/>
              </a:rPr>
              <a:t>CONSTRUCTION</a:t>
            </a:r>
            <a:endParaRPr lang="pt-BR" sz="1600" b="1" baseline="30000" dirty="0">
              <a:solidFill>
                <a:srgbClr val="0070C0"/>
              </a:solidFill>
              <a:latin typeface="Arial" panose="020B0604020202020204" pitchFamily="34" charset="0"/>
              <a:cs typeface="Arial" panose="020B0604020202020204" pitchFamily="34" charset="0"/>
            </a:endParaRPr>
          </a:p>
          <a:p>
            <a:pPr>
              <a:lnSpc>
                <a:spcPts val="1400"/>
              </a:lnSpc>
            </a:pPr>
            <a:r>
              <a:rPr lang="fr-FR" sz="1600" baseline="30000" dirty="0">
                <a:latin typeface="Arial" panose="020B0604020202020204" pitchFamily="34" charset="0"/>
                <a:cs typeface="Arial" panose="020B0604020202020204" pitchFamily="34" charset="0"/>
              </a:rPr>
              <a:t>· Architecture, énergie et environnement</a:t>
            </a:r>
          </a:p>
          <a:p>
            <a:pPr marL="87313" indent="-87313">
              <a:lnSpc>
                <a:spcPts val="1400"/>
              </a:lnSpc>
            </a:pPr>
            <a:r>
              <a:rPr lang="fr-FR" sz="1600" baseline="30000" dirty="0">
                <a:latin typeface="Arial" panose="020B0604020202020204" pitchFamily="34" charset="0"/>
                <a:cs typeface="Arial" panose="020B0604020202020204" pitchFamily="34" charset="0"/>
              </a:rPr>
              <a:t>· Gestion et valorisation urbaine et architecturale</a:t>
            </a:r>
          </a:p>
          <a:p>
            <a:pPr marL="87313" indent="-87313">
              <a:lnSpc>
                <a:spcPts val="1400"/>
              </a:lnSpc>
            </a:pPr>
            <a:r>
              <a:rPr lang="fr-FR" sz="1600" baseline="30000" dirty="0">
                <a:latin typeface="Arial" panose="020B0604020202020204" pitchFamily="34" charset="0"/>
                <a:cs typeface="Arial" panose="020B0604020202020204" pitchFamily="34" charset="0"/>
              </a:rPr>
              <a:t>· Patrimoine architectural, civil, urbanistique et réhabilitation de l’existant</a:t>
            </a:r>
          </a:p>
          <a:p>
            <a:pPr marL="87313" indent="-87313">
              <a:lnSpc>
                <a:spcPts val="1400"/>
              </a:lnSpc>
            </a:pPr>
            <a:r>
              <a:rPr lang="fr-FR" sz="1600" baseline="30000" dirty="0">
                <a:latin typeface="Arial" panose="020B0604020202020204" pitchFamily="34" charset="0"/>
                <a:cs typeface="Arial" panose="020B0604020202020204" pitchFamily="34" charset="0"/>
              </a:rPr>
              <a:t>· Projets architecturaux</a:t>
            </a:r>
          </a:p>
          <a:p>
            <a:pPr marL="87313" indent="-87313">
              <a:lnSpc>
                <a:spcPts val="1400"/>
              </a:lnSpc>
            </a:pPr>
            <a:r>
              <a:rPr lang="fr-FR" sz="1600" baseline="30000" dirty="0">
                <a:latin typeface="Arial" panose="020B0604020202020204" pitchFamily="34" charset="0"/>
                <a:cs typeface="Arial" panose="020B0604020202020204" pitchFamily="34" charset="0"/>
              </a:rPr>
              <a:t>· Technologie de l’architecture, de la </a:t>
            </a:r>
            <a:r>
              <a:rPr lang="fr-FR" sz="1600" baseline="30000">
                <a:latin typeface="Arial" panose="020B0604020202020204" pitchFamily="34" charset="0"/>
                <a:cs typeface="Arial" panose="020B0604020202020204" pitchFamily="34" charset="0"/>
              </a:rPr>
              <a:t>construction </a:t>
            </a:r>
          </a:p>
          <a:p>
            <a:pPr marL="87313" indent="-87313">
              <a:lnSpc>
                <a:spcPts val="1400"/>
              </a:lnSpc>
            </a:pPr>
            <a:r>
              <a:rPr lang="fr-FR" sz="1600" baseline="30000">
                <a:latin typeface="Arial" panose="020B0604020202020204" pitchFamily="34" charset="0"/>
                <a:cs typeface="Arial" panose="020B0604020202020204" pitchFamily="34" charset="0"/>
              </a:rPr>
              <a:t>  et </a:t>
            </a:r>
            <a:r>
              <a:rPr lang="fr-FR" sz="1600" baseline="30000" dirty="0">
                <a:latin typeface="Arial" panose="020B0604020202020204" pitchFamily="34" charset="0"/>
                <a:cs typeface="Arial" panose="020B0604020202020204" pitchFamily="34" charset="0"/>
              </a:rPr>
              <a:t>de l’urbanisme</a:t>
            </a:r>
          </a:p>
          <a:p>
            <a:pPr marL="87313" indent="-87313">
              <a:lnSpc>
                <a:spcPts val="1400"/>
              </a:lnSpc>
            </a:pPr>
            <a:r>
              <a:rPr lang="fr-FR" sz="1600" baseline="30000" dirty="0">
                <a:latin typeface="Arial" panose="020B0604020202020204" pitchFamily="34" charset="0"/>
                <a:cs typeface="Arial" panose="020B0604020202020204" pitchFamily="34" charset="0"/>
              </a:rPr>
              <a:t>· Théorie et histoire de l’architecture</a:t>
            </a:r>
          </a:p>
          <a:p>
            <a:pPr marL="87313" indent="-87313">
              <a:lnSpc>
                <a:spcPts val="1400"/>
              </a:lnSpc>
            </a:pPr>
            <a:r>
              <a:rPr lang="fr-FR" sz="1600" baseline="30000" dirty="0">
                <a:latin typeface="Arial" panose="020B0604020202020204" pitchFamily="34" charset="0"/>
                <a:cs typeface="Arial" panose="020B0604020202020204" pitchFamily="34" charset="0"/>
              </a:rPr>
              <a:t>· Urbanisme</a:t>
            </a:r>
          </a:p>
          <a:p>
            <a:pPr marL="87313" indent="-87313">
              <a:lnSpc>
                <a:spcPts val="1400"/>
              </a:lnSpc>
            </a:pPr>
            <a:endParaRPr lang="pt-BR" sz="1600" baseline="30000" dirty="0">
              <a:latin typeface="Arial" panose="020B0604020202020204" pitchFamily="34" charset="0"/>
              <a:cs typeface="Arial" panose="020B0604020202020204" pitchFamily="34" charset="0"/>
            </a:endParaRPr>
          </a:p>
          <a:p>
            <a:pPr marL="87313" indent="-87313">
              <a:lnSpc>
                <a:spcPts val="1400"/>
              </a:lnSpc>
            </a:pPr>
            <a:r>
              <a:rPr lang="pt-BR" sz="1600" b="1" baseline="30000" dirty="0" err="1">
                <a:solidFill>
                  <a:srgbClr val="0070C0"/>
                </a:solidFill>
                <a:latin typeface="Arial" panose="020B0604020202020204" pitchFamily="34" charset="0"/>
                <a:cs typeface="Arial" panose="020B0604020202020204" pitchFamily="34" charset="0"/>
              </a:rPr>
              <a:t>SCIENCES</a:t>
            </a:r>
            <a:endParaRPr lang="pt-BR" sz="1600" b="1" baseline="30000" dirty="0">
              <a:solidFill>
                <a:srgbClr val="0070C0"/>
              </a:solidFill>
              <a:latin typeface="Arial" panose="020B0604020202020204" pitchFamily="34" charset="0"/>
              <a:cs typeface="Arial" panose="020B0604020202020204" pitchFamily="34" charset="0"/>
            </a:endParaRPr>
          </a:p>
          <a:p>
            <a:pPr marL="87313" indent="-87313">
              <a:lnSpc>
                <a:spcPts val="1400"/>
              </a:lnSpc>
            </a:pPr>
            <a:r>
              <a:rPr lang="pt-BR" sz="1600" baseline="30000" dirty="0">
                <a:latin typeface="Arial" panose="020B0604020202020204" pitchFamily="34" charset="0"/>
                <a:cs typeface="Arial" panose="020B0604020202020204" pitchFamily="34" charset="0"/>
              </a:rPr>
              <a:t>· </a:t>
            </a:r>
            <a:r>
              <a:rPr lang="fr-FR" sz="1600" baseline="30000" dirty="0">
                <a:latin typeface="Arial" panose="020B0604020202020204" pitchFamily="34" charset="0"/>
                <a:cs typeface="Arial" panose="020B0604020202020204" pitchFamily="34" charset="0"/>
              </a:rPr>
              <a:t>Génie optique</a:t>
            </a:r>
          </a:p>
          <a:p>
            <a:pPr marL="87313" indent="-87313">
              <a:lnSpc>
                <a:spcPts val="1400"/>
              </a:lnSpc>
            </a:pPr>
            <a:r>
              <a:rPr lang="fr-FR" sz="1600" baseline="30000" dirty="0">
                <a:latin typeface="Arial" panose="020B0604020202020204" pitchFamily="34" charset="0"/>
                <a:cs typeface="Arial" panose="020B0604020202020204" pitchFamily="34" charset="0"/>
              </a:rPr>
              <a:t>· Mathématique appliquée</a:t>
            </a:r>
          </a:p>
          <a:p>
            <a:pPr marL="87313" indent="-87313">
              <a:lnSpc>
                <a:spcPts val="1400"/>
              </a:lnSpc>
            </a:pPr>
            <a:r>
              <a:rPr lang="fr-FR" sz="1600" baseline="30000" dirty="0">
                <a:latin typeface="Arial" panose="020B0604020202020204" pitchFamily="34" charset="0"/>
                <a:cs typeface="Arial" panose="020B0604020202020204" pitchFamily="34" charset="0"/>
              </a:rPr>
              <a:t>· Photonique</a:t>
            </a:r>
          </a:p>
          <a:p>
            <a:pPr marL="87313" indent="-87313">
              <a:lnSpc>
                <a:spcPts val="1400"/>
              </a:lnSpc>
            </a:pPr>
            <a:r>
              <a:rPr lang="fr-FR" sz="1600" baseline="30000" dirty="0">
                <a:latin typeface="Arial" panose="020B0604020202020204" pitchFamily="34" charset="0"/>
                <a:cs typeface="Arial" panose="020B0604020202020204" pitchFamily="34" charset="0"/>
              </a:rPr>
              <a:t>· Physique informatique et physique appliquée</a:t>
            </a:r>
          </a:p>
          <a:p>
            <a:pPr marL="87313" indent="-87313">
              <a:lnSpc>
                <a:spcPts val="1400"/>
              </a:lnSpc>
            </a:pPr>
            <a:r>
              <a:rPr lang="fr-FR" sz="1600" baseline="30000" dirty="0">
                <a:latin typeface="Arial" panose="020B0604020202020204" pitchFamily="34" charset="0"/>
                <a:cs typeface="Arial" panose="020B0604020202020204" pitchFamily="34" charset="0"/>
              </a:rPr>
              <a:t>· Sciences et technologies aérospatiales</a:t>
            </a:r>
          </a:p>
          <a:p>
            <a:pPr marL="87313" indent="-87313">
              <a:lnSpc>
                <a:spcPts val="1400"/>
              </a:lnSpc>
            </a:pPr>
            <a:r>
              <a:rPr lang="fr-FR" sz="1600" baseline="30000" dirty="0">
                <a:latin typeface="Arial" panose="020B0604020202020204" pitchFamily="34" charset="0"/>
                <a:cs typeface="Arial" panose="020B0604020202020204" pitchFamily="34" charset="0"/>
              </a:rPr>
              <a:t>· Statistique et recherche opérationnelle</a:t>
            </a:r>
          </a:p>
          <a:p>
            <a:pPr marL="87313" indent="-87313">
              <a:lnSpc>
                <a:spcPts val="1400"/>
              </a:lnSpc>
            </a:pPr>
            <a:r>
              <a:rPr lang="fr-FR" sz="1600" baseline="30000" dirty="0">
                <a:latin typeface="Arial" panose="020B0604020202020204" pitchFamily="34" charset="0"/>
                <a:cs typeface="Arial" panose="020B0604020202020204" pitchFamily="34" charset="0"/>
              </a:rPr>
              <a:t>· Technologie agroalimentaire et biotechnologie</a:t>
            </a:r>
          </a:p>
          <a:p>
            <a:pPr marL="87313" indent="-87313">
              <a:lnSpc>
                <a:spcPts val="1400"/>
              </a:lnSpc>
            </a:pPr>
            <a:endParaRPr lang="pt-BR" sz="1600" baseline="30000" dirty="0">
              <a:latin typeface="Arial" panose="020B0604020202020204" pitchFamily="34" charset="0"/>
              <a:cs typeface="Arial" panose="020B0604020202020204" pitchFamily="34" charset="0"/>
            </a:endParaRPr>
          </a:p>
          <a:p>
            <a:pPr marL="87313" indent="-87313">
              <a:lnSpc>
                <a:spcPts val="1400"/>
              </a:lnSpc>
            </a:pPr>
            <a:r>
              <a:rPr lang="fr-FR" sz="1600" b="1" baseline="30000" dirty="0">
                <a:solidFill>
                  <a:srgbClr val="0070C0"/>
                </a:solidFill>
                <a:latin typeface="Arial" panose="020B0604020202020204" pitchFamily="34" charset="0"/>
                <a:cs typeface="Arial" panose="020B0604020202020204" pitchFamily="34" charset="0"/>
              </a:rPr>
              <a:t>GÉNIE CIVIL</a:t>
            </a:r>
          </a:p>
          <a:p>
            <a:pPr marL="87313" indent="-87313">
              <a:lnSpc>
                <a:spcPts val="1400"/>
              </a:lnSpc>
            </a:pPr>
            <a:r>
              <a:rPr lang="fr-FR" sz="1600" baseline="30000" dirty="0">
                <a:latin typeface="Arial" panose="020B0604020202020204" pitchFamily="34" charset="0"/>
                <a:cs typeface="Arial" panose="020B0604020202020204" pitchFamily="34" charset="0"/>
              </a:rPr>
              <a:t>· Analyse des structures </a:t>
            </a:r>
          </a:p>
          <a:p>
            <a:pPr marL="87313" indent="-87313">
              <a:lnSpc>
                <a:spcPts val="1400"/>
              </a:lnSpc>
            </a:pPr>
            <a:r>
              <a:rPr lang="fr-FR" sz="1600" baseline="30000" dirty="0">
                <a:latin typeface="Arial" panose="020B0604020202020204" pitchFamily="34" charset="0"/>
                <a:cs typeface="Arial" panose="020B0604020202020204" pitchFamily="34" charset="0"/>
              </a:rPr>
              <a:t>· Génie civil</a:t>
            </a:r>
          </a:p>
          <a:p>
            <a:pPr marL="87313" indent="-87313">
              <a:lnSpc>
                <a:spcPts val="1400"/>
              </a:lnSpc>
            </a:pPr>
            <a:r>
              <a:rPr lang="fr-FR" sz="1600" baseline="30000" dirty="0">
                <a:latin typeface="Arial" panose="020B0604020202020204" pitchFamily="34" charset="0"/>
                <a:cs typeface="Arial" panose="020B0604020202020204" pitchFamily="34" charset="0"/>
              </a:rPr>
              <a:t>· Génie de la construction</a:t>
            </a:r>
          </a:p>
          <a:p>
            <a:pPr marL="87313" indent="-87313">
              <a:lnSpc>
                <a:spcPts val="1400"/>
              </a:lnSpc>
            </a:pPr>
            <a:r>
              <a:rPr lang="fr-FR" sz="1600" baseline="30000" dirty="0">
                <a:latin typeface="Arial" panose="020B0604020202020204" pitchFamily="34" charset="0"/>
                <a:cs typeface="Arial" panose="020B0604020202020204" pitchFamily="34" charset="0"/>
              </a:rPr>
              <a:t>· Génie environnemental</a:t>
            </a:r>
          </a:p>
          <a:p>
            <a:pPr marL="87313" indent="-87313">
              <a:lnSpc>
                <a:spcPts val="1400"/>
              </a:lnSpc>
            </a:pPr>
            <a:r>
              <a:rPr lang="fr-FR" sz="1600" baseline="30000" dirty="0">
                <a:latin typeface="Arial" panose="020B0604020202020204" pitchFamily="34" charset="0"/>
                <a:cs typeface="Arial" panose="020B0604020202020204" pitchFamily="34" charset="0"/>
              </a:rPr>
              <a:t>· Génie nautique, marin et radio-électronique navale</a:t>
            </a:r>
          </a:p>
          <a:p>
            <a:pPr marL="87313" indent="-87313">
              <a:lnSpc>
                <a:spcPts val="1400"/>
              </a:lnSpc>
            </a:pPr>
            <a:r>
              <a:rPr lang="fr-FR" sz="1600" baseline="30000" dirty="0">
                <a:latin typeface="Arial" panose="020B0604020202020204" pitchFamily="34" charset="0"/>
                <a:cs typeface="Arial" panose="020B0604020202020204" pitchFamily="34" charset="0"/>
              </a:rPr>
              <a:t>· Génie pédologique</a:t>
            </a:r>
          </a:p>
          <a:p>
            <a:pPr marL="87313" indent="-87313">
              <a:lnSpc>
                <a:spcPts val="1400"/>
              </a:lnSpc>
            </a:pPr>
            <a:r>
              <a:rPr lang="fr-FR" sz="1600" baseline="30000" dirty="0">
                <a:latin typeface="Arial" panose="020B0604020202020204" pitchFamily="34" charset="0"/>
                <a:cs typeface="Arial" panose="020B0604020202020204" pitchFamily="34" charset="0"/>
              </a:rPr>
              <a:t>· Génie sismique et dynamique structurelle</a:t>
            </a:r>
          </a:p>
          <a:p>
            <a:pPr marL="87313" indent="-87313">
              <a:lnSpc>
                <a:spcPts val="1400"/>
              </a:lnSpc>
            </a:pPr>
            <a:r>
              <a:rPr lang="fr-FR" sz="1600" baseline="30000" dirty="0">
                <a:latin typeface="Arial" panose="020B0604020202020204" pitchFamily="34" charset="0"/>
                <a:cs typeface="Arial" panose="020B0604020202020204" pitchFamily="34" charset="0"/>
              </a:rPr>
              <a:t>· Sciences de la mer</a:t>
            </a:r>
          </a:p>
        </p:txBody>
      </p:sp>
      <p:sp>
        <p:nvSpPr>
          <p:cNvPr id="5" name="QuadreDeText 4"/>
          <p:cNvSpPr txBox="1"/>
          <p:nvPr/>
        </p:nvSpPr>
        <p:spPr>
          <a:xfrm>
            <a:off x="3131840" y="298103"/>
            <a:ext cx="5857895" cy="913070"/>
          </a:xfrm>
          <a:prstGeom prst="rect">
            <a:avLst/>
          </a:prstGeom>
          <a:noFill/>
        </p:spPr>
        <p:txBody>
          <a:bodyPr wrap="square" rtlCol="0">
            <a:spAutoFit/>
          </a:bodyPr>
          <a:lstStyle/>
          <a:p>
            <a:pPr algn="r"/>
            <a:r>
              <a:rPr lang="ca-ES" sz="4000" b="1" cap="all" baseline="30000">
                <a:solidFill>
                  <a:srgbClr val="0070C0"/>
                </a:solidFill>
                <a:latin typeface="Arial" panose="020B0604020202020204" pitchFamily="34" charset="0"/>
                <a:cs typeface="Arial" panose="020B0604020202020204" pitchFamily="34" charset="0"/>
              </a:rPr>
              <a:t>PROGRAMMES DE DOCTORAT </a:t>
            </a:r>
          </a:p>
          <a:p>
            <a:pPr algn="r"/>
            <a:r>
              <a:rPr lang="ca-ES" sz="4000" b="1" cap="all" baseline="30000">
                <a:solidFill>
                  <a:srgbClr val="0070C0"/>
                </a:solidFill>
                <a:latin typeface="Arial" panose="020B0604020202020204" pitchFamily="34" charset="0"/>
                <a:cs typeface="Arial" panose="020B0604020202020204" pitchFamily="34" charset="0"/>
              </a:rPr>
              <a:t>2018-2019</a:t>
            </a:r>
          </a:p>
        </p:txBody>
      </p:sp>
      <p:sp>
        <p:nvSpPr>
          <p:cNvPr id="24" name="QuadreDeText 23"/>
          <p:cNvSpPr txBox="1"/>
          <p:nvPr/>
        </p:nvSpPr>
        <p:spPr>
          <a:xfrm>
            <a:off x="4279169" y="1502744"/>
            <a:ext cx="4864831" cy="5439951"/>
          </a:xfrm>
          <a:prstGeom prst="rect">
            <a:avLst/>
          </a:prstGeom>
          <a:noFill/>
        </p:spPr>
        <p:txBody>
          <a:bodyPr wrap="square" rtlCol="0">
            <a:spAutoFit/>
          </a:bodyPr>
          <a:lstStyle/>
          <a:p>
            <a:pPr>
              <a:lnSpc>
                <a:spcPts val="1400"/>
              </a:lnSpc>
            </a:pPr>
            <a:r>
              <a:rPr lang="pt-BR" sz="1600" b="1" baseline="30000">
                <a:solidFill>
                  <a:srgbClr val="0070C0"/>
                </a:solidFill>
                <a:latin typeface="Arial" panose="020B0604020202020204" pitchFamily="34" charset="0"/>
                <a:cs typeface="Arial" panose="020B0604020202020204" pitchFamily="34" charset="0"/>
              </a:rPr>
              <a:t>GÉNIE INDUSTRIEL</a:t>
            </a:r>
          </a:p>
          <a:p>
            <a:pPr>
              <a:lnSpc>
                <a:spcPts val="1400"/>
              </a:lnSpc>
            </a:pPr>
            <a:r>
              <a:rPr lang="fr-FR" sz="1600" baseline="30000">
                <a:latin typeface="Arial" panose="020B0604020202020204" pitchFamily="34" charset="0"/>
                <a:cs typeface="Arial" panose="020B0604020202020204" pitchFamily="34" charset="0"/>
              </a:rPr>
              <a:t>· Administration et direction d’entreprise</a:t>
            </a:r>
          </a:p>
          <a:p>
            <a:pPr>
              <a:lnSpc>
                <a:spcPts val="1400"/>
              </a:lnSpc>
            </a:pPr>
            <a:r>
              <a:rPr lang="fr-FR" sz="1600" baseline="30000">
                <a:latin typeface="Arial" panose="020B0604020202020204" pitchFamily="34" charset="0"/>
                <a:cs typeface="Arial" panose="020B0604020202020204" pitchFamily="34" charset="0"/>
              </a:rPr>
              <a:t>· Automatisation, robotique et vision</a:t>
            </a:r>
          </a:p>
          <a:p>
            <a:pPr>
              <a:lnSpc>
                <a:spcPts val="1400"/>
              </a:lnSpc>
            </a:pPr>
            <a:r>
              <a:rPr lang="fr-FR" sz="1600" baseline="30000">
                <a:latin typeface="Arial" panose="020B0604020202020204" pitchFamily="34" charset="0"/>
                <a:cs typeface="Arial" panose="020B0604020202020204" pitchFamily="34" charset="0"/>
              </a:rPr>
              <a:t>· Chaîne d’approvisionnement et direction d’opérations</a:t>
            </a:r>
          </a:p>
          <a:p>
            <a:pPr>
              <a:lnSpc>
                <a:spcPts val="1400"/>
              </a:lnSpc>
            </a:pPr>
            <a:r>
              <a:rPr lang="fr-FR" sz="1600" baseline="30000">
                <a:latin typeface="Arial" panose="020B0604020202020204" pitchFamily="34" charset="0"/>
                <a:cs typeface="Arial" panose="020B0604020202020204" pitchFamily="34" charset="0"/>
              </a:rPr>
              <a:t>· Développement durable</a:t>
            </a:r>
          </a:p>
          <a:p>
            <a:pPr>
              <a:lnSpc>
                <a:spcPts val="1400"/>
              </a:lnSpc>
            </a:pPr>
            <a:r>
              <a:rPr lang="fr-FR" sz="1600" baseline="30000">
                <a:latin typeface="Arial" panose="020B0604020202020204" pitchFamily="34" charset="0"/>
                <a:cs typeface="Arial" panose="020B0604020202020204" pitchFamily="34" charset="0"/>
              </a:rPr>
              <a:t>· Erasmus Mundus / Environomical Pathways for Sustainable Energy </a:t>
            </a:r>
          </a:p>
          <a:p>
            <a:pPr>
              <a:lnSpc>
                <a:spcPts val="1400"/>
              </a:lnSpc>
            </a:pPr>
            <a:r>
              <a:rPr lang="fr-FR" sz="1600" baseline="30000">
                <a:latin typeface="Arial" panose="020B0604020202020204" pitchFamily="34" charset="0"/>
                <a:cs typeface="Arial" panose="020B0604020202020204" pitchFamily="34" charset="0"/>
              </a:rPr>
              <a:t>  Services (SELECT+)</a:t>
            </a:r>
          </a:p>
          <a:p>
            <a:pPr>
              <a:lnSpc>
                <a:spcPts val="1400"/>
              </a:lnSpc>
            </a:pPr>
            <a:r>
              <a:rPr lang="fr-FR" sz="1600" baseline="30000">
                <a:latin typeface="Arial" panose="020B0604020202020204" pitchFamily="34" charset="0"/>
                <a:cs typeface="Arial" panose="020B0604020202020204" pitchFamily="34" charset="0"/>
              </a:rPr>
              <a:t>· Génie biomédical</a:t>
            </a:r>
          </a:p>
          <a:p>
            <a:pPr>
              <a:lnSpc>
                <a:spcPts val="1400"/>
              </a:lnSpc>
            </a:pPr>
            <a:r>
              <a:rPr lang="fr-FR" sz="1600" baseline="30000">
                <a:latin typeface="Arial" panose="020B0604020202020204" pitchFamily="34" charset="0"/>
                <a:cs typeface="Arial" panose="020B0604020202020204" pitchFamily="34" charset="0"/>
              </a:rPr>
              <a:t>· Génie des procédés chimiques</a:t>
            </a:r>
          </a:p>
          <a:p>
            <a:pPr>
              <a:lnSpc>
                <a:spcPts val="1400"/>
              </a:lnSpc>
            </a:pPr>
            <a:r>
              <a:rPr lang="fr-FR" sz="1600" baseline="30000">
                <a:latin typeface="Arial" panose="020B0604020202020204" pitchFamily="34" charset="0"/>
                <a:cs typeface="Arial" panose="020B0604020202020204" pitchFamily="34" charset="0"/>
              </a:rPr>
              <a:t>· Génie électrique</a:t>
            </a:r>
          </a:p>
          <a:p>
            <a:pPr>
              <a:lnSpc>
                <a:spcPts val="1400"/>
              </a:lnSpc>
            </a:pPr>
            <a:r>
              <a:rPr lang="fr-FR" sz="1600" baseline="30000">
                <a:latin typeface="Arial" panose="020B0604020202020204" pitchFamily="34" charset="0"/>
                <a:cs typeface="Arial" panose="020B0604020202020204" pitchFamily="34" charset="0"/>
              </a:rPr>
              <a:t>· Génie mécanique, des fluides et aéronautique</a:t>
            </a:r>
          </a:p>
          <a:p>
            <a:pPr>
              <a:lnSpc>
                <a:spcPts val="1400"/>
              </a:lnSpc>
            </a:pPr>
            <a:r>
              <a:rPr lang="fr-FR" sz="1600" baseline="30000">
                <a:latin typeface="Arial" panose="020B0604020202020204" pitchFamily="34" charset="0"/>
                <a:cs typeface="Arial" panose="020B0604020202020204" pitchFamily="34" charset="0"/>
              </a:rPr>
              <a:t>· Génie nucléaire et des rayonnements ionisants</a:t>
            </a:r>
          </a:p>
          <a:p>
            <a:pPr>
              <a:lnSpc>
                <a:spcPts val="1400"/>
              </a:lnSpc>
            </a:pPr>
            <a:r>
              <a:rPr lang="fr-FR" sz="1600" baseline="30000">
                <a:latin typeface="Arial" panose="020B0604020202020204" pitchFamily="34" charset="0"/>
                <a:cs typeface="Arial" panose="020B0604020202020204" pitchFamily="34" charset="0"/>
              </a:rPr>
              <a:t>· Génie textile et cellulose</a:t>
            </a:r>
          </a:p>
          <a:p>
            <a:pPr>
              <a:lnSpc>
                <a:spcPts val="1400"/>
              </a:lnSpc>
            </a:pPr>
            <a:r>
              <a:rPr lang="fr-FR" sz="1600" baseline="30000">
                <a:latin typeface="Arial" panose="020B0604020202020204" pitchFamily="34" charset="0"/>
                <a:cs typeface="Arial" panose="020B0604020202020204" pitchFamily="34" charset="0"/>
              </a:rPr>
              <a:t>· Génie thermique</a:t>
            </a:r>
          </a:p>
          <a:p>
            <a:pPr>
              <a:lnSpc>
                <a:spcPts val="1400"/>
              </a:lnSpc>
            </a:pPr>
            <a:r>
              <a:rPr lang="fr-FR" sz="1600" baseline="30000">
                <a:latin typeface="Arial" panose="020B0604020202020204" pitchFamily="34" charset="0"/>
                <a:cs typeface="Arial" panose="020B0604020202020204" pitchFamily="34" charset="0"/>
              </a:rPr>
              <a:t>· Polymères et biopolymères</a:t>
            </a:r>
          </a:p>
          <a:p>
            <a:pPr>
              <a:lnSpc>
                <a:spcPts val="1400"/>
              </a:lnSpc>
            </a:pPr>
            <a:r>
              <a:rPr lang="fr-FR" sz="1600" baseline="30000">
                <a:latin typeface="Arial" panose="020B0604020202020204" pitchFamily="34" charset="0"/>
                <a:cs typeface="Arial" panose="020B0604020202020204" pitchFamily="34" charset="0"/>
              </a:rPr>
              <a:t>· Ressources naturelles et environnement</a:t>
            </a:r>
          </a:p>
          <a:p>
            <a:pPr>
              <a:lnSpc>
                <a:spcPts val="1400"/>
              </a:lnSpc>
            </a:pPr>
            <a:r>
              <a:rPr lang="fr-FR" sz="1600" baseline="30000">
                <a:latin typeface="Arial" panose="020B0604020202020204" pitchFamily="34" charset="0"/>
                <a:cs typeface="Arial" panose="020B0604020202020204" pitchFamily="34" charset="0"/>
              </a:rPr>
              <a:t>· Science et génie des matériaux</a:t>
            </a:r>
          </a:p>
          <a:p>
            <a:pPr>
              <a:lnSpc>
                <a:spcPts val="1400"/>
              </a:lnSpc>
            </a:pPr>
            <a:r>
              <a:rPr lang="fr-FR" sz="1600" baseline="30000">
                <a:latin typeface="Arial" panose="020B0604020202020204" pitchFamily="34" charset="0"/>
                <a:cs typeface="Arial" panose="020B0604020202020204" pitchFamily="34" charset="0"/>
              </a:rPr>
              <a:t>· Système d’énergie électrique</a:t>
            </a:r>
          </a:p>
          <a:p>
            <a:pPr>
              <a:lnSpc>
                <a:spcPts val="1100"/>
              </a:lnSpc>
            </a:pPr>
            <a:endParaRPr lang="pt-BR" sz="1200" b="1" baseline="30000">
              <a:solidFill>
                <a:srgbClr val="0070C0"/>
              </a:solidFill>
              <a:latin typeface="Arial" panose="020B0604020202020204" pitchFamily="34" charset="0"/>
              <a:cs typeface="Arial" panose="020B0604020202020204" pitchFamily="34" charset="0"/>
            </a:endParaRPr>
          </a:p>
          <a:p>
            <a:pPr>
              <a:lnSpc>
                <a:spcPts val="1400"/>
              </a:lnSpc>
            </a:pPr>
            <a:r>
              <a:rPr lang="fr-FR" sz="1600" b="1" baseline="30000">
                <a:solidFill>
                  <a:srgbClr val="0070C0"/>
                </a:solidFill>
                <a:latin typeface="Arial" panose="020B0604020202020204" pitchFamily="34" charset="0"/>
                <a:cs typeface="Arial" panose="020B0604020202020204" pitchFamily="34" charset="0"/>
              </a:rPr>
              <a:t>GÉNIE DES TECHNOLOGIES DE L’INFORMATION </a:t>
            </a:r>
          </a:p>
          <a:p>
            <a:pPr>
              <a:lnSpc>
                <a:spcPts val="1400"/>
              </a:lnSpc>
            </a:pPr>
            <a:r>
              <a:rPr lang="fr-FR" sz="1600" b="1" baseline="30000">
                <a:solidFill>
                  <a:srgbClr val="0070C0"/>
                </a:solidFill>
                <a:latin typeface="Arial" panose="020B0604020202020204" pitchFamily="34" charset="0"/>
                <a:cs typeface="Arial" panose="020B0604020202020204" pitchFamily="34" charset="0"/>
              </a:rPr>
              <a:t>ET DE LA COMMUNICATION</a:t>
            </a:r>
          </a:p>
          <a:p>
            <a:pPr>
              <a:lnSpc>
                <a:spcPts val="1400"/>
              </a:lnSpc>
            </a:pPr>
            <a:r>
              <a:rPr lang="fr-FR" sz="1600" baseline="30000">
                <a:latin typeface="Arial" panose="020B0604020202020204" pitchFamily="34" charset="0"/>
                <a:cs typeface="Arial" panose="020B0604020202020204" pitchFamily="34" charset="0"/>
              </a:rPr>
              <a:t>· Architecture du matériel informatique </a:t>
            </a:r>
          </a:p>
          <a:p>
            <a:pPr>
              <a:lnSpc>
                <a:spcPts val="1400"/>
              </a:lnSpc>
            </a:pPr>
            <a:r>
              <a:rPr lang="fr-FR" sz="1600" baseline="30000">
                <a:latin typeface="Arial" panose="020B0604020202020204" pitchFamily="34" charset="0"/>
                <a:cs typeface="Arial" panose="020B0604020202020204" pitchFamily="34" charset="0"/>
              </a:rPr>
              <a:t>· Bio-informatique</a:t>
            </a:r>
          </a:p>
          <a:p>
            <a:pPr>
              <a:lnSpc>
                <a:spcPts val="1400"/>
              </a:lnSpc>
            </a:pPr>
            <a:r>
              <a:rPr lang="fr-FR" sz="1600" spc="-70" baseline="30000">
                <a:latin typeface="Arial" panose="020B0604020202020204" pitchFamily="34" charset="0"/>
                <a:cs typeface="Arial" panose="020B0604020202020204" pitchFamily="34" charset="0"/>
              </a:rPr>
              <a:t>· Erasmus Mundus / Information Technologies for Business Intelligence (IT4BI-DC)</a:t>
            </a:r>
          </a:p>
          <a:p>
            <a:pPr>
              <a:lnSpc>
                <a:spcPts val="1400"/>
              </a:lnSpc>
            </a:pPr>
            <a:r>
              <a:rPr lang="fr-FR" sz="1600" baseline="30000">
                <a:latin typeface="Arial" panose="020B0604020202020204" pitchFamily="34" charset="0"/>
                <a:cs typeface="Arial" panose="020B0604020202020204" pitchFamily="34" charset="0"/>
              </a:rPr>
              <a:t>· Génie électronique</a:t>
            </a:r>
          </a:p>
          <a:p>
            <a:pPr>
              <a:lnSpc>
                <a:spcPts val="1400"/>
              </a:lnSpc>
            </a:pPr>
            <a:r>
              <a:rPr lang="fr-FR" sz="1600" baseline="30000">
                <a:latin typeface="Arial" panose="020B0604020202020204" pitchFamily="34" charset="0"/>
                <a:cs typeface="Arial" panose="020B0604020202020204" pitchFamily="34" charset="0"/>
              </a:rPr>
              <a:t>· Génie télématique</a:t>
            </a:r>
          </a:p>
          <a:p>
            <a:pPr>
              <a:lnSpc>
                <a:spcPts val="1400"/>
              </a:lnSpc>
            </a:pPr>
            <a:r>
              <a:rPr lang="fr-FR" sz="1600" baseline="30000">
                <a:latin typeface="Arial" panose="020B0604020202020204" pitchFamily="34" charset="0"/>
                <a:cs typeface="Arial" panose="020B0604020202020204" pitchFamily="34" charset="0"/>
              </a:rPr>
              <a:t>· Informatique</a:t>
            </a:r>
          </a:p>
          <a:p>
            <a:pPr>
              <a:lnSpc>
                <a:spcPts val="1400"/>
              </a:lnSpc>
            </a:pPr>
            <a:r>
              <a:rPr lang="fr-FR" sz="1600" baseline="30000">
                <a:latin typeface="Arial" panose="020B0604020202020204" pitchFamily="34" charset="0"/>
                <a:cs typeface="Arial" panose="020B0604020202020204" pitchFamily="34" charset="0"/>
              </a:rPr>
              <a:t>· Intelligence artificielle</a:t>
            </a:r>
          </a:p>
          <a:p>
            <a:pPr>
              <a:lnSpc>
                <a:spcPts val="1400"/>
              </a:lnSpc>
            </a:pPr>
            <a:r>
              <a:rPr lang="fr-FR" sz="1600" baseline="30000">
                <a:latin typeface="Arial" panose="020B0604020202020204" pitchFamily="34" charset="0"/>
                <a:cs typeface="Arial" panose="020B0604020202020204" pitchFamily="34" charset="0"/>
              </a:rPr>
              <a:t>· Théorie du signal et des communications</a:t>
            </a:r>
          </a:p>
        </p:txBody>
      </p:sp>
    </p:spTree>
    <p:extLst>
      <p:ext uri="{BB962C8B-B14F-4D97-AF65-F5344CB8AC3E}">
        <p14:creationId xmlns:p14="http://schemas.microsoft.com/office/powerpoint/2010/main" val="1756075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tge 6"/>
          <p:cNvPicPr>
            <a:picLocks noChangeAspect="1"/>
          </p:cNvPicPr>
          <p:nvPr/>
        </p:nvPicPr>
        <p:blipFill rotWithShape="1">
          <a:blip r:embed="rId3" cstate="screen">
            <a:extLst>
              <a:ext uri="{28A0092B-C50C-407E-A947-70E740481C1C}">
                <a14:useLocalDpi xmlns:a14="http://schemas.microsoft.com/office/drawing/2010/main"/>
              </a:ext>
            </a:extLst>
          </a:blip>
          <a:srcRect l="79" t="-229" r="3349" b="4365"/>
          <a:stretch/>
        </p:blipFill>
        <p:spPr>
          <a:xfrm>
            <a:off x="0" y="1556792"/>
            <a:ext cx="9166925" cy="3744416"/>
          </a:xfrm>
          <a:prstGeom prst="rect">
            <a:avLst/>
          </a:prstGeom>
        </p:spPr>
      </p:pic>
      <p:sp>
        <p:nvSpPr>
          <p:cNvPr id="11" name="Rectangle 10"/>
          <p:cNvSpPr/>
          <p:nvPr/>
        </p:nvSpPr>
        <p:spPr>
          <a:xfrm>
            <a:off x="1932087" y="1480427"/>
            <a:ext cx="1440160" cy="800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QuadreDeText 9"/>
          <p:cNvSpPr txBox="1"/>
          <p:nvPr/>
        </p:nvSpPr>
        <p:spPr>
          <a:xfrm>
            <a:off x="665809" y="943951"/>
            <a:ext cx="1363680" cy="430887"/>
          </a:xfrm>
          <a:prstGeom prst="rect">
            <a:avLst/>
          </a:prstGeom>
          <a:noFill/>
        </p:spPr>
        <p:txBody>
          <a:bodyPr wrap="square" rtlCol="0">
            <a:spAutoFit/>
          </a:bodyPr>
          <a:lstStyle/>
          <a:p>
            <a:r>
              <a:rPr lang="fr-FR" sz="1100">
                <a:solidFill>
                  <a:schemeClr val="accent1"/>
                </a:solidFill>
                <a:latin typeface="Arial" panose="020B0604020202020204" pitchFamily="34" charset="0"/>
                <a:cs typeface="Arial" panose="020B0604020202020204" pitchFamily="34" charset="0"/>
              </a:rPr>
              <a:t>étudiants en licence et master</a:t>
            </a:r>
            <a:endParaRPr lang="es-ES" sz="1100">
              <a:solidFill>
                <a:schemeClr val="accent1"/>
              </a:solidFill>
              <a:latin typeface="Arial" panose="020B0604020202020204" pitchFamily="34" charset="0"/>
              <a:cs typeface="Arial" panose="020B0604020202020204" pitchFamily="34" charset="0"/>
            </a:endParaRPr>
          </a:p>
        </p:txBody>
      </p:sp>
      <p:sp>
        <p:nvSpPr>
          <p:cNvPr id="31" name="QuadreDeText 30"/>
          <p:cNvSpPr txBox="1"/>
          <p:nvPr/>
        </p:nvSpPr>
        <p:spPr>
          <a:xfrm>
            <a:off x="642225" y="645008"/>
            <a:ext cx="1075648" cy="400110"/>
          </a:xfrm>
          <a:prstGeom prst="rect">
            <a:avLst/>
          </a:prstGeom>
          <a:noFill/>
        </p:spPr>
        <p:txBody>
          <a:bodyPr wrap="square" rtlCol="0">
            <a:spAutoFit/>
          </a:bodyPr>
          <a:lstStyle/>
          <a:p>
            <a:r>
              <a:rPr lang="ca-ES" sz="2000">
                <a:solidFill>
                  <a:srgbClr val="0070C0"/>
                </a:solidFill>
                <a:latin typeface="Arial" panose="020B0604020202020204" pitchFamily="34" charset="0"/>
                <a:cs typeface="Arial" panose="020B0604020202020204" pitchFamily="34" charset="0"/>
              </a:rPr>
              <a:t>28 000</a:t>
            </a:r>
            <a:endParaRPr lang="es-ES" sz="2000" dirty="0">
              <a:solidFill>
                <a:srgbClr val="0070C0"/>
              </a:solidFill>
              <a:latin typeface="Arial" panose="020B0604020202020204" pitchFamily="34" charset="0"/>
              <a:cs typeface="Arial" panose="020B0604020202020204" pitchFamily="34" charset="0"/>
            </a:endParaRPr>
          </a:p>
        </p:txBody>
      </p:sp>
      <p:sp>
        <p:nvSpPr>
          <p:cNvPr id="32" name="QuadreDeText 31"/>
          <p:cNvSpPr txBox="1"/>
          <p:nvPr/>
        </p:nvSpPr>
        <p:spPr>
          <a:xfrm>
            <a:off x="2029489" y="923879"/>
            <a:ext cx="1219664" cy="261610"/>
          </a:xfrm>
          <a:prstGeom prst="rect">
            <a:avLst/>
          </a:prstGeom>
          <a:noFill/>
        </p:spPr>
        <p:txBody>
          <a:bodyPr wrap="square" rtlCol="0">
            <a:spAutoFit/>
          </a:bodyPr>
          <a:lstStyle/>
          <a:p>
            <a:r>
              <a:rPr lang="ca-ES" sz="1100" err="1">
                <a:solidFill>
                  <a:srgbClr val="0070C0"/>
                </a:solidFill>
                <a:latin typeface="Arial" panose="020B0604020202020204" pitchFamily="34" charset="0"/>
                <a:cs typeface="Arial" panose="020B0604020202020204" pitchFamily="34" charset="0"/>
              </a:rPr>
              <a:t>doctorants</a:t>
            </a:r>
            <a:endParaRPr lang="es-ES" sz="1100">
              <a:solidFill>
                <a:srgbClr val="0070C0"/>
              </a:solidFill>
              <a:latin typeface="Arial" panose="020B0604020202020204" pitchFamily="34" charset="0"/>
              <a:cs typeface="Arial" panose="020B0604020202020204" pitchFamily="34" charset="0"/>
            </a:endParaRPr>
          </a:p>
        </p:txBody>
      </p:sp>
      <p:sp>
        <p:nvSpPr>
          <p:cNvPr id="33" name="QuadreDeText 32"/>
          <p:cNvSpPr txBox="1"/>
          <p:nvPr/>
        </p:nvSpPr>
        <p:spPr>
          <a:xfrm>
            <a:off x="2029489" y="635847"/>
            <a:ext cx="1075648" cy="400110"/>
          </a:xfrm>
          <a:prstGeom prst="rect">
            <a:avLst/>
          </a:prstGeom>
          <a:noFill/>
        </p:spPr>
        <p:txBody>
          <a:bodyPr wrap="square" rtlCol="0">
            <a:spAutoFit/>
          </a:bodyPr>
          <a:lstStyle/>
          <a:p>
            <a:r>
              <a:rPr lang="ca-ES" sz="2000">
                <a:solidFill>
                  <a:srgbClr val="0070C0"/>
                </a:solidFill>
                <a:latin typeface="Arial" panose="020B0604020202020204" pitchFamily="34" charset="0"/>
                <a:cs typeface="Arial" panose="020B0604020202020204" pitchFamily="34" charset="0"/>
              </a:rPr>
              <a:t>2 200</a:t>
            </a:r>
            <a:endParaRPr lang="es-ES" sz="2000">
              <a:solidFill>
                <a:srgbClr val="0070C0"/>
              </a:solidFill>
              <a:latin typeface="Arial" panose="020B0604020202020204" pitchFamily="34" charset="0"/>
              <a:cs typeface="Arial" panose="020B0604020202020204" pitchFamily="34" charset="0"/>
            </a:endParaRPr>
          </a:p>
        </p:txBody>
      </p:sp>
      <p:sp>
        <p:nvSpPr>
          <p:cNvPr id="34" name="QuadreDeText 33"/>
          <p:cNvSpPr txBox="1"/>
          <p:nvPr/>
        </p:nvSpPr>
        <p:spPr>
          <a:xfrm>
            <a:off x="2058709" y="1758008"/>
            <a:ext cx="1219664" cy="430887"/>
          </a:xfrm>
          <a:prstGeom prst="rect">
            <a:avLst/>
          </a:prstGeom>
          <a:noFill/>
        </p:spPr>
        <p:txBody>
          <a:bodyPr wrap="square" rtlCol="0">
            <a:spAutoFit/>
          </a:bodyPr>
          <a:lstStyle/>
          <a:p>
            <a:r>
              <a:rPr lang="ca-ES" sz="1100" err="1">
                <a:solidFill>
                  <a:srgbClr val="0070C0"/>
                </a:solidFill>
                <a:latin typeface="Arial" panose="020B0604020202020204" pitchFamily="34" charset="0"/>
                <a:cs typeface="Arial" panose="020B0604020202020204" pitchFamily="34" charset="0"/>
              </a:rPr>
              <a:t>enseignants</a:t>
            </a:r>
            <a:r>
              <a:rPr lang="ca-ES" sz="1100">
                <a:solidFill>
                  <a:srgbClr val="0070C0"/>
                </a:solidFill>
                <a:latin typeface="Arial" panose="020B0604020202020204" pitchFamily="34" charset="0"/>
                <a:cs typeface="Arial" panose="020B0604020202020204" pitchFamily="34" charset="0"/>
              </a:rPr>
              <a:t> </a:t>
            </a:r>
          </a:p>
          <a:p>
            <a:r>
              <a:rPr lang="ca-ES" sz="1100">
                <a:solidFill>
                  <a:srgbClr val="0070C0"/>
                </a:solidFill>
                <a:latin typeface="Arial" panose="020B0604020202020204" pitchFamily="34" charset="0"/>
                <a:cs typeface="Arial" panose="020B0604020202020204" pitchFamily="34" charset="0"/>
              </a:rPr>
              <a:t>et </a:t>
            </a:r>
            <a:r>
              <a:rPr lang="ca-ES" sz="1100" err="1">
                <a:solidFill>
                  <a:srgbClr val="0070C0"/>
                </a:solidFill>
                <a:latin typeface="Arial" panose="020B0604020202020204" pitchFamily="34" charset="0"/>
                <a:cs typeface="Arial" panose="020B0604020202020204" pitchFamily="34" charset="0"/>
              </a:rPr>
              <a:t>chercheurs</a:t>
            </a:r>
            <a:r>
              <a:rPr lang="ca-ES" sz="1100">
                <a:solidFill>
                  <a:srgbClr val="0070C0"/>
                </a:solidFill>
                <a:latin typeface="Arial" panose="020B0604020202020204" pitchFamily="34" charset="0"/>
                <a:cs typeface="Arial" panose="020B0604020202020204" pitchFamily="34" charset="0"/>
              </a:rPr>
              <a:t> </a:t>
            </a:r>
            <a:endParaRPr lang="es-ES" sz="1100">
              <a:solidFill>
                <a:srgbClr val="0070C0"/>
              </a:solidFill>
              <a:latin typeface="Arial" panose="020B0604020202020204" pitchFamily="34" charset="0"/>
              <a:cs typeface="Arial" panose="020B0604020202020204" pitchFamily="34" charset="0"/>
            </a:endParaRPr>
          </a:p>
        </p:txBody>
      </p:sp>
      <p:sp>
        <p:nvSpPr>
          <p:cNvPr id="37" name="QuadreDeText 36"/>
          <p:cNvSpPr txBox="1"/>
          <p:nvPr/>
        </p:nvSpPr>
        <p:spPr>
          <a:xfrm>
            <a:off x="2044099" y="1469976"/>
            <a:ext cx="1075648" cy="400110"/>
          </a:xfrm>
          <a:prstGeom prst="rect">
            <a:avLst/>
          </a:prstGeom>
          <a:noFill/>
        </p:spPr>
        <p:txBody>
          <a:bodyPr wrap="square" rtlCol="0">
            <a:spAutoFit/>
          </a:bodyPr>
          <a:lstStyle/>
          <a:p>
            <a:r>
              <a:rPr lang="ca-ES" sz="2000">
                <a:solidFill>
                  <a:srgbClr val="0070C0"/>
                </a:solidFill>
                <a:latin typeface="Arial" panose="020B0604020202020204" pitchFamily="34" charset="0"/>
                <a:cs typeface="Arial" panose="020B0604020202020204" pitchFamily="34" charset="0"/>
              </a:rPr>
              <a:t>3 100</a:t>
            </a:r>
            <a:endParaRPr lang="es-ES" sz="2000">
              <a:solidFill>
                <a:srgbClr val="0070C0"/>
              </a:solidFill>
              <a:latin typeface="Arial" panose="020B0604020202020204" pitchFamily="34" charset="0"/>
              <a:cs typeface="Arial" panose="020B0604020202020204" pitchFamily="34" charset="0"/>
            </a:endParaRPr>
          </a:p>
        </p:txBody>
      </p:sp>
      <p:sp>
        <p:nvSpPr>
          <p:cNvPr id="38" name="QuadreDeText 37"/>
          <p:cNvSpPr txBox="1"/>
          <p:nvPr/>
        </p:nvSpPr>
        <p:spPr>
          <a:xfrm>
            <a:off x="3398603" y="919754"/>
            <a:ext cx="1699151" cy="600164"/>
          </a:xfrm>
          <a:prstGeom prst="rect">
            <a:avLst/>
          </a:prstGeom>
          <a:noFill/>
        </p:spPr>
        <p:txBody>
          <a:bodyPr wrap="square" rtlCol="0">
            <a:spAutoFit/>
          </a:bodyPr>
          <a:lstStyle/>
          <a:p>
            <a:r>
              <a:rPr lang="fr-FR" sz="1100">
                <a:solidFill>
                  <a:srgbClr val="0070C0"/>
                </a:solidFill>
                <a:latin typeface="Arial" panose="020B0604020202020204" pitchFamily="34" charset="0"/>
                <a:cs typeface="Arial" panose="020B0604020202020204" pitchFamily="34" charset="0"/>
              </a:rPr>
              <a:t>employés </a:t>
            </a:r>
          </a:p>
          <a:p>
            <a:r>
              <a:rPr lang="fr-FR" sz="1100">
                <a:solidFill>
                  <a:srgbClr val="0070C0"/>
                </a:solidFill>
                <a:latin typeface="Arial" panose="020B0604020202020204" pitchFamily="34" charset="0"/>
                <a:cs typeface="Arial" panose="020B0604020202020204" pitchFamily="34" charset="0"/>
              </a:rPr>
              <a:t>administratifs </a:t>
            </a:r>
          </a:p>
          <a:p>
            <a:r>
              <a:rPr lang="fr-FR" sz="1100">
                <a:solidFill>
                  <a:srgbClr val="0070C0"/>
                </a:solidFill>
                <a:latin typeface="Arial" panose="020B0604020202020204" pitchFamily="34" charset="0"/>
                <a:cs typeface="Arial" panose="020B0604020202020204" pitchFamily="34" charset="0"/>
              </a:rPr>
              <a:t>et de services </a:t>
            </a:r>
            <a:endParaRPr lang="es-ES" sz="1100">
              <a:solidFill>
                <a:srgbClr val="0070C0"/>
              </a:solidFill>
              <a:latin typeface="Arial" panose="020B0604020202020204" pitchFamily="34" charset="0"/>
              <a:cs typeface="Arial" panose="020B0604020202020204" pitchFamily="34" charset="0"/>
            </a:endParaRPr>
          </a:p>
        </p:txBody>
      </p:sp>
      <p:sp>
        <p:nvSpPr>
          <p:cNvPr id="39" name="QuadreDeText 38"/>
          <p:cNvSpPr txBox="1"/>
          <p:nvPr/>
        </p:nvSpPr>
        <p:spPr>
          <a:xfrm>
            <a:off x="3382777" y="631722"/>
            <a:ext cx="1075648" cy="400110"/>
          </a:xfrm>
          <a:prstGeom prst="rect">
            <a:avLst/>
          </a:prstGeom>
          <a:noFill/>
        </p:spPr>
        <p:txBody>
          <a:bodyPr wrap="square" rtlCol="0">
            <a:spAutoFit/>
          </a:bodyPr>
          <a:lstStyle/>
          <a:p>
            <a:r>
              <a:rPr lang="ca-ES" sz="2000">
                <a:solidFill>
                  <a:srgbClr val="0070C0"/>
                </a:solidFill>
                <a:latin typeface="Arial" panose="020B0604020202020204" pitchFamily="34" charset="0"/>
                <a:cs typeface="Arial" panose="020B0604020202020204" pitchFamily="34" charset="0"/>
              </a:rPr>
              <a:t>2 000</a:t>
            </a:r>
            <a:endParaRPr lang="es-ES" sz="2000">
              <a:solidFill>
                <a:srgbClr val="0070C0"/>
              </a:solidFill>
              <a:latin typeface="Arial" panose="020B0604020202020204" pitchFamily="34" charset="0"/>
              <a:cs typeface="Arial" panose="020B0604020202020204" pitchFamily="34" charset="0"/>
            </a:endParaRPr>
          </a:p>
        </p:txBody>
      </p:sp>
      <p:sp>
        <p:nvSpPr>
          <p:cNvPr id="40" name="QuadreDeText 39"/>
          <p:cNvSpPr txBox="1"/>
          <p:nvPr/>
        </p:nvSpPr>
        <p:spPr>
          <a:xfrm>
            <a:off x="4644008" y="904395"/>
            <a:ext cx="1353289" cy="600164"/>
          </a:xfrm>
          <a:prstGeom prst="rect">
            <a:avLst/>
          </a:prstGeom>
          <a:noFill/>
        </p:spPr>
        <p:txBody>
          <a:bodyPr wrap="square" rtlCol="0">
            <a:spAutoFit/>
          </a:bodyPr>
          <a:lstStyle/>
          <a:p>
            <a:r>
              <a:rPr lang="fr-FR" sz="1100">
                <a:solidFill>
                  <a:srgbClr val="7030A0"/>
                </a:solidFill>
                <a:latin typeface="Arial" panose="020B0604020202020204" pitchFamily="34" charset="0"/>
                <a:cs typeface="Arial" panose="020B0604020202020204" pitchFamily="34" charset="0"/>
              </a:rPr>
              <a:t>étudiants titulaires d’une licence </a:t>
            </a:r>
          </a:p>
          <a:p>
            <a:r>
              <a:rPr lang="fr-FR" sz="1100">
                <a:solidFill>
                  <a:srgbClr val="7030A0"/>
                </a:solidFill>
                <a:latin typeface="Arial" panose="020B0604020202020204" pitchFamily="34" charset="0"/>
                <a:cs typeface="Arial" panose="020B0604020202020204" pitchFamily="34" charset="0"/>
              </a:rPr>
              <a:t>et d’un master </a:t>
            </a:r>
            <a:endParaRPr lang="es-ES" sz="1100">
              <a:solidFill>
                <a:srgbClr val="7030A0"/>
              </a:solidFill>
              <a:latin typeface="Arial" panose="020B0604020202020204" pitchFamily="34" charset="0"/>
              <a:cs typeface="Arial" panose="020B0604020202020204" pitchFamily="34" charset="0"/>
            </a:endParaRPr>
          </a:p>
        </p:txBody>
      </p:sp>
      <p:sp>
        <p:nvSpPr>
          <p:cNvPr id="41" name="QuadreDeText 40"/>
          <p:cNvSpPr txBox="1"/>
          <p:nvPr/>
        </p:nvSpPr>
        <p:spPr>
          <a:xfrm>
            <a:off x="4644009" y="616363"/>
            <a:ext cx="1075648" cy="400110"/>
          </a:xfrm>
          <a:prstGeom prst="rect">
            <a:avLst/>
          </a:prstGeom>
          <a:noFill/>
        </p:spPr>
        <p:txBody>
          <a:bodyPr wrap="square" rtlCol="0">
            <a:spAutoFit/>
          </a:bodyPr>
          <a:lstStyle/>
          <a:p>
            <a:r>
              <a:rPr lang="ca-ES" sz="2000">
                <a:solidFill>
                  <a:srgbClr val="7030A0"/>
                </a:solidFill>
                <a:latin typeface="Arial" panose="020B0604020202020204" pitchFamily="34" charset="0"/>
                <a:cs typeface="Arial" panose="020B0604020202020204" pitchFamily="34" charset="0"/>
              </a:rPr>
              <a:t>6 700</a:t>
            </a:r>
            <a:endParaRPr lang="es-ES" sz="2000">
              <a:solidFill>
                <a:srgbClr val="7030A0"/>
              </a:solidFill>
              <a:latin typeface="Arial" panose="020B0604020202020204" pitchFamily="34" charset="0"/>
              <a:cs typeface="Arial" panose="020B0604020202020204" pitchFamily="34" charset="0"/>
            </a:endParaRPr>
          </a:p>
        </p:txBody>
      </p:sp>
      <p:sp>
        <p:nvSpPr>
          <p:cNvPr id="42" name="QuadreDeText 41"/>
          <p:cNvSpPr txBox="1"/>
          <p:nvPr/>
        </p:nvSpPr>
        <p:spPr>
          <a:xfrm>
            <a:off x="6012160" y="908720"/>
            <a:ext cx="1467593" cy="430887"/>
          </a:xfrm>
          <a:prstGeom prst="rect">
            <a:avLst/>
          </a:prstGeom>
          <a:noFill/>
        </p:spPr>
        <p:txBody>
          <a:bodyPr wrap="square" rtlCol="0">
            <a:spAutoFit/>
          </a:bodyPr>
          <a:lstStyle/>
          <a:p>
            <a:r>
              <a:rPr lang="ca-ES" sz="1100" dirty="0" err="1">
                <a:solidFill>
                  <a:srgbClr val="7030A0"/>
                </a:solidFill>
                <a:latin typeface="Arial" panose="020B0604020202020204" pitchFamily="34" charset="0"/>
                <a:cs typeface="Arial" panose="020B0604020202020204" pitchFamily="34" charset="0"/>
              </a:rPr>
              <a:t>anciens</a:t>
            </a:r>
            <a:r>
              <a:rPr lang="ca-ES" sz="1100" dirty="0">
                <a:solidFill>
                  <a:srgbClr val="7030A0"/>
                </a:solidFill>
                <a:latin typeface="Arial" panose="020B0604020202020204" pitchFamily="34" charset="0"/>
                <a:cs typeface="Arial" panose="020B0604020202020204" pitchFamily="34" charset="0"/>
              </a:rPr>
              <a:t> </a:t>
            </a:r>
          </a:p>
          <a:p>
            <a:r>
              <a:rPr lang="ca-ES" sz="1100" dirty="0" err="1">
                <a:solidFill>
                  <a:srgbClr val="7030A0"/>
                </a:solidFill>
                <a:latin typeface="Arial" panose="020B0604020202020204" pitchFamily="34" charset="0"/>
                <a:cs typeface="Arial" panose="020B0604020202020204" pitchFamily="34" charset="0"/>
              </a:rPr>
              <a:t>étudiants</a:t>
            </a:r>
            <a:endParaRPr lang="es-ES" sz="1100" dirty="0">
              <a:solidFill>
                <a:srgbClr val="7030A0"/>
              </a:solidFill>
              <a:latin typeface="Arial" panose="020B0604020202020204" pitchFamily="34" charset="0"/>
              <a:cs typeface="Arial" panose="020B0604020202020204" pitchFamily="34" charset="0"/>
            </a:endParaRPr>
          </a:p>
        </p:txBody>
      </p:sp>
      <p:sp>
        <p:nvSpPr>
          <p:cNvPr id="43" name="QuadreDeText 42"/>
          <p:cNvSpPr txBox="1"/>
          <p:nvPr/>
        </p:nvSpPr>
        <p:spPr>
          <a:xfrm>
            <a:off x="6012161" y="631722"/>
            <a:ext cx="1075648" cy="400110"/>
          </a:xfrm>
          <a:prstGeom prst="rect">
            <a:avLst/>
          </a:prstGeom>
          <a:noFill/>
        </p:spPr>
        <p:txBody>
          <a:bodyPr wrap="square" rtlCol="0">
            <a:spAutoFit/>
          </a:bodyPr>
          <a:lstStyle/>
          <a:p>
            <a:r>
              <a:rPr lang="ca-ES" sz="2000">
                <a:solidFill>
                  <a:srgbClr val="7030A0"/>
                </a:solidFill>
                <a:latin typeface="Arial" panose="020B0604020202020204" pitchFamily="34" charset="0"/>
                <a:cs typeface="Arial" panose="020B0604020202020204" pitchFamily="34" charset="0"/>
              </a:rPr>
              <a:t>58 000</a:t>
            </a:r>
            <a:endParaRPr lang="es-ES" sz="2000">
              <a:solidFill>
                <a:srgbClr val="7030A0"/>
              </a:solidFill>
              <a:latin typeface="Arial" panose="020B0604020202020204" pitchFamily="34" charset="0"/>
              <a:cs typeface="Arial" panose="020B0604020202020204" pitchFamily="34" charset="0"/>
            </a:endParaRPr>
          </a:p>
        </p:txBody>
      </p:sp>
      <p:sp>
        <p:nvSpPr>
          <p:cNvPr id="44" name="QuadreDeText 43"/>
          <p:cNvSpPr txBox="1"/>
          <p:nvPr/>
        </p:nvSpPr>
        <p:spPr>
          <a:xfrm>
            <a:off x="649768" y="5650461"/>
            <a:ext cx="1219664" cy="430887"/>
          </a:xfrm>
          <a:prstGeom prst="rect">
            <a:avLst/>
          </a:prstGeom>
          <a:noFill/>
        </p:spPr>
        <p:txBody>
          <a:bodyPr wrap="square" rtlCol="0">
            <a:spAutoFit/>
          </a:bodyPr>
          <a:lstStyle/>
          <a:p>
            <a:r>
              <a:rPr lang="ca-ES" sz="1100" dirty="0">
                <a:solidFill>
                  <a:srgbClr val="C00000"/>
                </a:solidFill>
                <a:latin typeface="Arial" panose="020B0604020202020204" pitchFamily="34" charset="0"/>
                <a:cs typeface="Arial" panose="020B0604020202020204" pitchFamily="34" charset="0"/>
              </a:rPr>
              <a:t>centres </a:t>
            </a:r>
            <a:r>
              <a:rPr lang="ca-ES" sz="1100" dirty="0" err="1">
                <a:solidFill>
                  <a:srgbClr val="C00000"/>
                </a:solidFill>
                <a:latin typeface="Arial" panose="020B0604020202020204" pitchFamily="34" charset="0"/>
                <a:cs typeface="Arial" panose="020B0604020202020204" pitchFamily="34" charset="0"/>
              </a:rPr>
              <a:t>d’enseignement</a:t>
            </a:r>
            <a:r>
              <a:rPr lang="ca-ES" sz="1100" dirty="0">
                <a:solidFill>
                  <a:srgbClr val="C00000"/>
                </a:solidFill>
                <a:latin typeface="Arial" panose="020B0604020202020204" pitchFamily="34" charset="0"/>
                <a:cs typeface="Arial" panose="020B0604020202020204" pitchFamily="34" charset="0"/>
              </a:rPr>
              <a:t> </a:t>
            </a:r>
            <a:endParaRPr lang="es-ES" sz="1100" dirty="0">
              <a:solidFill>
                <a:srgbClr val="C00000"/>
              </a:solidFill>
              <a:latin typeface="Arial" panose="020B0604020202020204" pitchFamily="34" charset="0"/>
              <a:cs typeface="Arial" panose="020B0604020202020204" pitchFamily="34" charset="0"/>
            </a:endParaRPr>
          </a:p>
        </p:txBody>
      </p:sp>
      <p:sp>
        <p:nvSpPr>
          <p:cNvPr id="45" name="QuadreDeText 44"/>
          <p:cNvSpPr txBox="1"/>
          <p:nvPr/>
        </p:nvSpPr>
        <p:spPr>
          <a:xfrm>
            <a:off x="649768" y="5378549"/>
            <a:ext cx="566683" cy="400110"/>
          </a:xfrm>
          <a:prstGeom prst="rect">
            <a:avLst/>
          </a:prstGeom>
          <a:noFill/>
        </p:spPr>
        <p:txBody>
          <a:bodyPr wrap="square" rtlCol="0">
            <a:spAutoFit/>
          </a:bodyPr>
          <a:lstStyle/>
          <a:p>
            <a:r>
              <a:rPr lang="ca-ES" sz="2000">
                <a:solidFill>
                  <a:srgbClr val="C00000"/>
                </a:solidFill>
                <a:latin typeface="Arial" panose="020B0604020202020204" pitchFamily="34" charset="0"/>
                <a:cs typeface="Arial" panose="020B0604020202020204" pitchFamily="34" charset="0"/>
              </a:rPr>
              <a:t>20</a:t>
            </a:r>
            <a:endParaRPr lang="es-ES" sz="2000">
              <a:solidFill>
                <a:srgbClr val="C00000"/>
              </a:solidFill>
              <a:latin typeface="Arial" panose="020B0604020202020204" pitchFamily="34" charset="0"/>
              <a:cs typeface="Arial" panose="020B0604020202020204" pitchFamily="34" charset="0"/>
            </a:endParaRPr>
          </a:p>
        </p:txBody>
      </p:sp>
      <p:sp>
        <p:nvSpPr>
          <p:cNvPr id="46" name="QuadreDeText 45"/>
          <p:cNvSpPr txBox="1"/>
          <p:nvPr/>
        </p:nvSpPr>
        <p:spPr>
          <a:xfrm>
            <a:off x="644859" y="6340565"/>
            <a:ext cx="1219664" cy="261610"/>
          </a:xfrm>
          <a:prstGeom prst="rect">
            <a:avLst/>
          </a:prstGeom>
          <a:noFill/>
        </p:spPr>
        <p:txBody>
          <a:bodyPr wrap="square" rtlCol="0">
            <a:spAutoFit/>
          </a:bodyPr>
          <a:lstStyle/>
          <a:p>
            <a:r>
              <a:rPr lang="ca-ES" sz="1100">
                <a:solidFill>
                  <a:srgbClr val="C00000"/>
                </a:solidFill>
                <a:latin typeface="Arial" panose="020B0604020202020204" pitchFamily="34" charset="0"/>
                <a:cs typeface="Arial" panose="020B0604020202020204" pitchFamily="34" charset="0"/>
              </a:rPr>
              <a:t>licences</a:t>
            </a:r>
            <a:endParaRPr lang="es-ES" sz="1100">
              <a:solidFill>
                <a:srgbClr val="C00000"/>
              </a:solidFill>
              <a:latin typeface="Arial" panose="020B0604020202020204" pitchFamily="34" charset="0"/>
              <a:cs typeface="Arial" panose="020B0604020202020204" pitchFamily="34" charset="0"/>
            </a:endParaRPr>
          </a:p>
        </p:txBody>
      </p:sp>
      <p:sp>
        <p:nvSpPr>
          <p:cNvPr id="47" name="QuadreDeText 46"/>
          <p:cNvSpPr txBox="1"/>
          <p:nvPr/>
        </p:nvSpPr>
        <p:spPr>
          <a:xfrm>
            <a:off x="644859" y="6068653"/>
            <a:ext cx="1075648" cy="400110"/>
          </a:xfrm>
          <a:prstGeom prst="rect">
            <a:avLst/>
          </a:prstGeom>
          <a:noFill/>
        </p:spPr>
        <p:txBody>
          <a:bodyPr wrap="square" rtlCol="0">
            <a:spAutoFit/>
          </a:bodyPr>
          <a:lstStyle/>
          <a:p>
            <a:r>
              <a:rPr lang="ca-ES" sz="2000">
                <a:solidFill>
                  <a:srgbClr val="C00000"/>
                </a:solidFill>
                <a:latin typeface="Arial" panose="020B0604020202020204" pitchFamily="34" charset="0"/>
                <a:cs typeface="Arial" panose="020B0604020202020204" pitchFamily="34" charset="0"/>
              </a:rPr>
              <a:t>64</a:t>
            </a:r>
            <a:endParaRPr lang="es-ES" sz="2000">
              <a:solidFill>
                <a:srgbClr val="C00000"/>
              </a:solidFill>
              <a:latin typeface="Arial" panose="020B0604020202020204" pitchFamily="34" charset="0"/>
              <a:cs typeface="Arial" panose="020B0604020202020204" pitchFamily="34" charset="0"/>
            </a:endParaRPr>
          </a:p>
        </p:txBody>
      </p:sp>
      <p:sp>
        <p:nvSpPr>
          <p:cNvPr id="48" name="QuadreDeText 47"/>
          <p:cNvSpPr txBox="1"/>
          <p:nvPr/>
        </p:nvSpPr>
        <p:spPr>
          <a:xfrm>
            <a:off x="2091310" y="5650461"/>
            <a:ext cx="1219664" cy="430887"/>
          </a:xfrm>
          <a:prstGeom prst="rect">
            <a:avLst/>
          </a:prstGeom>
          <a:noFill/>
        </p:spPr>
        <p:txBody>
          <a:bodyPr wrap="square" rtlCol="0">
            <a:spAutoFit/>
          </a:bodyPr>
          <a:lstStyle/>
          <a:p>
            <a:r>
              <a:rPr lang="ca-ES" sz="1100" err="1">
                <a:solidFill>
                  <a:srgbClr val="C00000"/>
                </a:solidFill>
                <a:latin typeface="Arial" panose="020B0604020202020204" pitchFamily="34" charset="0"/>
                <a:cs typeface="Arial" panose="020B0604020202020204" pitchFamily="34" charset="0"/>
              </a:rPr>
              <a:t>groupes</a:t>
            </a:r>
            <a:r>
              <a:rPr lang="ca-ES" sz="1100">
                <a:solidFill>
                  <a:srgbClr val="C00000"/>
                </a:solidFill>
                <a:latin typeface="Arial" panose="020B0604020202020204" pitchFamily="34" charset="0"/>
                <a:cs typeface="Arial" panose="020B0604020202020204" pitchFamily="34" charset="0"/>
              </a:rPr>
              <a:t> </a:t>
            </a:r>
          </a:p>
          <a:p>
            <a:r>
              <a:rPr lang="ca-ES" sz="1100">
                <a:solidFill>
                  <a:srgbClr val="C00000"/>
                </a:solidFill>
                <a:latin typeface="Arial" panose="020B0604020202020204" pitchFamily="34" charset="0"/>
                <a:cs typeface="Arial" panose="020B0604020202020204" pitchFamily="34" charset="0"/>
              </a:rPr>
              <a:t>de </a:t>
            </a:r>
            <a:r>
              <a:rPr lang="ca-ES" sz="1100" err="1">
                <a:solidFill>
                  <a:srgbClr val="C00000"/>
                </a:solidFill>
                <a:latin typeface="Arial" panose="020B0604020202020204" pitchFamily="34" charset="0"/>
                <a:cs typeface="Arial" panose="020B0604020202020204" pitchFamily="34" charset="0"/>
              </a:rPr>
              <a:t>recherce</a:t>
            </a:r>
            <a:endParaRPr lang="es-ES" sz="1100">
              <a:solidFill>
                <a:srgbClr val="C00000"/>
              </a:solidFill>
              <a:latin typeface="Arial" panose="020B0604020202020204" pitchFamily="34" charset="0"/>
              <a:cs typeface="Arial" panose="020B0604020202020204" pitchFamily="34" charset="0"/>
            </a:endParaRPr>
          </a:p>
        </p:txBody>
      </p:sp>
      <p:sp>
        <p:nvSpPr>
          <p:cNvPr id="49" name="QuadreDeText 48"/>
          <p:cNvSpPr txBox="1"/>
          <p:nvPr/>
        </p:nvSpPr>
        <p:spPr>
          <a:xfrm>
            <a:off x="2091310" y="5378549"/>
            <a:ext cx="1075648" cy="400110"/>
          </a:xfrm>
          <a:prstGeom prst="rect">
            <a:avLst/>
          </a:prstGeom>
          <a:noFill/>
        </p:spPr>
        <p:txBody>
          <a:bodyPr wrap="square" rtlCol="0">
            <a:spAutoFit/>
          </a:bodyPr>
          <a:lstStyle/>
          <a:p>
            <a:r>
              <a:rPr lang="ca-ES" sz="2000">
                <a:solidFill>
                  <a:srgbClr val="C00000"/>
                </a:solidFill>
                <a:latin typeface="Arial" panose="020B0604020202020204" pitchFamily="34" charset="0"/>
                <a:cs typeface="Arial" panose="020B0604020202020204" pitchFamily="34" charset="0"/>
              </a:rPr>
              <a:t>207</a:t>
            </a:r>
            <a:endParaRPr lang="es-ES" sz="2000">
              <a:solidFill>
                <a:srgbClr val="C00000"/>
              </a:solidFill>
              <a:latin typeface="Arial" panose="020B0604020202020204" pitchFamily="34" charset="0"/>
              <a:cs typeface="Arial" panose="020B0604020202020204" pitchFamily="34" charset="0"/>
            </a:endParaRPr>
          </a:p>
        </p:txBody>
      </p:sp>
      <p:sp>
        <p:nvSpPr>
          <p:cNvPr id="50" name="QuadreDeText 49"/>
          <p:cNvSpPr txBox="1"/>
          <p:nvPr/>
        </p:nvSpPr>
        <p:spPr>
          <a:xfrm>
            <a:off x="2091310" y="6340565"/>
            <a:ext cx="1219664" cy="261610"/>
          </a:xfrm>
          <a:prstGeom prst="rect">
            <a:avLst/>
          </a:prstGeom>
          <a:noFill/>
        </p:spPr>
        <p:txBody>
          <a:bodyPr wrap="square" rtlCol="0">
            <a:spAutoFit/>
          </a:bodyPr>
          <a:lstStyle/>
          <a:p>
            <a:r>
              <a:rPr lang="ca-ES" sz="1100">
                <a:solidFill>
                  <a:srgbClr val="C00000"/>
                </a:solidFill>
                <a:latin typeface="Arial" panose="020B0604020202020204" pitchFamily="34" charset="0"/>
                <a:cs typeface="Arial" panose="020B0604020202020204" pitchFamily="34" charset="0"/>
              </a:rPr>
              <a:t>masters</a:t>
            </a:r>
            <a:endParaRPr lang="es-ES" sz="1100">
              <a:solidFill>
                <a:srgbClr val="C00000"/>
              </a:solidFill>
              <a:latin typeface="Arial" panose="020B0604020202020204" pitchFamily="34" charset="0"/>
              <a:cs typeface="Arial" panose="020B0604020202020204" pitchFamily="34" charset="0"/>
            </a:endParaRPr>
          </a:p>
        </p:txBody>
      </p:sp>
      <p:sp>
        <p:nvSpPr>
          <p:cNvPr id="51" name="QuadreDeText 50"/>
          <p:cNvSpPr txBox="1"/>
          <p:nvPr/>
        </p:nvSpPr>
        <p:spPr>
          <a:xfrm>
            <a:off x="2091310" y="6068653"/>
            <a:ext cx="1075648" cy="400110"/>
          </a:xfrm>
          <a:prstGeom prst="rect">
            <a:avLst/>
          </a:prstGeom>
          <a:noFill/>
        </p:spPr>
        <p:txBody>
          <a:bodyPr wrap="square" rtlCol="0">
            <a:spAutoFit/>
          </a:bodyPr>
          <a:lstStyle/>
          <a:p>
            <a:r>
              <a:rPr lang="ca-ES" sz="2000">
                <a:solidFill>
                  <a:srgbClr val="C00000"/>
                </a:solidFill>
                <a:latin typeface="Arial" panose="020B0604020202020204" pitchFamily="34" charset="0"/>
                <a:cs typeface="Arial" panose="020B0604020202020204" pitchFamily="34" charset="0"/>
              </a:rPr>
              <a:t>67</a:t>
            </a:r>
            <a:endParaRPr lang="es-ES" sz="2000">
              <a:solidFill>
                <a:srgbClr val="C00000"/>
              </a:solidFill>
              <a:latin typeface="Arial" panose="020B0604020202020204" pitchFamily="34" charset="0"/>
              <a:cs typeface="Arial" panose="020B0604020202020204" pitchFamily="34" charset="0"/>
            </a:endParaRPr>
          </a:p>
        </p:txBody>
      </p:sp>
      <p:sp>
        <p:nvSpPr>
          <p:cNvPr id="52" name="QuadreDeText 51"/>
          <p:cNvSpPr txBox="1"/>
          <p:nvPr/>
        </p:nvSpPr>
        <p:spPr>
          <a:xfrm>
            <a:off x="3411851" y="5650461"/>
            <a:ext cx="1006442" cy="430887"/>
          </a:xfrm>
          <a:prstGeom prst="rect">
            <a:avLst/>
          </a:prstGeom>
          <a:noFill/>
        </p:spPr>
        <p:txBody>
          <a:bodyPr wrap="square" rtlCol="0">
            <a:spAutoFit/>
          </a:bodyPr>
          <a:lstStyle/>
          <a:p>
            <a:r>
              <a:rPr lang="ca-ES" sz="1100" err="1">
                <a:solidFill>
                  <a:srgbClr val="C00000"/>
                </a:solidFill>
                <a:latin typeface="Arial" panose="020B0604020202020204" pitchFamily="34" charset="0"/>
                <a:cs typeface="Arial" panose="020B0604020202020204" pitchFamily="34" charset="0"/>
              </a:rPr>
              <a:t>programmes</a:t>
            </a:r>
            <a:r>
              <a:rPr lang="ca-ES" sz="1100">
                <a:solidFill>
                  <a:srgbClr val="C00000"/>
                </a:solidFill>
                <a:latin typeface="Arial" panose="020B0604020202020204" pitchFamily="34" charset="0"/>
                <a:cs typeface="Arial" panose="020B0604020202020204" pitchFamily="34" charset="0"/>
              </a:rPr>
              <a:t> </a:t>
            </a:r>
          </a:p>
          <a:p>
            <a:r>
              <a:rPr lang="ca-ES" sz="1100">
                <a:solidFill>
                  <a:srgbClr val="C00000"/>
                </a:solidFill>
                <a:latin typeface="Arial" panose="020B0604020202020204" pitchFamily="34" charset="0"/>
                <a:cs typeface="Arial" panose="020B0604020202020204" pitchFamily="34" charset="0"/>
              </a:rPr>
              <a:t>de doctorat</a:t>
            </a:r>
            <a:endParaRPr lang="es-ES" sz="1100">
              <a:solidFill>
                <a:srgbClr val="C00000"/>
              </a:solidFill>
              <a:latin typeface="Arial" panose="020B0604020202020204" pitchFamily="34" charset="0"/>
              <a:cs typeface="Arial" panose="020B0604020202020204" pitchFamily="34" charset="0"/>
            </a:endParaRPr>
          </a:p>
        </p:txBody>
      </p:sp>
      <p:sp>
        <p:nvSpPr>
          <p:cNvPr id="53" name="QuadreDeText 52"/>
          <p:cNvSpPr txBox="1"/>
          <p:nvPr/>
        </p:nvSpPr>
        <p:spPr>
          <a:xfrm>
            <a:off x="3411851" y="5378549"/>
            <a:ext cx="1075648" cy="400110"/>
          </a:xfrm>
          <a:prstGeom prst="rect">
            <a:avLst/>
          </a:prstGeom>
          <a:noFill/>
        </p:spPr>
        <p:txBody>
          <a:bodyPr wrap="square" rtlCol="0">
            <a:spAutoFit/>
          </a:bodyPr>
          <a:lstStyle/>
          <a:p>
            <a:r>
              <a:rPr lang="ca-ES" sz="2000">
                <a:solidFill>
                  <a:srgbClr val="C00000"/>
                </a:solidFill>
                <a:latin typeface="Arial" panose="020B0604020202020204" pitchFamily="34" charset="0"/>
                <a:cs typeface="Arial" panose="020B0604020202020204" pitchFamily="34" charset="0"/>
              </a:rPr>
              <a:t>46</a:t>
            </a:r>
            <a:endParaRPr lang="es-ES" sz="2000">
              <a:solidFill>
                <a:srgbClr val="C00000"/>
              </a:solidFill>
              <a:latin typeface="Arial" panose="020B0604020202020204" pitchFamily="34" charset="0"/>
              <a:cs typeface="Arial" panose="020B0604020202020204" pitchFamily="34" charset="0"/>
            </a:endParaRPr>
          </a:p>
        </p:txBody>
      </p:sp>
      <p:sp>
        <p:nvSpPr>
          <p:cNvPr id="55" name="QuadreDeText 54"/>
          <p:cNvSpPr txBox="1"/>
          <p:nvPr/>
        </p:nvSpPr>
        <p:spPr>
          <a:xfrm>
            <a:off x="4664549" y="5661014"/>
            <a:ext cx="1786886" cy="430887"/>
          </a:xfrm>
          <a:prstGeom prst="rect">
            <a:avLst/>
          </a:prstGeom>
          <a:noFill/>
        </p:spPr>
        <p:txBody>
          <a:bodyPr wrap="square" rtlCol="0">
            <a:spAutoFit/>
          </a:bodyPr>
          <a:lstStyle/>
          <a:p>
            <a:r>
              <a:rPr lang="ca-ES" sz="1100" err="1">
                <a:solidFill>
                  <a:schemeClr val="accent3">
                    <a:lumMod val="75000"/>
                  </a:schemeClr>
                </a:solidFill>
                <a:latin typeface="Arial" panose="020B0604020202020204" pitchFamily="34" charset="0"/>
                <a:cs typeface="Arial" panose="020B0604020202020204" pitchFamily="34" charset="0"/>
              </a:rPr>
              <a:t>étudiants</a:t>
            </a:r>
            <a:r>
              <a:rPr lang="ca-ES" sz="1100">
                <a:solidFill>
                  <a:schemeClr val="accent3">
                    <a:lumMod val="75000"/>
                  </a:schemeClr>
                </a:solidFill>
                <a:latin typeface="Arial" panose="020B0604020202020204" pitchFamily="34" charset="0"/>
                <a:cs typeface="Arial" panose="020B0604020202020204" pitchFamily="34" charset="0"/>
              </a:rPr>
              <a:t> de la </a:t>
            </a:r>
            <a:r>
              <a:rPr lang="ca-ES" sz="1100" err="1">
                <a:solidFill>
                  <a:schemeClr val="accent3">
                    <a:lumMod val="75000"/>
                  </a:schemeClr>
                </a:solidFill>
                <a:latin typeface="Arial" panose="020B0604020202020204" pitchFamily="34" charset="0"/>
                <a:cs typeface="Arial" panose="020B0604020202020204" pitchFamily="34" charset="0"/>
              </a:rPr>
              <a:t>formation</a:t>
            </a:r>
            <a:r>
              <a:rPr lang="ca-ES" sz="1100">
                <a:solidFill>
                  <a:schemeClr val="accent3">
                    <a:lumMod val="75000"/>
                  </a:schemeClr>
                </a:solidFill>
                <a:latin typeface="Arial" panose="020B0604020202020204" pitchFamily="34" charset="0"/>
                <a:cs typeface="Arial" panose="020B0604020202020204" pitchFamily="34" charset="0"/>
              </a:rPr>
              <a:t> </a:t>
            </a:r>
            <a:r>
              <a:rPr lang="ca-ES" sz="1100" err="1">
                <a:solidFill>
                  <a:schemeClr val="accent3">
                    <a:lumMod val="75000"/>
                  </a:schemeClr>
                </a:solidFill>
                <a:latin typeface="Arial" panose="020B0604020202020204" pitchFamily="34" charset="0"/>
                <a:cs typeface="Arial" panose="020B0604020202020204" pitchFamily="34" charset="0"/>
              </a:rPr>
              <a:t>permanente</a:t>
            </a:r>
            <a:endParaRPr lang="es-ES" sz="1100">
              <a:solidFill>
                <a:schemeClr val="accent3">
                  <a:lumMod val="75000"/>
                </a:schemeClr>
              </a:solidFill>
              <a:latin typeface="Arial" panose="020B0604020202020204" pitchFamily="34" charset="0"/>
              <a:cs typeface="Arial" panose="020B0604020202020204" pitchFamily="34" charset="0"/>
            </a:endParaRPr>
          </a:p>
        </p:txBody>
      </p:sp>
      <p:sp>
        <p:nvSpPr>
          <p:cNvPr id="56" name="QuadreDeText 55"/>
          <p:cNvSpPr txBox="1"/>
          <p:nvPr/>
        </p:nvSpPr>
        <p:spPr>
          <a:xfrm>
            <a:off x="4664549" y="5377408"/>
            <a:ext cx="1075648" cy="400110"/>
          </a:xfrm>
          <a:prstGeom prst="rect">
            <a:avLst/>
          </a:prstGeom>
          <a:noFill/>
        </p:spPr>
        <p:txBody>
          <a:bodyPr wrap="square" rtlCol="0">
            <a:spAutoFit/>
          </a:bodyPr>
          <a:lstStyle/>
          <a:p>
            <a:r>
              <a:rPr lang="ca-ES" sz="2000">
                <a:solidFill>
                  <a:schemeClr val="accent3">
                    <a:lumMod val="75000"/>
                  </a:schemeClr>
                </a:solidFill>
                <a:latin typeface="Arial" panose="020B0604020202020204" pitchFamily="34" charset="0"/>
                <a:cs typeface="Arial" panose="020B0604020202020204" pitchFamily="34" charset="0"/>
              </a:rPr>
              <a:t>3 000</a:t>
            </a:r>
            <a:endParaRPr lang="es-ES" sz="2000">
              <a:solidFill>
                <a:schemeClr val="accent3">
                  <a:lumMod val="75000"/>
                </a:schemeClr>
              </a:solidFill>
              <a:latin typeface="Arial" panose="020B0604020202020204" pitchFamily="34" charset="0"/>
              <a:cs typeface="Arial" panose="020B0604020202020204" pitchFamily="34" charset="0"/>
            </a:endParaRPr>
          </a:p>
        </p:txBody>
      </p:sp>
      <p:sp>
        <p:nvSpPr>
          <p:cNvPr id="57" name="QuadreDeText 56"/>
          <p:cNvSpPr txBox="1"/>
          <p:nvPr/>
        </p:nvSpPr>
        <p:spPr>
          <a:xfrm>
            <a:off x="4665219" y="6333270"/>
            <a:ext cx="1786216" cy="430887"/>
          </a:xfrm>
          <a:prstGeom prst="rect">
            <a:avLst/>
          </a:prstGeom>
          <a:noFill/>
        </p:spPr>
        <p:txBody>
          <a:bodyPr wrap="square" rtlCol="0">
            <a:spAutoFit/>
          </a:bodyPr>
          <a:lstStyle/>
          <a:p>
            <a:r>
              <a:rPr lang="ca-ES" sz="1100" err="1">
                <a:solidFill>
                  <a:schemeClr val="accent3">
                    <a:lumMod val="75000"/>
                  </a:schemeClr>
                </a:solidFill>
                <a:latin typeface="Arial" panose="020B0604020202020204" pitchFamily="34" charset="0"/>
                <a:cs typeface="Arial" panose="020B0604020202020204" pitchFamily="34" charset="0"/>
              </a:rPr>
              <a:t>programmes</a:t>
            </a:r>
            <a:r>
              <a:rPr lang="ca-ES" sz="1100">
                <a:solidFill>
                  <a:schemeClr val="accent3">
                    <a:lumMod val="75000"/>
                  </a:schemeClr>
                </a:solidFill>
                <a:latin typeface="Arial" panose="020B0604020202020204" pitchFamily="34" charset="0"/>
                <a:cs typeface="Arial" panose="020B0604020202020204" pitchFamily="34" charset="0"/>
              </a:rPr>
              <a:t> de </a:t>
            </a:r>
            <a:r>
              <a:rPr lang="ca-ES" sz="1100" err="1">
                <a:solidFill>
                  <a:schemeClr val="accent3">
                    <a:lumMod val="75000"/>
                  </a:schemeClr>
                </a:solidFill>
                <a:latin typeface="Arial" panose="020B0604020202020204" pitchFamily="34" charset="0"/>
                <a:cs typeface="Arial" panose="020B0604020202020204" pitchFamily="34" charset="0"/>
              </a:rPr>
              <a:t>formation</a:t>
            </a:r>
            <a:r>
              <a:rPr lang="ca-ES" sz="1100">
                <a:solidFill>
                  <a:schemeClr val="accent3">
                    <a:lumMod val="75000"/>
                  </a:schemeClr>
                </a:solidFill>
                <a:latin typeface="Arial" panose="020B0604020202020204" pitchFamily="34" charset="0"/>
                <a:cs typeface="Arial" panose="020B0604020202020204" pitchFamily="34" charset="0"/>
              </a:rPr>
              <a:t> </a:t>
            </a:r>
            <a:r>
              <a:rPr lang="ca-ES" sz="1100" err="1">
                <a:solidFill>
                  <a:schemeClr val="accent3">
                    <a:lumMod val="75000"/>
                  </a:schemeClr>
                </a:solidFill>
                <a:latin typeface="Arial" panose="020B0604020202020204" pitchFamily="34" charset="0"/>
                <a:cs typeface="Arial" panose="020B0604020202020204" pitchFamily="34" charset="0"/>
              </a:rPr>
              <a:t>permanente</a:t>
            </a:r>
            <a:endParaRPr lang="es-ES" sz="1100">
              <a:solidFill>
                <a:schemeClr val="accent3">
                  <a:lumMod val="75000"/>
                </a:schemeClr>
              </a:solidFill>
              <a:latin typeface="Arial" panose="020B0604020202020204" pitchFamily="34" charset="0"/>
              <a:cs typeface="Arial" panose="020B0604020202020204" pitchFamily="34" charset="0"/>
            </a:endParaRPr>
          </a:p>
        </p:txBody>
      </p:sp>
      <p:sp>
        <p:nvSpPr>
          <p:cNvPr id="58" name="QuadreDeText 57"/>
          <p:cNvSpPr txBox="1"/>
          <p:nvPr/>
        </p:nvSpPr>
        <p:spPr>
          <a:xfrm>
            <a:off x="4665219" y="6061358"/>
            <a:ext cx="1075648" cy="400110"/>
          </a:xfrm>
          <a:prstGeom prst="rect">
            <a:avLst/>
          </a:prstGeom>
          <a:noFill/>
        </p:spPr>
        <p:txBody>
          <a:bodyPr wrap="square" rtlCol="0">
            <a:spAutoFit/>
          </a:bodyPr>
          <a:lstStyle/>
          <a:p>
            <a:r>
              <a:rPr lang="ca-ES" sz="2000">
                <a:solidFill>
                  <a:schemeClr val="accent3">
                    <a:lumMod val="75000"/>
                  </a:schemeClr>
                </a:solidFill>
                <a:latin typeface="Arial" panose="020B0604020202020204" pitchFamily="34" charset="0"/>
                <a:cs typeface="Arial" panose="020B0604020202020204" pitchFamily="34" charset="0"/>
              </a:rPr>
              <a:t>234</a:t>
            </a:r>
            <a:endParaRPr lang="es-ES" sz="2000">
              <a:solidFill>
                <a:schemeClr val="accent3">
                  <a:lumMod val="75000"/>
                </a:schemeClr>
              </a:solidFill>
              <a:latin typeface="Arial" panose="020B0604020202020204" pitchFamily="34" charset="0"/>
              <a:cs typeface="Arial" panose="020B0604020202020204" pitchFamily="34" charset="0"/>
            </a:endParaRPr>
          </a:p>
        </p:txBody>
      </p:sp>
      <p:sp>
        <p:nvSpPr>
          <p:cNvPr id="59" name="Rectangle 58"/>
          <p:cNvSpPr/>
          <p:nvPr/>
        </p:nvSpPr>
        <p:spPr>
          <a:xfrm>
            <a:off x="7019925" y="4623266"/>
            <a:ext cx="1883365" cy="749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QuadreDeText 35"/>
          <p:cNvSpPr txBox="1"/>
          <p:nvPr/>
        </p:nvSpPr>
        <p:spPr>
          <a:xfrm>
            <a:off x="7053084" y="4926971"/>
            <a:ext cx="2039661" cy="430887"/>
          </a:xfrm>
          <a:prstGeom prst="rect">
            <a:avLst/>
          </a:prstGeom>
          <a:noFill/>
        </p:spPr>
        <p:txBody>
          <a:bodyPr wrap="square" rtlCol="0">
            <a:spAutoFit/>
          </a:bodyPr>
          <a:lstStyle/>
          <a:p>
            <a:r>
              <a:rPr lang="fr-FR" sz="1100">
                <a:solidFill>
                  <a:srgbClr val="FF0000"/>
                </a:solidFill>
                <a:latin typeface="Arial" panose="020B0604020202020204" pitchFamily="34" charset="0"/>
                <a:cs typeface="Arial" panose="020B0604020202020204" pitchFamily="34" charset="0"/>
              </a:rPr>
              <a:t>de recettes pour des projets de R+D+I (2017)</a:t>
            </a:r>
            <a:endParaRPr lang="es-ES" sz="1100">
              <a:solidFill>
                <a:srgbClr val="FF0000"/>
              </a:solidFill>
              <a:latin typeface="Arial" panose="020B0604020202020204" pitchFamily="34" charset="0"/>
              <a:cs typeface="Arial" panose="020B0604020202020204" pitchFamily="34" charset="0"/>
            </a:endParaRPr>
          </a:p>
        </p:txBody>
      </p:sp>
      <p:sp>
        <p:nvSpPr>
          <p:cNvPr id="60" name="QuadreDeText 59"/>
          <p:cNvSpPr txBox="1"/>
          <p:nvPr/>
        </p:nvSpPr>
        <p:spPr>
          <a:xfrm>
            <a:off x="7053084" y="4655058"/>
            <a:ext cx="1402399" cy="400110"/>
          </a:xfrm>
          <a:prstGeom prst="rect">
            <a:avLst/>
          </a:prstGeom>
          <a:noFill/>
        </p:spPr>
        <p:txBody>
          <a:bodyPr wrap="square" rtlCol="0">
            <a:spAutoFit/>
          </a:bodyPr>
          <a:lstStyle/>
          <a:p>
            <a:r>
              <a:rPr lang="ca-ES" sz="2000">
                <a:solidFill>
                  <a:srgbClr val="FF0000"/>
                </a:solidFill>
                <a:latin typeface="Arial" panose="020B0604020202020204" pitchFamily="34" charset="0"/>
                <a:cs typeface="Arial" panose="020B0604020202020204" pitchFamily="34" charset="0"/>
              </a:rPr>
              <a:t>61 M€</a:t>
            </a:r>
            <a:endParaRPr lang="es-ES" sz="2000">
              <a:solidFill>
                <a:srgbClr val="FF0000"/>
              </a:solidFill>
              <a:latin typeface="Arial" panose="020B0604020202020204" pitchFamily="34" charset="0"/>
              <a:cs typeface="Arial" panose="020B0604020202020204" pitchFamily="34" charset="0"/>
            </a:endParaRPr>
          </a:p>
        </p:txBody>
      </p:sp>
      <p:sp>
        <p:nvSpPr>
          <p:cNvPr id="61" name="QuadreDeText 60"/>
          <p:cNvSpPr txBox="1"/>
          <p:nvPr/>
        </p:nvSpPr>
        <p:spPr>
          <a:xfrm>
            <a:off x="7023809" y="5650461"/>
            <a:ext cx="2039661" cy="261610"/>
          </a:xfrm>
          <a:prstGeom prst="rect">
            <a:avLst/>
          </a:prstGeom>
          <a:noFill/>
        </p:spPr>
        <p:txBody>
          <a:bodyPr wrap="square" rtlCol="0">
            <a:spAutoFit/>
          </a:bodyPr>
          <a:lstStyle/>
          <a:p>
            <a:r>
              <a:rPr lang="ca-ES" sz="1100" err="1">
                <a:solidFill>
                  <a:srgbClr val="FF0000"/>
                </a:solidFill>
                <a:latin typeface="Arial" panose="020B0604020202020204" pitchFamily="34" charset="0"/>
                <a:cs typeface="Arial" panose="020B0604020202020204" pitchFamily="34" charset="0"/>
              </a:rPr>
              <a:t>budget</a:t>
            </a:r>
            <a:r>
              <a:rPr lang="ca-ES" sz="1100">
                <a:solidFill>
                  <a:srgbClr val="FF0000"/>
                </a:solidFill>
                <a:latin typeface="Arial" panose="020B0604020202020204" pitchFamily="34" charset="0"/>
                <a:cs typeface="Arial" panose="020B0604020202020204" pitchFamily="34" charset="0"/>
              </a:rPr>
              <a:t> 2018</a:t>
            </a:r>
            <a:endParaRPr lang="es-ES" sz="1100">
              <a:solidFill>
                <a:srgbClr val="FF0000"/>
              </a:solidFill>
              <a:latin typeface="Arial" panose="020B0604020202020204" pitchFamily="34" charset="0"/>
              <a:cs typeface="Arial" panose="020B0604020202020204" pitchFamily="34" charset="0"/>
            </a:endParaRPr>
          </a:p>
        </p:txBody>
      </p:sp>
      <p:sp>
        <p:nvSpPr>
          <p:cNvPr id="62" name="QuadreDeText 61"/>
          <p:cNvSpPr txBox="1"/>
          <p:nvPr/>
        </p:nvSpPr>
        <p:spPr>
          <a:xfrm>
            <a:off x="7023810" y="5378550"/>
            <a:ext cx="1672384" cy="400110"/>
          </a:xfrm>
          <a:prstGeom prst="rect">
            <a:avLst/>
          </a:prstGeom>
          <a:noFill/>
        </p:spPr>
        <p:txBody>
          <a:bodyPr wrap="square" rtlCol="0">
            <a:spAutoFit/>
          </a:bodyPr>
          <a:lstStyle/>
          <a:p>
            <a:r>
              <a:rPr lang="ca-ES" sz="2000">
                <a:solidFill>
                  <a:srgbClr val="FF0000"/>
                </a:solidFill>
                <a:latin typeface="Arial" panose="020B0604020202020204" pitchFamily="34" charset="0"/>
                <a:cs typeface="Arial" panose="020B0604020202020204" pitchFamily="34" charset="0"/>
              </a:rPr>
              <a:t>283 M€</a:t>
            </a:r>
            <a:endParaRPr lang="es-ES" sz="2000">
              <a:solidFill>
                <a:srgbClr val="FF0000"/>
              </a:solidFill>
              <a:latin typeface="Arial" panose="020B0604020202020204" pitchFamily="34" charset="0"/>
              <a:cs typeface="Arial" panose="020B0604020202020204" pitchFamily="34" charset="0"/>
            </a:endParaRPr>
          </a:p>
        </p:txBody>
      </p:sp>
      <p:sp>
        <p:nvSpPr>
          <p:cNvPr id="65" name="QuadreDeText 64"/>
          <p:cNvSpPr txBox="1"/>
          <p:nvPr/>
        </p:nvSpPr>
        <p:spPr>
          <a:xfrm>
            <a:off x="7020272" y="6340565"/>
            <a:ext cx="2039661" cy="430887"/>
          </a:xfrm>
          <a:prstGeom prst="rect">
            <a:avLst/>
          </a:prstGeom>
          <a:noFill/>
        </p:spPr>
        <p:txBody>
          <a:bodyPr wrap="square" rtlCol="0">
            <a:spAutoFit/>
          </a:bodyPr>
          <a:lstStyle/>
          <a:p>
            <a:r>
              <a:rPr lang="fr-FR" sz="1100">
                <a:solidFill>
                  <a:srgbClr val="FF0000"/>
                </a:solidFill>
                <a:latin typeface="Arial" panose="020B0604020202020204" pitchFamily="34" charset="0"/>
                <a:cs typeface="Arial" panose="020B0604020202020204" pitchFamily="34" charset="0"/>
              </a:rPr>
              <a:t>nouvelles conventions </a:t>
            </a:r>
          </a:p>
          <a:p>
            <a:r>
              <a:rPr lang="fr-FR" sz="1100">
                <a:solidFill>
                  <a:srgbClr val="FF0000"/>
                </a:solidFill>
                <a:latin typeface="Arial" panose="020B0604020202020204" pitchFamily="34" charset="0"/>
                <a:cs typeface="Arial" panose="020B0604020202020204" pitchFamily="34" charset="0"/>
              </a:rPr>
              <a:t>et projets de recherche</a:t>
            </a:r>
            <a:endParaRPr lang="es-ES" sz="1100">
              <a:solidFill>
                <a:srgbClr val="FF0000"/>
              </a:solidFill>
              <a:latin typeface="Arial" panose="020B0604020202020204" pitchFamily="34" charset="0"/>
              <a:cs typeface="Arial" panose="020B0604020202020204" pitchFamily="34" charset="0"/>
            </a:endParaRPr>
          </a:p>
        </p:txBody>
      </p:sp>
      <p:sp>
        <p:nvSpPr>
          <p:cNvPr id="66" name="QuadreDeText 65"/>
          <p:cNvSpPr txBox="1"/>
          <p:nvPr/>
        </p:nvSpPr>
        <p:spPr>
          <a:xfrm>
            <a:off x="7020273" y="6068653"/>
            <a:ext cx="1441080" cy="400110"/>
          </a:xfrm>
          <a:prstGeom prst="rect">
            <a:avLst/>
          </a:prstGeom>
          <a:noFill/>
        </p:spPr>
        <p:txBody>
          <a:bodyPr wrap="square" rtlCol="0">
            <a:spAutoFit/>
          </a:bodyPr>
          <a:lstStyle/>
          <a:p>
            <a:r>
              <a:rPr lang="ca-ES" sz="2000">
                <a:solidFill>
                  <a:srgbClr val="FF0000"/>
                </a:solidFill>
                <a:latin typeface="Arial" panose="020B0604020202020204" pitchFamily="34" charset="0"/>
                <a:cs typeface="Arial" panose="020B0604020202020204" pitchFamily="34" charset="0"/>
              </a:rPr>
              <a:t>800</a:t>
            </a:r>
            <a:endParaRPr lang="es-ES" sz="2000">
              <a:solidFill>
                <a:srgbClr val="FF0000"/>
              </a:solidFill>
              <a:latin typeface="Arial" panose="020B0604020202020204" pitchFamily="34" charset="0"/>
              <a:cs typeface="Arial" panose="020B0604020202020204" pitchFamily="34" charset="0"/>
            </a:endParaRPr>
          </a:p>
        </p:txBody>
      </p:sp>
      <p:sp>
        <p:nvSpPr>
          <p:cNvPr id="67" name="Rectangle 66"/>
          <p:cNvSpPr/>
          <p:nvPr/>
        </p:nvSpPr>
        <p:spPr>
          <a:xfrm>
            <a:off x="7019926" y="704642"/>
            <a:ext cx="1883364" cy="308439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QuadreDeText 3"/>
          <p:cNvSpPr txBox="1"/>
          <p:nvPr/>
        </p:nvSpPr>
        <p:spPr>
          <a:xfrm>
            <a:off x="7066667" y="811302"/>
            <a:ext cx="1943314" cy="2977738"/>
          </a:xfrm>
          <a:prstGeom prst="rect">
            <a:avLst/>
          </a:prstGeom>
          <a:noFill/>
        </p:spPr>
        <p:txBody>
          <a:bodyPr wrap="square" rtlCol="0">
            <a:spAutoFit/>
          </a:bodyPr>
          <a:lstStyle/>
          <a:p>
            <a:pPr>
              <a:lnSpc>
                <a:spcPts val="1500"/>
              </a:lnSpc>
            </a:pPr>
            <a:r>
              <a:rPr lang="fr-FR" sz="2200" b="1" baseline="30000">
                <a:solidFill>
                  <a:schemeClr val="bg1"/>
                </a:solidFill>
                <a:latin typeface="Arial" panose="020B0604020202020204" pitchFamily="34" charset="0"/>
                <a:cs typeface="Arial" panose="020B0604020202020204" pitchFamily="34" charset="0"/>
              </a:rPr>
              <a:t>Leaders </a:t>
            </a:r>
          </a:p>
          <a:p>
            <a:pPr>
              <a:lnSpc>
                <a:spcPts val="1500"/>
              </a:lnSpc>
            </a:pPr>
            <a:r>
              <a:rPr lang="fr-FR" sz="2200" b="1" baseline="30000">
                <a:solidFill>
                  <a:schemeClr val="bg1"/>
                </a:solidFill>
                <a:latin typeface="Arial" panose="020B0604020202020204" pitchFamily="34" charset="0"/>
                <a:cs typeface="Arial" panose="020B0604020202020204" pitchFamily="34" charset="0"/>
              </a:rPr>
              <a:t>en </a:t>
            </a:r>
            <a:r>
              <a:rPr lang="fr-FR" sz="2200" b="1" baseline="30000" dirty="0">
                <a:solidFill>
                  <a:schemeClr val="bg1"/>
                </a:solidFill>
                <a:latin typeface="Arial" panose="020B0604020202020204" pitchFamily="34" charset="0"/>
                <a:cs typeface="Arial" panose="020B0604020202020204" pitchFamily="34" charset="0"/>
              </a:rPr>
              <a:t>insertion </a:t>
            </a:r>
            <a:r>
              <a:rPr lang="fr-FR" sz="2200" b="1" baseline="30000">
                <a:solidFill>
                  <a:schemeClr val="bg1"/>
                </a:solidFill>
                <a:latin typeface="Arial" panose="020B0604020202020204" pitchFamily="34" charset="0"/>
                <a:cs typeface="Arial" panose="020B0604020202020204" pitchFamily="34" charset="0"/>
              </a:rPr>
              <a:t>professionnelle </a:t>
            </a:r>
          </a:p>
          <a:p>
            <a:pPr>
              <a:lnSpc>
                <a:spcPts val="1500"/>
              </a:lnSpc>
            </a:pPr>
            <a:r>
              <a:rPr lang="fr-FR" sz="2200" b="1" baseline="30000">
                <a:solidFill>
                  <a:schemeClr val="bg1"/>
                </a:solidFill>
                <a:latin typeface="Arial" panose="020B0604020202020204" pitchFamily="34" charset="0"/>
                <a:cs typeface="Arial" panose="020B0604020202020204" pitchFamily="34" charset="0"/>
              </a:rPr>
              <a:t>de </a:t>
            </a:r>
            <a:r>
              <a:rPr lang="fr-FR" sz="2200" b="1" baseline="30000" dirty="0">
                <a:solidFill>
                  <a:schemeClr val="bg1"/>
                </a:solidFill>
                <a:latin typeface="Arial" panose="020B0604020202020204" pitchFamily="34" charset="0"/>
                <a:cs typeface="Arial" panose="020B0604020202020204" pitchFamily="34" charset="0"/>
              </a:rPr>
              <a:t>qualité </a:t>
            </a:r>
          </a:p>
          <a:p>
            <a:pPr>
              <a:lnSpc>
                <a:spcPts val="1500"/>
              </a:lnSpc>
            </a:pPr>
            <a:endParaRPr lang="fr-FR" sz="1600" b="1" baseline="30000" dirty="0">
              <a:solidFill>
                <a:schemeClr val="bg1"/>
              </a:solidFill>
              <a:latin typeface="Arial" panose="020B0604020202020204" pitchFamily="34" charset="0"/>
              <a:cs typeface="Arial" panose="020B0604020202020204" pitchFamily="34" charset="0"/>
            </a:endParaRPr>
          </a:p>
          <a:p>
            <a:pPr>
              <a:lnSpc>
                <a:spcPts val="1500"/>
              </a:lnSpc>
            </a:pPr>
            <a:r>
              <a:rPr lang="fr-FR" sz="1600" b="1" baseline="30000" dirty="0">
                <a:solidFill>
                  <a:schemeClr val="bg1"/>
                </a:solidFill>
                <a:latin typeface="Arial" panose="020B0604020202020204" pitchFamily="34" charset="0"/>
                <a:cs typeface="Arial" panose="020B0604020202020204" pitchFamily="34" charset="0"/>
              </a:rPr>
              <a:t>Les diplômés de l’UPC commencent </a:t>
            </a:r>
            <a:r>
              <a:rPr lang="fr-FR" sz="1600" b="1" baseline="30000">
                <a:solidFill>
                  <a:schemeClr val="bg1"/>
                </a:solidFill>
                <a:latin typeface="Arial" panose="020B0604020202020204" pitchFamily="34" charset="0"/>
                <a:cs typeface="Arial" panose="020B0604020202020204" pitchFamily="34" charset="0"/>
              </a:rPr>
              <a:t>souvent </a:t>
            </a:r>
          </a:p>
          <a:p>
            <a:pPr>
              <a:lnSpc>
                <a:spcPts val="1500"/>
              </a:lnSpc>
            </a:pPr>
            <a:r>
              <a:rPr lang="fr-FR" sz="1600" b="1" baseline="30000">
                <a:solidFill>
                  <a:schemeClr val="bg1"/>
                </a:solidFill>
                <a:latin typeface="Arial" panose="020B0604020202020204" pitchFamily="34" charset="0"/>
                <a:cs typeface="Arial" panose="020B0604020202020204" pitchFamily="34" charset="0"/>
              </a:rPr>
              <a:t>une </a:t>
            </a:r>
            <a:r>
              <a:rPr lang="fr-FR" sz="1600" b="1" baseline="30000" dirty="0">
                <a:solidFill>
                  <a:schemeClr val="bg1"/>
                </a:solidFill>
                <a:latin typeface="Arial" panose="020B0604020202020204" pitchFamily="34" charset="0"/>
                <a:cs typeface="Arial" panose="020B0604020202020204" pitchFamily="34" charset="0"/>
              </a:rPr>
              <a:t>carrière à </a:t>
            </a:r>
            <a:r>
              <a:rPr lang="fr-FR" sz="1600" b="1" baseline="30000">
                <a:solidFill>
                  <a:schemeClr val="bg1"/>
                </a:solidFill>
                <a:latin typeface="Arial" panose="020B0604020202020204" pitchFamily="34" charset="0"/>
                <a:cs typeface="Arial" panose="020B0604020202020204" pitchFamily="34" charset="0"/>
              </a:rPr>
              <a:t>l’issue </a:t>
            </a:r>
          </a:p>
          <a:p>
            <a:pPr>
              <a:lnSpc>
                <a:spcPts val="1500"/>
              </a:lnSpc>
            </a:pPr>
            <a:r>
              <a:rPr lang="fr-FR" sz="1600" b="1" baseline="30000">
                <a:solidFill>
                  <a:schemeClr val="bg1"/>
                </a:solidFill>
                <a:latin typeface="Arial" panose="020B0604020202020204" pitchFamily="34" charset="0"/>
                <a:cs typeface="Arial" panose="020B0604020202020204" pitchFamily="34" charset="0"/>
              </a:rPr>
              <a:t>d’un </a:t>
            </a:r>
            <a:r>
              <a:rPr lang="fr-FR" sz="1600" b="1" baseline="30000" dirty="0">
                <a:solidFill>
                  <a:schemeClr val="bg1"/>
                </a:solidFill>
                <a:latin typeface="Arial" panose="020B0604020202020204" pitchFamily="34" charset="0"/>
                <a:cs typeface="Arial" panose="020B0604020202020204" pitchFamily="34" charset="0"/>
              </a:rPr>
              <a:t>stage réalisé </a:t>
            </a:r>
            <a:r>
              <a:rPr lang="fr-FR" sz="1600" b="1" baseline="30000">
                <a:solidFill>
                  <a:schemeClr val="bg1"/>
                </a:solidFill>
                <a:latin typeface="Arial" panose="020B0604020202020204" pitchFamily="34" charset="0"/>
                <a:cs typeface="Arial" panose="020B0604020202020204" pitchFamily="34" charset="0"/>
              </a:rPr>
              <a:t>dans </a:t>
            </a:r>
          </a:p>
          <a:p>
            <a:pPr>
              <a:lnSpc>
                <a:spcPts val="1500"/>
              </a:lnSpc>
            </a:pPr>
            <a:r>
              <a:rPr lang="fr-FR" sz="1600" b="1" baseline="30000">
                <a:solidFill>
                  <a:schemeClr val="bg1"/>
                </a:solidFill>
                <a:latin typeface="Arial" panose="020B0604020202020204" pitchFamily="34" charset="0"/>
                <a:cs typeface="Arial" panose="020B0604020202020204" pitchFamily="34" charset="0"/>
              </a:rPr>
              <a:t>le </a:t>
            </a:r>
            <a:r>
              <a:rPr lang="fr-FR" sz="1600" b="1" baseline="30000" dirty="0">
                <a:solidFill>
                  <a:schemeClr val="bg1"/>
                </a:solidFill>
                <a:latin typeface="Arial" panose="020B0604020202020204" pitchFamily="34" charset="0"/>
                <a:cs typeface="Arial" panose="020B0604020202020204" pitchFamily="34" charset="0"/>
              </a:rPr>
              <a:t>cadre de leurs études. </a:t>
            </a:r>
          </a:p>
          <a:p>
            <a:pPr>
              <a:lnSpc>
                <a:spcPts val="1500"/>
              </a:lnSpc>
            </a:pPr>
            <a:endParaRPr lang="fr-FR" sz="1600" b="1" baseline="30000" dirty="0">
              <a:solidFill>
                <a:schemeClr val="bg1"/>
              </a:solidFill>
              <a:latin typeface="Arial" panose="020B0604020202020204" pitchFamily="34" charset="0"/>
              <a:cs typeface="Arial" panose="020B0604020202020204" pitchFamily="34" charset="0"/>
            </a:endParaRPr>
          </a:p>
          <a:p>
            <a:pPr>
              <a:lnSpc>
                <a:spcPts val="1500"/>
              </a:lnSpc>
            </a:pPr>
            <a:r>
              <a:rPr lang="fr-FR" sz="1600" b="1" baseline="30000" dirty="0">
                <a:solidFill>
                  <a:schemeClr val="bg1"/>
                </a:solidFill>
                <a:latin typeface="Arial" panose="020B0604020202020204" pitchFamily="34" charset="0"/>
                <a:cs typeface="Arial" panose="020B0604020202020204" pitchFamily="34" charset="0"/>
              </a:rPr>
              <a:t>Un an après </a:t>
            </a:r>
            <a:r>
              <a:rPr lang="fr-FR" sz="1600" b="1" baseline="30000">
                <a:solidFill>
                  <a:schemeClr val="bg1"/>
                </a:solidFill>
                <a:latin typeface="Arial" panose="020B0604020202020204" pitchFamily="34" charset="0"/>
                <a:cs typeface="Arial" panose="020B0604020202020204" pitchFamily="34" charset="0"/>
              </a:rPr>
              <a:t>l’obtention </a:t>
            </a:r>
          </a:p>
          <a:p>
            <a:pPr>
              <a:lnSpc>
                <a:spcPts val="1500"/>
              </a:lnSpc>
            </a:pPr>
            <a:r>
              <a:rPr lang="fr-FR" sz="1600" b="1" baseline="30000">
                <a:solidFill>
                  <a:schemeClr val="bg1"/>
                </a:solidFill>
                <a:latin typeface="Arial" panose="020B0604020202020204" pitchFamily="34" charset="0"/>
                <a:cs typeface="Arial" panose="020B0604020202020204" pitchFamily="34" charset="0"/>
              </a:rPr>
              <a:t>de </a:t>
            </a:r>
            <a:r>
              <a:rPr lang="fr-FR" sz="1600" b="1" baseline="30000" dirty="0">
                <a:solidFill>
                  <a:schemeClr val="bg1"/>
                </a:solidFill>
                <a:latin typeface="Arial" panose="020B0604020202020204" pitchFamily="34" charset="0"/>
                <a:cs typeface="Arial" panose="020B0604020202020204" pitchFamily="34" charset="0"/>
              </a:rPr>
              <a:t>leur diplôme, 93 </a:t>
            </a:r>
            <a:r>
              <a:rPr lang="fr-FR" sz="1600" b="1" baseline="30000">
                <a:solidFill>
                  <a:schemeClr val="bg1"/>
                </a:solidFill>
                <a:latin typeface="Arial" panose="020B0604020202020204" pitchFamily="34" charset="0"/>
                <a:cs typeface="Arial" panose="020B0604020202020204" pitchFamily="34" charset="0"/>
              </a:rPr>
              <a:t>% </a:t>
            </a:r>
          </a:p>
          <a:p>
            <a:pPr>
              <a:lnSpc>
                <a:spcPts val="1500"/>
              </a:lnSpc>
            </a:pPr>
            <a:r>
              <a:rPr lang="fr-FR" sz="1600" b="1" baseline="30000">
                <a:solidFill>
                  <a:schemeClr val="bg1"/>
                </a:solidFill>
                <a:latin typeface="Arial" panose="020B0604020202020204" pitchFamily="34" charset="0"/>
                <a:cs typeface="Arial" panose="020B0604020202020204" pitchFamily="34" charset="0"/>
              </a:rPr>
              <a:t>des </a:t>
            </a:r>
            <a:r>
              <a:rPr lang="fr-FR" sz="1600" b="1" baseline="30000" dirty="0">
                <a:solidFill>
                  <a:schemeClr val="bg1"/>
                </a:solidFill>
                <a:latin typeface="Arial" panose="020B0604020202020204" pitchFamily="34" charset="0"/>
                <a:cs typeface="Arial" panose="020B0604020202020204" pitchFamily="34" charset="0"/>
              </a:rPr>
              <a:t>étudiants de </a:t>
            </a:r>
            <a:r>
              <a:rPr lang="fr-FR" sz="1600" b="1" baseline="30000">
                <a:solidFill>
                  <a:schemeClr val="bg1"/>
                </a:solidFill>
                <a:latin typeface="Arial" panose="020B0604020202020204" pitchFamily="34" charset="0"/>
                <a:cs typeface="Arial" panose="020B0604020202020204" pitchFamily="34" charset="0"/>
              </a:rPr>
              <a:t>l’UPC </a:t>
            </a:r>
          </a:p>
          <a:p>
            <a:pPr>
              <a:lnSpc>
                <a:spcPts val="1500"/>
              </a:lnSpc>
            </a:pPr>
            <a:r>
              <a:rPr lang="fr-FR" sz="1600" b="1" baseline="30000">
                <a:solidFill>
                  <a:schemeClr val="bg1"/>
                </a:solidFill>
                <a:latin typeface="Arial" panose="020B0604020202020204" pitchFamily="34" charset="0"/>
                <a:cs typeface="Arial" panose="020B0604020202020204" pitchFamily="34" charset="0"/>
              </a:rPr>
              <a:t>ont </a:t>
            </a:r>
            <a:r>
              <a:rPr lang="fr-FR" sz="1600" b="1" baseline="30000" dirty="0">
                <a:solidFill>
                  <a:schemeClr val="bg1"/>
                </a:solidFill>
                <a:latin typeface="Arial" panose="020B0604020202020204" pitchFamily="34" charset="0"/>
                <a:cs typeface="Arial" panose="020B0604020202020204" pitchFamily="34" charset="0"/>
              </a:rPr>
              <a:t>trouvé du travail.</a:t>
            </a:r>
          </a:p>
        </p:txBody>
      </p:sp>
      <p:pic>
        <p:nvPicPr>
          <p:cNvPr id="5" name="Imatge 4">
            <a:extLst>
              <a:ext uri="{FF2B5EF4-FFF2-40B4-BE49-F238E27FC236}">
                <a16:creationId xmlns:a16="http://schemas.microsoft.com/office/drawing/2014/main" id="{21B7617D-270A-4C70-B2CB-77D8D17099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615" y="3429000"/>
            <a:ext cx="3344625" cy="1937479"/>
          </a:xfrm>
          <a:prstGeom prst="rect">
            <a:avLst/>
          </a:prstGeom>
        </p:spPr>
      </p:pic>
    </p:spTree>
    <p:extLst>
      <p:ext uri="{BB962C8B-B14F-4D97-AF65-F5344CB8AC3E}">
        <p14:creationId xmlns:p14="http://schemas.microsoft.com/office/powerpoint/2010/main" val="1721638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tg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1520" y="2223914"/>
            <a:ext cx="4464943" cy="2160240"/>
          </a:xfrm>
          <a:prstGeom prst="rect">
            <a:avLst/>
          </a:prstGeom>
        </p:spPr>
      </p:pic>
      <p:pic>
        <p:nvPicPr>
          <p:cNvPr id="8" name="Imatg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1520" y="4441787"/>
            <a:ext cx="4464943" cy="2163801"/>
          </a:xfrm>
          <a:prstGeom prst="rect">
            <a:avLst/>
          </a:prstGeom>
        </p:spPr>
      </p:pic>
      <p:sp>
        <p:nvSpPr>
          <p:cNvPr id="15" name="QuadreDeText 14"/>
          <p:cNvSpPr txBox="1"/>
          <p:nvPr/>
        </p:nvSpPr>
        <p:spPr>
          <a:xfrm>
            <a:off x="4773028" y="2603641"/>
            <a:ext cx="4318320" cy="1015663"/>
          </a:xfrm>
          <a:prstGeom prst="rect">
            <a:avLst/>
          </a:prstGeom>
          <a:noFill/>
        </p:spPr>
        <p:txBody>
          <a:bodyPr wrap="square" rtlCol="0">
            <a:spAutoFit/>
          </a:bodyPr>
          <a:lstStyle/>
          <a:p>
            <a:pPr marL="87313" indent="-87313"/>
            <a:r>
              <a:rPr lang="pt-BR" sz="1000" baseline="30000">
                <a:latin typeface="Arial" panose="020B0604020202020204" pitchFamily="34" charset="0"/>
                <a:cs typeface="Arial" panose="020B0604020202020204" pitchFamily="34" charset="0"/>
              </a:rPr>
              <a:t>. </a:t>
            </a:r>
            <a:r>
              <a:rPr lang="fr-FR" sz="1000">
                <a:latin typeface="Arial" panose="020B0604020202020204" pitchFamily="34" charset="0"/>
                <a:cs typeface="Arial" panose="020B0604020202020204" pitchFamily="34" charset="0"/>
              </a:rPr>
              <a:t>Centre de formation interdisciplinaire supérieure. CFIS</a:t>
            </a:r>
          </a:p>
          <a:p>
            <a:pPr marL="87313" indent="-87313"/>
            <a:r>
              <a:rPr lang="fr-FR" sz="1000">
                <a:latin typeface="Arial" panose="020B0604020202020204" pitchFamily="34" charset="0"/>
                <a:cs typeface="Arial" panose="020B0604020202020204" pitchFamily="34" charset="0"/>
              </a:rPr>
              <a:t>. École polytechnique supérieure de la construction de Barcelone. EPSEB</a:t>
            </a:r>
          </a:p>
          <a:p>
            <a:pPr marL="87313" indent="-87313"/>
            <a:r>
              <a:rPr lang="fr-FR" sz="1000">
                <a:latin typeface="Arial" panose="020B0604020202020204" pitchFamily="34" charset="0"/>
                <a:cs typeface="Arial" panose="020B0604020202020204" pitchFamily="34" charset="0"/>
              </a:rPr>
              <a:t>. École technique supérieure d’architecture de Barcelone. ETSAB</a:t>
            </a:r>
          </a:p>
          <a:p>
            <a:pPr marL="87313" indent="-87313"/>
            <a:r>
              <a:rPr lang="fr-FR" sz="1000">
                <a:latin typeface="Arial" panose="020B0604020202020204" pitchFamily="34" charset="0"/>
                <a:cs typeface="Arial" panose="020B0604020202020204" pitchFamily="34" charset="0"/>
              </a:rPr>
              <a:t>. École technique supérieure d’ingénieurs industriels de Barcelone. ETSEIB</a:t>
            </a:r>
          </a:p>
          <a:p>
            <a:pPr marL="87313" indent="-87313"/>
            <a:r>
              <a:rPr lang="fr-FR" sz="1000">
                <a:latin typeface="Arial" panose="020B0604020202020204" pitchFamily="34" charset="0"/>
                <a:cs typeface="Arial" panose="020B0604020202020204" pitchFamily="34" charset="0"/>
              </a:rPr>
              <a:t>. Faculté de mathématiques et statistique. FME</a:t>
            </a:r>
          </a:p>
        </p:txBody>
      </p:sp>
      <p:sp>
        <p:nvSpPr>
          <p:cNvPr id="16" name="QuadreDeText 15"/>
          <p:cNvSpPr txBox="1"/>
          <p:nvPr/>
        </p:nvSpPr>
        <p:spPr>
          <a:xfrm>
            <a:off x="4773028" y="2188974"/>
            <a:ext cx="3456384" cy="338554"/>
          </a:xfrm>
          <a:prstGeom prst="rect">
            <a:avLst/>
          </a:prstGeom>
          <a:noFill/>
        </p:spPr>
        <p:txBody>
          <a:bodyPr wrap="square" rtlCol="0">
            <a:spAutoFit/>
          </a:bodyPr>
          <a:lstStyle/>
          <a:p>
            <a:r>
              <a:rPr lang="ca-ES" sz="1600" b="1">
                <a:solidFill>
                  <a:srgbClr val="0070C0"/>
                </a:solidFill>
                <a:latin typeface="Arial" panose="020B0604020202020204" pitchFamily="34" charset="0"/>
                <a:cs typeface="Arial" panose="020B0604020202020204" pitchFamily="34" charset="0"/>
              </a:rPr>
              <a:t>CAMPUS DIAGONAL SUD</a:t>
            </a:r>
            <a:endParaRPr lang="es-ES" sz="1600" b="1">
              <a:solidFill>
                <a:srgbClr val="0070C0"/>
              </a:solidFill>
              <a:latin typeface="Arial" panose="020B0604020202020204" pitchFamily="34" charset="0"/>
              <a:cs typeface="Arial" panose="020B0604020202020204" pitchFamily="34" charset="0"/>
            </a:endParaRPr>
          </a:p>
        </p:txBody>
      </p:sp>
      <p:sp>
        <p:nvSpPr>
          <p:cNvPr id="17" name="QuadreDeText 16"/>
          <p:cNvSpPr txBox="1"/>
          <p:nvPr/>
        </p:nvSpPr>
        <p:spPr>
          <a:xfrm>
            <a:off x="135038" y="1767905"/>
            <a:ext cx="2280586" cy="400110"/>
          </a:xfrm>
          <a:prstGeom prst="rect">
            <a:avLst/>
          </a:prstGeom>
          <a:noFill/>
        </p:spPr>
        <p:txBody>
          <a:bodyPr wrap="square" rtlCol="0">
            <a:spAutoFit/>
          </a:bodyPr>
          <a:lstStyle/>
          <a:p>
            <a:r>
              <a:rPr lang="ca-ES" sz="2000" b="1" cap="all">
                <a:solidFill>
                  <a:srgbClr val="0070C0"/>
                </a:solidFill>
                <a:latin typeface="Arial" panose="020B0604020202020204" pitchFamily="34" charset="0"/>
                <a:cs typeface="Arial" panose="020B0604020202020204" pitchFamily="34" charset="0"/>
              </a:rPr>
              <a:t>Barcelone</a:t>
            </a:r>
            <a:endParaRPr lang="es-ES" sz="2000" b="1" cap="all">
              <a:solidFill>
                <a:srgbClr val="0070C0"/>
              </a:solidFill>
              <a:latin typeface="Arial" panose="020B0604020202020204" pitchFamily="34" charset="0"/>
              <a:cs typeface="Arial" panose="020B0604020202020204" pitchFamily="34" charset="0"/>
            </a:endParaRPr>
          </a:p>
        </p:txBody>
      </p:sp>
      <p:sp>
        <p:nvSpPr>
          <p:cNvPr id="20" name="QuadreDeText 19"/>
          <p:cNvSpPr txBox="1"/>
          <p:nvPr/>
        </p:nvSpPr>
        <p:spPr>
          <a:xfrm>
            <a:off x="4773028" y="4809346"/>
            <a:ext cx="4318320" cy="861774"/>
          </a:xfrm>
          <a:prstGeom prst="rect">
            <a:avLst/>
          </a:prstGeom>
          <a:noFill/>
        </p:spPr>
        <p:txBody>
          <a:bodyPr wrap="square" rtlCol="0">
            <a:spAutoFit/>
          </a:bodyPr>
          <a:lstStyle/>
          <a:p>
            <a:r>
              <a:rPr lang="pt-BR" sz="1000" baseline="30000">
                <a:latin typeface="Arial" panose="020B0604020202020204" pitchFamily="34" charset="0"/>
                <a:cs typeface="Arial" panose="020B0604020202020204" pitchFamily="34" charset="0"/>
              </a:rPr>
              <a:t>. </a:t>
            </a:r>
            <a:r>
              <a:rPr lang="fr-FR" sz="1000">
                <a:latin typeface="Arial" panose="020B0604020202020204" pitchFamily="34" charset="0"/>
                <a:cs typeface="Arial" panose="020B0604020202020204" pitchFamily="34" charset="0"/>
              </a:rPr>
              <a:t>École technique supérieure d’ingénieurs des ponts et chaussées </a:t>
            </a:r>
          </a:p>
          <a:p>
            <a:r>
              <a:rPr lang="fr-FR" sz="1000">
                <a:latin typeface="Arial" panose="020B0604020202020204" pitchFamily="34" charset="0"/>
                <a:cs typeface="Arial" panose="020B0604020202020204" pitchFamily="34" charset="0"/>
              </a:rPr>
              <a:t> de Barcelone. ETSECCPB</a:t>
            </a:r>
          </a:p>
          <a:p>
            <a:r>
              <a:rPr lang="fr-FR" sz="1000">
                <a:latin typeface="Arial" panose="020B0604020202020204" pitchFamily="34" charset="0"/>
                <a:cs typeface="Arial" panose="020B0604020202020204" pitchFamily="34" charset="0"/>
              </a:rPr>
              <a:t>. École technique supérieure d’ingénieurs en télécommunication </a:t>
            </a:r>
          </a:p>
          <a:p>
            <a:r>
              <a:rPr lang="fr-FR" sz="1000">
                <a:latin typeface="Arial" panose="020B0604020202020204" pitchFamily="34" charset="0"/>
                <a:cs typeface="Arial" panose="020B0604020202020204" pitchFamily="34" charset="0"/>
              </a:rPr>
              <a:t> de Barcelone. ETSETB </a:t>
            </a:r>
          </a:p>
          <a:p>
            <a:r>
              <a:rPr lang="fr-FR" sz="1000">
                <a:latin typeface="Arial" panose="020B0604020202020204" pitchFamily="34" charset="0"/>
                <a:cs typeface="Arial" panose="020B0604020202020204" pitchFamily="34" charset="0"/>
              </a:rPr>
              <a:t>. Faculté d’informatique de Barcelone. FIB</a:t>
            </a:r>
          </a:p>
        </p:txBody>
      </p:sp>
      <p:sp>
        <p:nvSpPr>
          <p:cNvPr id="21" name="QuadreDeText 20"/>
          <p:cNvSpPr txBox="1"/>
          <p:nvPr/>
        </p:nvSpPr>
        <p:spPr>
          <a:xfrm>
            <a:off x="4773028" y="4394679"/>
            <a:ext cx="2952328" cy="338554"/>
          </a:xfrm>
          <a:prstGeom prst="rect">
            <a:avLst/>
          </a:prstGeom>
          <a:noFill/>
        </p:spPr>
        <p:txBody>
          <a:bodyPr wrap="square" rtlCol="0">
            <a:spAutoFit/>
          </a:bodyPr>
          <a:lstStyle/>
          <a:p>
            <a:r>
              <a:rPr lang="ca-ES" sz="1600" b="1">
                <a:solidFill>
                  <a:srgbClr val="0070C0"/>
                </a:solidFill>
                <a:latin typeface="Arial" panose="020B0604020202020204" pitchFamily="34" charset="0"/>
                <a:cs typeface="Arial" panose="020B0604020202020204" pitchFamily="34" charset="0"/>
              </a:rPr>
              <a:t>CAMPUS DIAGONAL NORD</a:t>
            </a:r>
            <a:endParaRPr lang="es-ES" sz="1600" b="1">
              <a:solidFill>
                <a:srgbClr val="0070C0"/>
              </a:solidFill>
              <a:latin typeface="Arial" panose="020B0604020202020204" pitchFamily="34" charset="0"/>
              <a:cs typeface="Arial" panose="020B0604020202020204" pitchFamily="34" charset="0"/>
            </a:endParaRPr>
          </a:p>
        </p:txBody>
      </p:sp>
      <p:sp>
        <p:nvSpPr>
          <p:cNvPr id="10" name="QuadreDeText 9"/>
          <p:cNvSpPr txBox="1"/>
          <p:nvPr/>
        </p:nvSpPr>
        <p:spPr>
          <a:xfrm>
            <a:off x="4355976" y="334009"/>
            <a:ext cx="4549898" cy="913070"/>
          </a:xfrm>
          <a:prstGeom prst="rect">
            <a:avLst/>
          </a:prstGeom>
          <a:noFill/>
        </p:spPr>
        <p:txBody>
          <a:bodyPr wrap="square" rtlCol="0">
            <a:spAutoFit/>
          </a:bodyPr>
          <a:lstStyle/>
          <a:p>
            <a:pPr algn="r"/>
            <a:r>
              <a:rPr lang="ca-ES" sz="4000" b="1" cap="all" baseline="30000">
                <a:solidFill>
                  <a:srgbClr val="0070C0"/>
                </a:solidFill>
                <a:latin typeface="Arial" panose="020B0604020202020204" pitchFamily="34" charset="0"/>
                <a:cs typeface="Arial" panose="020B0604020202020204" pitchFamily="34" charset="0"/>
              </a:rPr>
              <a:t>CENTRES D’ENSEIGNEMENT UPC </a:t>
            </a:r>
          </a:p>
        </p:txBody>
      </p:sp>
    </p:spTree>
    <p:extLst>
      <p:ext uri="{BB962C8B-B14F-4D97-AF65-F5344CB8AC3E}">
        <p14:creationId xmlns:p14="http://schemas.microsoft.com/office/powerpoint/2010/main" val="571799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QuadreDeText 8"/>
          <p:cNvSpPr txBox="1"/>
          <p:nvPr/>
        </p:nvSpPr>
        <p:spPr>
          <a:xfrm>
            <a:off x="4735066" y="271681"/>
            <a:ext cx="4248472" cy="276999"/>
          </a:xfrm>
          <a:prstGeom prst="rect">
            <a:avLst/>
          </a:prstGeom>
          <a:noFill/>
        </p:spPr>
        <p:txBody>
          <a:bodyPr wrap="square" rtlCol="0">
            <a:spAutoFit/>
          </a:bodyPr>
          <a:lstStyle/>
          <a:p>
            <a:pPr algn="r"/>
            <a:r>
              <a:rPr lang="ca-ES" b="1" cap="all" baseline="30000">
                <a:solidFill>
                  <a:srgbClr val="0070C0"/>
                </a:solidFill>
                <a:latin typeface="Arial" panose="020B0604020202020204" pitchFamily="34" charset="0"/>
                <a:cs typeface="Arial" panose="020B0604020202020204" pitchFamily="34" charset="0"/>
              </a:rPr>
              <a:t>CENTRES D’ENSEIGNEMENT UPC</a:t>
            </a:r>
          </a:p>
        </p:txBody>
      </p:sp>
      <p:sp>
        <p:nvSpPr>
          <p:cNvPr id="15" name="QuadreDeText 14"/>
          <p:cNvSpPr txBox="1"/>
          <p:nvPr/>
        </p:nvSpPr>
        <p:spPr>
          <a:xfrm>
            <a:off x="4634280" y="2542042"/>
            <a:ext cx="3456384" cy="400110"/>
          </a:xfrm>
          <a:prstGeom prst="rect">
            <a:avLst/>
          </a:prstGeom>
          <a:noFill/>
        </p:spPr>
        <p:txBody>
          <a:bodyPr wrap="square" rtlCol="0">
            <a:spAutoFit/>
          </a:bodyPr>
          <a:lstStyle/>
          <a:p>
            <a:pPr marL="87313" indent="-87313"/>
            <a:r>
              <a:rPr lang="pt-BR" sz="1000" baseline="30000">
                <a:latin typeface="Arial" panose="020B0604020202020204" pitchFamily="34" charset="0"/>
                <a:cs typeface="Arial" panose="020B0604020202020204" pitchFamily="34" charset="0"/>
              </a:rPr>
              <a:t>. 	</a:t>
            </a:r>
            <a:r>
              <a:rPr lang="fr-FR" sz="1000">
                <a:latin typeface="Arial" panose="020B0604020202020204" pitchFamily="34" charset="0"/>
                <a:cs typeface="Arial" panose="020B0604020202020204" pitchFamily="34" charset="0"/>
              </a:rPr>
              <a:t>École d’ingénieurs de Barcelone Est. EEBE </a:t>
            </a:r>
          </a:p>
          <a:p>
            <a:pPr marL="87313" indent="-87313"/>
            <a:r>
              <a:rPr lang="fr-FR" sz="1000">
                <a:latin typeface="Arial" panose="020B0604020202020204" pitchFamily="34" charset="0"/>
                <a:cs typeface="Arial" panose="020B0604020202020204" pitchFamily="34" charset="0"/>
              </a:rPr>
              <a:t>   (Barcelone / Sant Adrià de Besòs)</a:t>
            </a:r>
            <a:endParaRPr lang="es-ES" sz="1000">
              <a:latin typeface="Arial" panose="020B0604020202020204" pitchFamily="34" charset="0"/>
              <a:cs typeface="Arial" panose="020B0604020202020204" pitchFamily="34" charset="0"/>
            </a:endParaRPr>
          </a:p>
        </p:txBody>
      </p:sp>
      <p:sp>
        <p:nvSpPr>
          <p:cNvPr id="16" name="QuadreDeText 15"/>
          <p:cNvSpPr txBox="1"/>
          <p:nvPr/>
        </p:nvSpPr>
        <p:spPr>
          <a:xfrm>
            <a:off x="4634280" y="2113927"/>
            <a:ext cx="3456384" cy="338554"/>
          </a:xfrm>
          <a:prstGeom prst="rect">
            <a:avLst/>
          </a:prstGeom>
          <a:noFill/>
        </p:spPr>
        <p:txBody>
          <a:bodyPr wrap="square" rtlCol="0">
            <a:spAutoFit/>
          </a:bodyPr>
          <a:lstStyle/>
          <a:p>
            <a:r>
              <a:rPr lang="ca-ES" sz="1600" b="1">
                <a:solidFill>
                  <a:srgbClr val="0070C0"/>
                </a:solidFill>
                <a:latin typeface="Arial" panose="020B0604020202020204" pitchFamily="34" charset="0"/>
                <a:cs typeface="Arial" panose="020B0604020202020204" pitchFamily="34" charset="0"/>
              </a:rPr>
              <a:t>CAMPUS DIAGONAL-BESÒS</a:t>
            </a:r>
            <a:endParaRPr lang="es-ES" sz="1600" b="1">
              <a:solidFill>
                <a:srgbClr val="0070C0"/>
              </a:solidFill>
              <a:latin typeface="Arial" panose="020B0604020202020204" pitchFamily="34" charset="0"/>
              <a:cs typeface="Arial" panose="020B0604020202020204" pitchFamily="34" charset="0"/>
            </a:endParaRPr>
          </a:p>
        </p:txBody>
      </p:sp>
      <p:sp>
        <p:nvSpPr>
          <p:cNvPr id="21" name="QuadreDeText 20"/>
          <p:cNvSpPr txBox="1"/>
          <p:nvPr/>
        </p:nvSpPr>
        <p:spPr>
          <a:xfrm>
            <a:off x="4634280" y="4373339"/>
            <a:ext cx="3816424" cy="338554"/>
          </a:xfrm>
          <a:prstGeom prst="rect">
            <a:avLst/>
          </a:prstGeom>
          <a:noFill/>
        </p:spPr>
        <p:txBody>
          <a:bodyPr wrap="square" rtlCol="0">
            <a:spAutoFit/>
          </a:bodyPr>
          <a:lstStyle/>
          <a:p>
            <a:r>
              <a:rPr lang="ca-ES" sz="1600" b="1">
                <a:solidFill>
                  <a:srgbClr val="0070C0"/>
                </a:solidFill>
                <a:latin typeface="Arial" panose="020B0604020202020204" pitchFamily="34" charset="0"/>
                <a:cs typeface="Arial" panose="020B0604020202020204" pitchFamily="34" charset="0"/>
              </a:rPr>
              <a:t>CAMPUS DE SCIENCE NAUTIQUE</a:t>
            </a:r>
            <a:endParaRPr lang="es-ES" sz="1600" b="1">
              <a:solidFill>
                <a:srgbClr val="0070C0"/>
              </a:solidFill>
              <a:latin typeface="Arial" panose="020B0604020202020204" pitchFamily="34" charset="0"/>
              <a:cs typeface="Arial" panose="020B0604020202020204" pitchFamily="34" charset="0"/>
            </a:endParaRPr>
          </a:p>
        </p:txBody>
      </p:sp>
      <p:pic>
        <p:nvPicPr>
          <p:cNvPr id="4" name="Imatg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5645" y="4445347"/>
            <a:ext cx="4352230" cy="2160241"/>
          </a:xfrm>
          <a:prstGeom prst="rect">
            <a:avLst/>
          </a:prstGeom>
        </p:spPr>
      </p:pic>
      <p:pic>
        <p:nvPicPr>
          <p:cNvPr id="5" name="Imatg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5645" y="2199382"/>
            <a:ext cx="4352230" cy="2190336"/>
          </a:xfrm>
          <a:prstGeom prst="rect">
            <a:avLst/>
          </a:prstGeom>
        </p:spPr>
      </p:pic>
      <p:sp>
        <p:nvSpPr>
          <p:cNvPr id="8" name="QuadreDeText 14"/>
          <p:cNvSpPr txBox="1"/>
          <p:nvPr/>
        </p:nvSpPr>
        <p:spPr>
          <a:xfrm>
            <a:off x="4649223" y="4797152"/>
            <a:ext cx="3456384" cy="246221"/>
          </a:xfrm>
          <a:prstGeom prst="rect">
            <a:avLst/>
          </a:prstGeom>
          <a:noFill/>
        </p:spPr>
        <p:txBody>
          <a:bodyPr wrap="square" rtlCol="0">
            <a:spAutoFit/>
          </a:bodyPr>
          <a:lstStyle/>
          <a:p>
            <a:r>
              <a:rPr lang="pt-BR" sz="1000" baseline="30000">
                <a:latin typeface="Arial" panose="020B0604020202020204" pitchFamily="34" charset="0"/>
                <a:cs typeface="Arial" panose="020B0604020202020204" pitchFamily="34" charset="0"/>
              </a:rPr>
              <a:t>. </a:t>
            </a:r>
            <a:r>
              <a:rPr lang="fr-FR" sz="1000">
                <a:latin typeface="Arial" panose="020B0604020202020204" pitchFamily="34" charset="0"/>
                <a:cs typeface="Arial" panose="020B0604020202020204" pitchFamily="34" charset="0"/>
              </a:rPr>
              <a:t>Faculté de science nautique de Barcelone. FNB</a:t>
            </a:r>
            <a:endParaRPr lang="es-E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9709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QuadreDeText 9"/>
          <p:cNvSpPr txBox="1"/>
          <p:nvPr/>
        </p:nvSpPr>
        <p:spPr>
          <a:xfrm>
            <a:off x="4735066" y="271681"/>
            <a:ext cx="4248472" cy="276999"/>
          </a:xfrm>
          <a:prstGeom prst="rect">
            <a:avLst/>
          </a:prstGeom>
          <a:noFill/>
        </p:spPr>
        <p:txBody>
          <a:bodyPr wrap="square" rtlCol="0">
            <a:spAutoFit/>
          </a:bodyPr>
          <a:lstStyle/>
          <a:p>
            <a:pPr algn="r"/>
            <a:r>
              <a:rPr lang="ca-ES" b="1" cap="all" baseline="30000">
                <a:solidFill>
                  <a:srgbClr val="0070C0"/>
                </a:solidFill>
                <a:latin typeface="Arial" panose="020B0604020202020204" pitchFamily="34" charset="0"/>
                <a:cs typeface="Arial" panose="020B0604020202020204" pitchFamily="34" charset="0"/>
              </a:rPr>
              <a:t>CENTRES D’ENSEIGNEMENT UPC</a:t>
            </a:r>
          </a:p>
        </p:txBody>
      </p:sp>
      <p:pic>
        <p:nvPicPr>
          <p:cNvPr id="6" name="Imatg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1520" y="4437112"/>
            <a:ext cx="4336355" cy="2160240"/>
          </a:xfrm>
          <a:prstGeom prst="rect">
            <a:avLst/>
          </a:prstGeom>
        </p:spPr>
      </p:pic>
      <p:sp>
        <p:nvSpPr>
          <p:cNvPr id="15" name="QuadreDeText 14"/>
          <p:cNvSpPr txBox="1"/>
          <p:nvPr/>
        </p:nvSpPr>
        <p:spPr>
          <a:xfrm>
            <a:off x="4629050" y="2523140"/>
            <a:ext cx="4514949" cy="707886"/>
          </a:xfrm>
          <a:prstGeom prst="rect">
            <a:avLst/>
          </a:prstGeom>
          <a:noFill/>
        </p:spPr>
        <p:txBody>
          <a:bodyPr wrap="square" rtlCol="0">
            <a:spAutoFit/>
          </a:bodyPr>
          <a:lstStyle/>
          <a:p>
            <a:pPr marL="87313" indent="-87313"/>
            <a:r>
              <a:rPr lang="pt-BR" sz="1000" baseline="30000">
                <a:latin typeface="Arial" panose="020B0604020202020204" pitchFamily="34" charset="0"/>
                <a:cs typeface="Arial" panose="020B0604020202020204" pitchFamily="34" charset="0"/>
              </a:rPr>
              <a:t>. </a:t>
            </a:r>
            <a:r>
              <a:rPr lang="fr-FR" sz="1000">
                <a:latin typeface="Arial" panose="020B0604020202020204" pitchFamily="34" charset="0"/>
                <a:cs typeface="Arial" panose="020B0604020202020204" pitchFamily="34" charset="0"/>
              </a:rPr>
              <a:t>Centre de l’image et de la technologie multimédia. CITM</a:t>
            </a:r>
          </a:p>
          <a:p>
            <a:pPr marL="87313" indent="-87313"/>
            <a:r>
              <a:rPr lang="fr-FR" sz="1000">
                <a:latin typeface="Arial" panose="020B0604020202020204" pitchFamily="34" charset="0"/>
                <a:cs typeface="Arial" panose="020B0604020202020204" pitchFamily="34" charset="0"/>
              </a:rPr>
              <a:t>. École supérieure d’ingénieurs en génie industriel, aérospatial et audiovisuel de Terrassa. ESEIAAT</a:t>
            </a:r>
          </a:p>
          <a:p>
            <a:pPr marL="87313" indent="-87313"/>
            <a:r>
              <a:rPr lang="fr-FR" sz="1000">
                <a:latin typeface="Arial" panose="020B0604020202020204" pitchFamily="34" charset="0"/>
                <a:cs typeface="Arial" panose="020B0604020202020204" pitchFamily="34" charset="0"/>
              </a:rPr>
              <a:t>. Faculté d’optique et d’optométrie de Terrassa. FOOT</a:t>
            </a:r>
          </a:p>
        </p:txBody>
      </p:sp>
      <p:sp>
        <p:nvSpPr>
          <p:cNvPr id="16" name="QuadreDeText 15"/>
          <p:cNvSpPr txBox="1"/>
          <p:nvPr/>
        </p:nvSpPr>
        <p:spPr>
          <a:xfrm>
            <a:off x="4629051" y="2108473"/>
            <a:ext cx="3456384" cy="338554"/>
          </a:xfrm>
          <a:prstGeom prst="rect">
            <a:avLst/>
          </a:prstGeom>
          <a:noFill/>
        </p:spPr>
        <p:txBody>
          <a:bodyPr wrap="square" rtlCol="0">
            <a:spAutoFit/>
          </a:bodyPr>
          <a:lstStyle/>
          <a:p>
            <a:r>
              <a:rPr lang="ca-ES" sz="1600" b="1">
                <a:solidFill>
                  <a:srgbClr val="0070C0"/>
                </a:solidFill>
                <a:latin typeface="Arial" panose="020B0604020202020204" pitchFamily="34" charset="0"/>
                <a:cs typeface="Arial" panose="020B0604020202020204" pitchFamily="34" charset="0"/>
              </a:rPr>
              <a:t>CAMPUS DE TERRASSA</a:t>
            </a:r>
            <a:endParaRPr lang="es-ES" sz="1600" b="1">
              <a:solidFill>
                <a:srgbClr val="0070C0"/>
              </a:solidFill>
              <a:latin typeface="Arial" panose="020B0604020202020204" pitchFamily="34" charset="0"/>
              <a:cs typeface="Arial" panose="020B0604020202020204" pitchFamily="34" charset="0"/>
            </a:endParaRPr>
          </a:p>
        </p:txBody>
      </p:sp>
      <p:sp>
        <p:nvSpPr>
          <p:cNvPr id="21" name="QuadreDeText 20"/>
          <p:cNvSpPr txBox="1"/>
          <p:nvPr/>
        </p:nvSpPr>
        <p:spPr>
          <a:xfrm>
            <a:off x="4629051" y="4362668"/>
            <a:ext cx="3487960" cy="338554"/>
          </a:xfrm>
          <a:prstGeom prst="rect">
            <a:avLst/>
          </a:prstGeom>
          <a:noFill/>
        </p:spPr>
        <p:txBody>
          <a:bodyPr wrap="square" rtlCol="0">
            <a:spAutoFit/>
          </a:bodyPr>
          <a:lstStyle/>
          <a:p>
            <a:r>
              <a:rPr lang="ca-ES" sz="1600" b="1">
                <a:solidFill>
                  <a:srgbClr val="0070C0"/>
                </a:solidFill>
                <a:latin typeface="Arial" panose="020B0604020202020204" pitchFamily="34" charset="0"/>
                <a:cs typeface="Arial" panose="020B0604020202020204" pitchFamily="34" charset="0"/>
              </a:rPr>
              <a:t>CAMPUS DU BAIX LLOBREGAT</a:t>
            </a:r>
            <a:endParaRPr lang="es-ES" sz="1600" b="1">
              <a:solidFill>
                <a:srgbClr val="0070C0"/>
              </a:solidFill>
              <a:latin typeface="Arial" panose="020B0604020202020204" pitchFamily="34" charset="0"/>
              <a:cs typeface="Arial" panose="020B0604020202020204" pitchFamily="34" charset="0"/>
            </a:endParaRPr>
          </a:p>
        </p:txBody>
      </p:sp>
      <p:sp>
        <p:nvSpPr>
          <p:cNvPr id="9" name="QuadreDeText 8"/>
          <p:cNvSpPr txBox="1"/>
          <p:nvPr/>
        </p:nvSpPr>
        <p:spPr>
          <a:xfrm>
            <a:off x="4624834" y="4761946"/>
            <a:ext cx="4771702" cy="553998"/>
          </a:xfrm>
          <a:prstGeom prst="rect">
            <a:avLst/>
          </a:prstGeom>
          <a:noFill/>
        </p:spPr>
        <p:txBody>
          <a:bodyPr wrap="square" rtlCol="0">
            <a:spAutoFit/>
          </a:bodyPr>
          <a:lstStyle/>
          <a:p>
            <a:pPr marL="87313" indent="-87313"/>
            <a:r>
              <a:rPr lang="pt-BR" sz="1000" baseline="30000">
                <a:latin typeface="Arial" panose="020B0604020202020204" pitchFamily="34" charset="0"/>
                <a:cs typeface="Arial" panose="020B0604020202020204" pitchFamily="34" charset="0"/>
              </a:rPr>
              <a:t>. </a:t>
            </a:r>
            <a:r>
              <a:rPr lang="fr-FR" sz="1000">
                <a:latin typeface="Arial" panose="020B0604020202020204" pitchFamily="34" charset="0"/>
                <a:cs typeface="Arial" panose="020B0604020202020204" pitchFamily="34" charset="0"/>
              </a:rPr>
              <a:t>École d’ingénieurs en télécommunication et aérospatiale de Castelldefels. EETAC</a:t>
            </a:r>
          </a:p>
          <a:p>
            <a:pPr marL="87313" indent="-87313"/>
            <a:r>
              <a:rPr lang="fr-FR" sz="1000">
                <a:latin typeface="Arial" panose="020B0604020202020204" pitchFamily="34" charset="0"/>
                <a:cs typeface="Arial" panose="020B0604020202020204" pitchFamily="34" charset="0"/>
              </a:rPr>
              <a:t>. École supérieure d’agriculture de Barcelone. ESAB</a:t>
            </a:r>
          </a:p>
        </p:txBody>
      </p:sp>
      <p:pic>
        <p:nvPicPr>
          <p:cNvPr id="3" name="Imatg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8954" y="2180480"/>
            <a:ext cx="4348921" cy="2190336"/>
          </a:xfrm>
          <a:prstGeom prst="rect">
            <a:avLst/>
          </a:prstGeom>
        </p:spPr>
      </p:pic>
    </p:spTree>
    <p:extLst>
      <p:ext uri="{BB962C8B-B14F-4D97-AF65-F5344CB8AC3E}">
        <p14:creationId xmlns:p14="http://schemas.microsoft.com/office/powerpoint/2010/main" val="1654452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QuadreDeText 11"/>
          <p:cNvSpPr txBox="1"/>
          <p:nvPr/>
        </p:nvSpPr>
        <p:spPr>
          <a:xfrm>
            <a:off x="4735066" y="271681"/>
            <a:ext cx="4248472" cy="276999"/>
          </a:xfrm>
          <a:prstGeom prst="rect">
            <a:avLst/>
          </a:prstGeom>
          <a:noFill/>
        </p:spPr>
        <p:txBody>
          <a:bodyPr wrap="square" rtlCol="0">
            <a:spAutoFit/>
          </a:bodyPr>
          <a:lstStyle/>
          <a:p>
            <a:pPr algn="r"/>
            <a:r>
              <a:rPr lang="ca-ES" b="1" cap="all" baseline="30000">
                <a:solidFill>
                  <a:srgbClr val="0070C0"/>
                </a:solidFill>
                <a:latin typeface="Arial" panose="020B0604020202020204" pitchFamily="34" charset="0"/>
                <a:cs typeface="Arial" panose="020B0604020202020204" pitchFamily="34" charset="0"/>
              </a:rPr>
              <a:t>CENTRES D’ENSEIGNEMENT UPC</a:t>
            </a:r>
          </a:p>
        </p:txBody>
      </p:sp>
      <p:sp>
        <p:nvSpPr>
          <p:cNvPr id="15" name="QuadreDeText 14"/>
          <p:cNvSpPr txBox="1"/>
          <p:nvPr/>
        </p:nvSpPr>
        <p:spPr>
          <a:xfrm>
            <a:off x="4622224" y="1879328"/>
            <a:ext cx="4702303" cy="400110"/>
          </a:xfrm>
          <a:prstGeom prst="rect">
            <a:avLst/>
          </a:prstGeom>
          <a:noFill/>
        </p:spPr>
        <p:txBody>
          <a:bodyPr wrap="square" rtlCol="0">
            <a:spAutoFit/>
          </a:bodyPr>
          <a:lstStyle/>
          <a:p>
            <a:r>
              <a:rPr lang="pt-BR" sz="1000" baseline="30000">
                <a:latin typeface="Arial" panose="020B0604020202020204" pitchFamily="34" charset="0"/>
                <a:cs typeface="Arial" panose="020B0604020202020204" pitchFamily="34" charset="0"/>
              </a:rPr>
              <a:t>. </a:t>
            </a:r>
            <a:r>
              <a:rPr lang="fr-FR" sz="1000">
                <a:latin typeface="Arial" panose="020B0604020202020204" pitchFamily="34" charset="0"/>
                <a:cs typeface="Arial" panose="020B0604020202020204" pitchFamily="34" charset="0"/>
              </a:rPr>
              <a:t>École polytechnique supérieure d’ingénieurs de Vilanova i la Geltrú. </a:t>
            </a:r>
          </a:p>
          <a:p>
            <a:r>
              <a:rPr lang="fr-FR" sz="1000">
                <a:latin typeface="Arial" panose="020B0604020202020204" pitchFamily="34" charset="0"/>
                <a:cs typeface="Arial" panose="020B0604020202020204" pitchFamily="34" charset="0"/>
              </a:rPr>
              <a:t> EPSEVG</a:t>
            </a:r>
            <a:endParaRPr lang="es-ES" sz="1000">
              <a:latin typeface="Arial" panose="020B0604020202020204" pitchFamily="34" charset="0"/>
              <a:cs typeface="Arial" panose="020B0604020202020204" pitchFamily="34" charset="0"/>
            </a:endParaRPr>
          </a:p>
        </p:txBody>
      </p:sp>
      <p:sp>
        <p:nvSpPr>
          <p:cNvPr id="16" name="QuadreDeText 15"/>
          <p:cNvSpPr txBox="1"/>
          <p:nvPr/>
        </p:nvSpPr>
        <p:spPr>
          <a:xfrm>
            <a:off x="4622225" y="1246928"/>
            <a:ext cx="3456384" cy="584775"/>
          </a:xfrm>
          <a:prstGeom prst="rect">
            <a:avLst/>
          </a:prstGeom>
          <a:noFill/>
        </p:spPr>
        <p:txBody>
          <a:bodyPr wrap="square" rtlCol="0">
            <a:spAutoFit/>
          </a:bodyPr>
          <a:lstStyle/>
          <a:p>
            <a:r>
              <a:rPr lang="ca-ES" sz="1600" b="1">
                <a:solidFill>
                  <a:srgbClr val="0070C0"/>
                </a:solidFill>
                <a:latin typeface="Arial" panose="020B0604020202020204" pitchFamily="34" charset="0"/>
                <a:cs typeface="Arial" panose="020B0604020202020204" pitchFamily="34" charset="0"/>
              </a:rPr>
              <a:t>CAMPUS DE VILANOVA </a:t>
            </a:r>
          </a:p>
          <a:p>
            <a:r>
              <a:rPr lang="ca-ES" sz="1600" b="1">
                <a:solidFill>
                  <a:srgbClr val="0070C0"/>
                </a:solidFill>
                <a:latin typeface="Arial" panose="020B0604020202020204" pitchFamily="34" charset="0"/>
                <a:cs typeface="Arial" panose="020B0604020202020204" pitchFamily="34" charset="0"/>
              </a:rPr>
              <a:t>I LA GELTRÚ</a:t>
            </a:r>
            <a:endParaRPr lang="es-ES" sz="1600" b="1">
              <a:solidFill>
                <a:srgbClr val="0070C0"/>
              </a:solidFill>
              <a:latin typeface="Arial" panose="020B0604020202020204" pitchFamily="34" charset="0"/>
              <a:cs typeface="Arial" panose="020B0604020202020204" pitchFamily="34" charset="0"/>
            </a:endParaRPr>
          </a:p>
        </p:txBody>
      </p:sp>
      <p:sp>
        <p:nvSpPr>
          <p:cNvPr id="21" name="QuadreDeText 20"/>
          <p:cNvSpPr txBox="1"/>
          <p:nvPr/>
        </p:nvSpPr>
        <p:spPr>
          <a:xfrm>
            <a:off x="4622225" y="3074612"/>
            <a:ext cx="3487960" cy="338554"/>
          </a:xfrm>
          <a:prstGeom prst="rect">
            <a:avLst/>
          </a:prstGeom>
          <a:noFill/>
        </p:spPr>
        <p:txBody>
          <a:bodyPr wrap="square" rtlCol="0">
            <a:spAutoFit/>
          </a:bodyPr>
          <a:lstStyle/>
          <a:p>
            <a:r>
              <a:rPr lang="ca-ES" sz="1600" b="1">
                <a:solidFill>
                  <a:srgbClr val="0070C0"/>
                </a:solidFill>
                <a:latin typeface="Arial" panose="020B0604020202020204" pitchFamily="34" charset="0"/>
                <a:cs typeface="Arial" panose="020B0604020202020204" pitchFamily="34" charset="0"/>
              </a:rPr>
              <a:t>CAMPUS DE MANRESA</a:t>
            </a:r>
            <a:endParaRPr lang="es-ES" sz="1600" b="1">
              <a:solidFill>
                <a:srgbClr val="0070C0"/>
              </a:solidFill>
              <a:latin typeface="Arial" panose="020B0604020202020204" pitchFamily="34" charset="0"/>
              <a:cs typeface="Arial" panose="020B0604020202020204" pitchFamily="34" charset="0"/>
            </a:endParaRPr>
          </a:p>
        </p:txBody>
      </p:sp>
      <p:sp>
        <p:nvSpPr>
          <p:cNvPr id="9" name="QuadreDeText 8"/>
          <p:cNvSpPr txBox="1"/>
          <p:nvPr/>
        </p:nvSpPr>
        <p:spPr>
          <a:xfrm>
            <a:off x="4618007" y="3473890"/>
            <a:ext cx="4706519" cy="246221"/>
          </a:xfrm>
          <a:prstGeom prst="rect">
            <a:avLst/>
          </a:prstGeom>
          <a:noFill/>
        </p:spPr>
        <p:txBody>
          <a:bodyPr wrap="square" rtlCol="0">
            <a:spAutoFit/>
          </a:bodyPr>
          <a:lstStyle/>
          <a:p>
            <a:r>
              <a:rPr lang="pt-BR" sz="1000" baseline="30000">
                <a:latin typeface="Arial" panose="020B0604020202020204" pitchFamily="34" charset="0"/>
                <a:cs typeface="Arial" panose="020B0604020202020204" pitchFamily="34" charset="0"/>
              </a:rPr>
              <a:t>. </a:t>
            </a:r>
            <a:r>
              <a:rPr lang="fr-FR" sz="1000">
                <a:latin typeface="Arial" panose="020B0604020202020204" pitchFamily="34" charset="0"/>
                <a:cs typeface="Arial" panose="020B0604020202020204" pitchFamily="34" charset="0"/>
              </a:rPr>
              <a:t>École polytechnique supérieure d’ingénieurs de Manresa. EPSEM</a:t>
            </a:r>
            <a:endParaRPr lang="es-ES" sz="1000">
              <a:latin typeface="Arial" panose="020B0604020202020204" pitchFamily="34" charset="0"/>
              <a:cs typeface="Arial" panose="020B0604020202020204" pitchFamily="34" charset="0"/>
            </a:endParaRPr>
          </a:p>
        </p:txBody>
      </p:sp>
      <p:pic>
        <p:nvPicPr>
          <p:cNvPr id="3" name="Imatg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9086" y="4916709"/>
            <a:ext cx="4323569" cy="1693549"/>
          </a:xfrm>
          <a:prstGeom prst="rect">
            <a:avLst/>
          </a:prstGeom>
        </p:spPr>
      </p:pic>
      <p:pic>
        <p:nvPicPr>
          <p:cNvPr id="6" name="Imatg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9086" y="3155389"/>
            <a:ext cx="4323569" cy="1706578"/>
          </a:xfrm>
          <a:prstGeom prst="rect">
            <a:avLst/>
          </a:prstGeom>
        </p:spPr>
      </p:pic>
      <p:sp>
        <p:nvSpPr>
          <p:cNvPr id="13" name="QuadreDeText 12"/>
          <p:cNvSpPr txBox="1"/>
          <p:nvPr/>
        </p:nvSpPr>
        <p:spPr>
          <a:xfrm>
            <a:off x="4622225" y="4888257"/>
            <a:ext cx="3487960" cy="584775"/>
          </a:xfrm>
          <a:prstGeom prst="rect">
            <a:avLst/>
          </a:prstGeom>
          <a:noFill/>
        </p:spPr>
        <p:txBody>
          <a:bodyPr wrap="square" rtlCol="0">
            <a:spAutoFit/>
          </a:bodyPr>
          <a:lstStyle/>
          <a:p>
            <a:r>
              <a:rPr lang="ca-ES" sz="1600" b="1">
                <a:solidFill>
                  <a:srgbClr val="0070C0"/>
                </a:solidFill>
                <a:latin typeface="Arial" panose="020B0604020202020204" pitchFamily="34" charset="0"/>
                <a:cs typeface="Arial" panose="020B0604020202020204" pitchFamily="34" charset="0"/>
              </a:rPr>
              <a:t>CAMPUS DE SANT CUGAT </a:t>
            </a:r>
          </a:p>
          <a:p>
            <a:r>
              <a:rPr lang="ca-ES" sz="1600" b="1">
                <a:solidFill>
                  <a:srgbClr val="0070C0"/>
                </a:solidFill>
                <a:latin typeface="Arial" panose="020B0604020202020204" pitchFamily="34" charset="0"/>
                <a:cs typeface="Arial" panose="020B0604020202020204" pitchFamily="34" charset="0"/>
              </a:rPr>
              <a:t>DEL VALLÈS</a:t>
            </a:r>
            <a:endParaRPr lang="es-ES" sz="1600" b="1">
              <a:solidFill>
                <a:srgbClr val="0070C0"/>
              </a:solidFill>
              <a:latin typeface="Arial" panose="020B0604020202020204" pitchFamily="34" charset="0"/>
              <a:cs typeface="Arial" panose="020B0604020202020204" pitchFamily="34" charset="0"/>
            </a:endParaRPr>
          </a:p>
        </p:txBody>
      </p:sp>
      <p:sp>
        <p:nvSpPr>
          <p:cNvPr id="14" name="QuadreDeText 13"/>
          <p:cNvSpPr txBox="1"/>
          <p:nvPr/>
        </p:nvSpPr>
        <p:spPr>
          <a:xfrm>
            <a:off x="4618008" y="5497091"/>
            <a:ext cx="4202464" cy="246221"/>
          </a:xfrm>
          <a:prstGeom prst="rect">
            <a:avLst/>
          </a:prstGeom>
          <a:noFill/>
        </p:spPr>
        <p:txBody>
          <a:bodyPr wrap="square" rtlCol="0">
            <a:spAutoFit/>
          </a:bodyPr>
          <a:lstStyle/>
          <a:p>
            <a:r>
              <a:rPr lang="pt-BR" sz="1000" baseline="30000">
                <a:latin typeface="Arial" panose="020B0604020202020204" pitchFamily="34" charset="0"/>
                <a:cs typeface="Arial" panose="020B0604020202020204" pitchFamily="34" charset="0"/>
              </a:rPr>
              <a:t>. </a:t>
            </a:r>
            <a:r>
              <a:rPr lang="fr-FR" sz="1000">
                <a:latin typeface="Arial" panose="020B0604020202020204" pitchFamily="34" charset="0"/>
                <a:cs typeface="Arial" panose="020B0604020202020204" pitchFamily="34" charset="0"/>
              </a:rPr>
              <a:t>École technique supérieure d’architecture du Vallès. ETSAV</a:t>
            </a:r>
            <a:endParaRPr lang="es-ES" sz="1000">
              <a:latin typeface="Arial" panose="020B0604020202020204" pitchFamily="34" charset="0"/>
              <a:cs typeface="Arial" panose="020B0604020202020204" pitchFamily="34" charset="0"/>
            </a:endParaRPr>
          </a:p>
        </p:txBody>
      </p:sp>
      <p:pic>
        <p:nvPicPr>
          <p:cNvPr id="3074" name="Picture 2" descr="\\TELEMANN\Grups\SC\SCI\SCI-Oficina Disseny-Identitat\9844-Presentacions-UPC-2018\Fotos\Vilanova.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59086" y="1346348"/>
            <a:ext cx="4323569" cy="1761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056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4183155" y="1268760"/>
            <a:ext cx="4751528" cy="274619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7" name="6 Rectángulo"/>
          <p:cNvSpPr/>
          <p:nvPr/>
        </p:nvSpPr>
        <p:spPr>
          <a:xfrm>
            <a:off x="4211960" y="5165118"/>
            <a:ext cx="4706615" cy="15767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9" name="QuadreDeText 18"/>
          <p:cNvSpPr txBox="1"/>
          <p:nvPr/>
        </p:nvSpPr>
        <p:spPr>
          <a:xfrm>
            <a:off x="4284967" y="1422835"/>
            <a:ext cx="4751529" cy="2592120"/>
          </a:xfrm>
          <a:prstGeom prst="rect">
            <a:avLst/>
          </a:prstGeom>
          <a:noFill/>
        </p:spPr>
        <p:txBody>
          <a:bodyPr wrap="square" rtlCol="0">
            <a:spAutoFit/>
          </a:bodyPr>
          <a:lstStyle/>
          <a:p>
            <a:pPr marL="87313" indent="-87313">
              <a:lnSpc>
                <a:spcPts val="1400"/>
              </a:lnSpc>
            </a:pPr>
            <a:r>
              <a:rPr lang="pt-BR" sz="1600" baseline="30000">
                <a:latin typeface="Arial" panose="020B0604020202020204" pitchFamily="34" charset="0"/>
                <a:cs typeface="Arial" panose="020B0604020202020204" pitchFamily="34" charset="0"/>
              </a:rPr>
              <a:t>. </a:t>
            </a:r>
            <a:r>
              <a:rPr lang="fr-FR" sz="1600" baseline="30000">
                <a:latin typeface="Arial" panose="020B0604020202020204" pitchFamily="34" charset="0"/>
                <a:cs typeface="Arial" panose="020B0604020202020204" pitchFamily="34" charset="0"/>
              </a:rPr>
              <a:t>FLUMEN. Institut en dynamique fluviale et génie hydrologique</a:t>
            </a:r>
          </a:p>
          <a:p>
            <a:pPr marL="87313" indent="-87313">
              <a:lnSpc>
                <a:spcPts val="1400"/>
              </a:lnSpc>
            </a:pPr>
            <a:r>
              <a:rPr lang="fr-FR" sz="1600" baseline="30000">
                <a:latin typeface="Arial" panose="020B0604020202020204" pitchFamily="34" charset="0"/>
                <a:cs typeface="Arial" panose="020B0604020202020204" pitchFamily="34" charset="0"/>
              </a:rPr>
              <a:t>. ICE. Institut des sciences de l’éducation</a:t>
            </a:r>
          </a:p>
          <a:p>
            <a:pPr marL="87313" indent="-87313">
              <a:lnSpc>
                <a:spcPts val="1400"/>
              </a:lnSpc>
            </a:pPr>
            <a:r>
              <a:rPr lang="fr-FR" sz="1600" baseline="30000">
                <a:latin typeface="Arial" panose="020B0604020202020204" pitchFamily="34" charset="0"/>
                <a:cs typeface="Arial" panose="020B0604020202020204" pitchFamily="34" charset="0"/>
              </a:rPr>
              <a:t>. INTEXTER. Institut de recherche textile et de coopération industrielle </a:t>
            </a:r>
          </a:p>
          <a:p>
            <a:pPr marL="87313" indent="-87313">
              <a:lnSpc>
                <a:spcPts val="1400"/>
              </a:lnSpc>
            </a:pPr>
            <a:r>
              <a:rPr lang="fr-FR" sz="1600" baseline="30000">
                <a:latin typeface="Arial" panose="020B0604020202020204" pitchFamily="34" charset="0"/>
                <a:cs typeface="Arial" panose="020B0604020202020204" pitchFamily="34" charset="0"/>
              </a:rPr>
              <a:t>  de Terrassa</a:t>
            </a:r>
          </a:p>
          <a:p>
            <a:pPr marL="87313" indent="-87313">
              <a:lnSpc>
                <a:spcPts val="1400"/>
              </a:lnSpc>
            </a:pPr>
            <a:r>
              <a:rPr lang="fr-FR" sz="1600" baseline="30000">
                <a:latin typeface="Arial" panose="020B0604020202020204" pitchFamily="34" charset="0"/>
                <a:cs typeface="Arial" panose="020B0604020202020204" pitchFamily="34" charset="0"/>
              </a:rPr>
              <a:t>. IOC. Institut d’organisation et de contrôle des systèmes industriels</a:t>
            </a:r>
          </a:p>
          <a:p>
            <a:pPr marL="87313" indent="-87313">
              <a:lnSpc>
                <a:spcPts val="1400"/>
              </a:lnSpc>
            </a:pPr>
            <a:r>
              <a:rPr lang="fr-FR" sz="1600" baseline="30000">
                <a:latin typeface="Arial" panose="020B0604020202020204" pitchFamily="34" charset="0"/>
                <a:cs typeface="Arial" panose="020B0604020202020204" pitchFamily="34" charset="0"/>
              </a:rPr>
              <a:t>. INTE. Institut des techniques énergétiques</a:t>
            </a:r>
          </a:p>
          <a:p>
            <a:pPr marL="87313" indent="-87313">
              <a:lnSpc>
                <a:spcPts val="1400"/>
              </a:lnSpc>
            </a:pPr>
            <a:r>
              <a:rPr lang="fr-FR" sz="1600" baseline="30000">
                <a:latin typeface="Arial" panose="020B0604020202020204" pitchFamily="34" charset="0"/>
                <a:cs typeface="Arial" panose="020B0604020202020204" pitchFamily="34" charset="0"/>
              </a:rPr>
              <a:t>. ISUPC. Institut universitaire de recherche en science et technologies </a:t>
            </a:r>
          </a:p>
          <a:p>
            <a:pPr marL="87313" indent="-87313">
              <a:lnSpc>
                <a:spcPts val="1400"/>
              </a:lnSpc>
            </a:pPr>
            <a:r>
              <a:rPr lang="fr-FR" sz="1600" baseline="30000">
                <a:latin typeface="Arial" panose="020B0604020202020204" pitchFamily="34" charset="0"/>
                <a:cs typeface="Arial" panose="020B0604020202020204" pitchFamily="34" charset="0"/>
              </a:rPr>
              <a:t>  du développement durable</a:t>
            </a:r>
          </a:p>
          <a:p>
            <a:pPr marL="87313" indent="-87313">
              <a:lnSpc>
                <a:spcPts val="1400"/>
              </a:lnSpc>
            </a:pPr>
            <a:r>
              <a:rPr lang="fr-FR" sz="1600" baseline="30000">
                <a:latin typeface="Arial" panose="020B0604020202020204" pitchFamily="34" charset="0"/>
                <a:cs typeface="Arial" panose="020B0604020202020204" pitchFamily="34" charset="0"/>
              </a:rPr>
              <a:t>. ICFO. Institut des sciences photoniques (centre associé et institut rattaché)</a:t>
            </a:r>
          </a:p>
          <a:p>
            <a:pPr marL="87313" indent="-87313">
              <a:lnSpc>
                <a:spcPts val="1400"/>
              </a:lnSpc>
            </a:pPr>
            <a:r>
              <a:rPr lang="fr-FR" sz="1600" baseline="30000">
                <a:latin typeface="Arial" panose="020B0604020202020204" pitchFamily="34" charset="0"/>
                <a:cs typeface="Arial" panose="020B0604020202020204" pitchFamily="34" charset="0"/>
              </a:rPr>
              <a:t>. IRI. Institut de robotique et d’informatique industrielle (titularité UPC-CSIC)</a:t>
            </a:r>
          </a:p>
          <a:p>
            <a:pPr marL="87313" indent="-87313">
              <a:lnSpc>
                <a:spcPts val="1400"/>
              </a:lnSpc>
            </a:pPr>
            <a:r>
              <a:rPr lang="fr-FR" sz="1600" baseline="30000">
                <a:latin typeface="Arial" panose="020B0604020202020204" pitchFamily="34" charset="0"/>
                <a:cs typeface="Arial" panose="020B0604020202020204" pitchFamily="34" charset="0"/>
              </a:rPr>
              <a:t>. IBEI. Institut d’études internationales de Barcelone (interuniversitaire)</a:t>
            </a:r>
          </a:p>
          <a:p>
            <a:pPr marL="87313" indent="-87313">
              <a:lnSpc>
                <a:spcPts val="1400"/>
              </a:lnSpc>
            </a:pPr>
            <a:r>
              <a:rPr lang="fr-FR" sz="1600" baseline="30000">
                <a:latin typeface="Arial" panose="020B0604020202020204" pitchFamily="34" charset="0"/>
                <a:cs typeface="Arial" panose="020B0604020202020204" pitchFamily="34" charset="0"/>
              </a:rPr>
              <a:t>. IIEDG. Institut interuniversitaire d’études sur les femmes et le genre (interuniversitaire)</a:t>
            </a:r>
          </a:p>
        </p:txBody>
      </p:sp>
      <p:sp>
        <p:nvSpPr>
          <p:cNvPr id="20" name="QuadreDeText 19"/>
          <p:cNvSpPr txBox="1"/>
          <p:nvPr/>
        </p:nvSpPr>
        <p:spPr>
          <a:xfrm>
            <a:off x="4284967" y="882188"/>
            <a:ext cx="2520280" cy="400110"/>
          </a:xfrm>
          <a:prstGeom prst="rect">
            <a:avLst/>
          </a:prstGeom>
          <a:noFill/>
        </p:spPr>
        <p:txBody>
          <a:bodyPr wrap="square" rtlCol="0">
            <a:spAutoFit/>
          </a:bodyPr>
          <a:lstStyle/>
          <a:p>
            <a:r>
              <a:rPr lang="ca-ES" sz="2000" b="1" cap="all">
                <a:solidFill>
                  <a:srgbClr val="0070C0"/>
                </a:solidFill>
                <a:latin typeface="Arial" panose="020B0604020202020204" pitchFamily="34" charset="0"/>
                <a:cs typeface="Arial" panose="020B0604020202020204" pitchFamily="34" charset="0"/>
              </a:rPr>
              <a:t>INSTITUTS</a:t>
            </a:r>
            <a:endParaRPr lang="es-ES" sz="2000" b="1" cap="all">
              <a:solidFill>
                <a:srgbClr val="0070C0"/>
              </a:solidFill>
              <a:latin typeface="Arial" panose="020B0604020202020204" pitchFamily="34" charset="0"/>
              <a:cs typeface="Arial" panose="020B0604020202020204" pitchFamily="34" charset="0"/>
            </a:endParaRPr>
          </a:p>
        </p:txBody>
      </p:sp>
      <p:sp>
        <p:nvSpPr>
          <p:cNvPr id="22" name="QuadreDeText 21"/>
          <p:cNvSpPr txBox="1"/>
          <p:nvPr/>
        </p:nvSpPr>
        <p:spPr>
          <a:xfrm>
            <a:off x="4284967" y="5309134"/>
            <a:ext cx="4392488" cy="1155829"/>
          </a:xfrm>
          <a:prstGeom prst="rect">
            <a:avLst/>
          </a:prstGeom>
          <a:noFill/>
        </p:spPr>
        <p:txBody>
          <a:bodyPr wrap="square" rtlCol="0">
            <a:spAutoFit/>
          </a:bodyPr>
          <a:lstStyle/>
          <a:p>
            <a:pPr>
              <a:lnSpc>
                <a:spcPts val="1400"/>
              </a:lnSpc>
            </a:pPr>
            <a:r>
              <a:rPr lang="fr-FR" sz="1600" baseline="30000">
                <a:latin typeface="Arial" panose="020B0604020202020204" pitchFamily="34" charset="0"/>
                <a:cs typeface="Arial" panose="020B0604020202020204" pitchFamily="34" charset="0"/>
              </a:rPr>
              <a:t>. Fondation centre d’innovation et de technologie (CIT UPC)</a:t>
            </a:r>
          </a:p>
          <a:p>
            <a:pPr>
              <a:lnSpc>
                <a:spcPts val="1400"/>
              </a:lnSpc>
            </a:pPr>
            <a:r>
              <a:rPr lang="pt-BR" sz="1600" baseline="30000">
                <a:latin typeface="Arial" panose="020B0604020202020204" pitchFamily="34" charset="0"/>
                <a:cs typeface="Arial" panose="020B0604020202020204" pitchFamily="34" charset="0"/>
              </a:rPr>
              <a:t>. </a:t>
            </a:r>
            <a:r>
              <a:rPr lang="fr-FR" sz="1600" baseline="30000">
                <a:latin typeface="Arial" panose="020B0604020202020204" pitchFamily="34" charset="0"/>
                <a:cs typeface="Arial" panose="020B0604020202020204" pitchFamily="34" charset="0"/>
              </a:rPr>
              <a:t>Fondation CIM </a:t>
            </a:r>
          </a:p>
          <a:p>
            <a:pPr>
              <a:lnSpc>
                <a:spcPts val="1400"/>
              </a:lnSpc>
            </a:pPr>
            <a:r>
              <a:rPr lang="fr-FR" sz="1600" baseline="30000">
                <a:latin typeface="Arial" panose="020B0604020202020204" pitchFamily="34" charset="0"/>
                <a:cs typeface="Arial" panose="020B0604020202020204" pitchFamily="34" charset="0"/>
              </a:rPr>
              <a:t>. Fondation polytechnique de Catalogne</a:t>
            </a:r>
          </a:p>
          <a:p>
            <a:pPr>
              <a:lnSpc>
                <a:spcPts val="1400"/>
              </a:lnSpc>
            </a:pPr>
            <a:r>
              <a:rPr lang="fr-FR" sz="1600" baseline="30000">
                <a:latin typeface="Arial" panose="020B0604020202020204" pitchFamily="34" charset="0"/>
                <a:cs typeface="Arial" panose="020B0604020202020204" pitchFamily="34" charset="0"/>
              </a:rPr>
              <a:t>. IThinkUPC</a:t>
            </a:r>
          </a:p>
          <a:p>
            <a:pPr>
              <a:lnSpc>
                <a:spcPts val="1400"/>
              </a:lnSpc>
            </a:pPr>
            <a:r>
              <a:rPr lang="fr-FR" sz="1600" baseline="30000">
                <a:latin typeface="Arial" panose="020B0604020202020204" pitchFamily="34" charset="0"/>
                <a:cs typeface="Arial" panose="020B0604020202020204" pitchFamily="34" charset="0"/>
              </a:rPr>
              <a:t>. Parc méditerranéen de la technologie </a:t>
            </a:r>
          </a:p>
          <a:p>
            <a:pPr>
              <a:lnSpc>
                <a:spcPts val="1400"/>
              </a:lnSpc>
            </a:pPr>
            <a:r>
              <a:rPr lang="fr-FR" sz="1600" baseline="30000">
                <a:latin typeface="Arial" panose="020B0604020202020204" pitchFamily="34" charset="0"/>
                <a:cs typeface="Arial" panose="020B0604020202020204" pitchFamily="34" charset="0"/>
              </a:rPr>
              <a:t>. UPCnet, SL</a:t>
            </a:r>
          </a:p>
        </p:txBody>
      </p:sp>
      <p:sp>
        <p:nvSpPr>
          <p:cNvPr id="9" name="QuadreDeText 19"/>
          <p:cNvSpPr txBox="1"/>
          <p:nvPr/>
        </p:nvSpPr>
        <p:spPr>
          <a:xfrm>
            <a:off x="4284967" y="4702079"/>
            <a:ext cx="2808312" cy="400110"/>
          </a:xfrm>
          <a:prstGeom prst="rect">
            <a:avLst/>
          </a:prstGeom>
          <a:noFill/>
        </p:spPr>
        <p:txBody>
          <a:bodyPr wrap="square" rtlCol="0">
            <a:spAutoFit/>
          </a:bodyPr>
          <a:lstStyle/>
          <a:p>
            <a:r>
              <a:rPr lang="ca-ES" sz="2000" b="1" cap="all">
                <a:solidFill>
                  <a:srgbClr val="0070C0"/>
                </a:solidFill>
                <a:latin typeface="Arial" panose="020B0604020202020204" pitchFamily="34" charset="0"/>
                <a:cs typeface="Arial" panose="020B0604020202020204" pitchFamily="34" charset="0"/>
              </a:rPr>
              <a:t>GROUPE UPC</a:t>
            </a:r>
            <a:endParaRPr lang="es-ES" sz="2000" b="1" cap="all">
              <a:solidFill>
                <a:srgbClr val="0070C0"/>
              </a:solidFill>
              <a:latin typeface="Arial" panose="020B0604020202020204" pitchFamily="34" charset="0"/>
              <a:cs typeface="Arial" panose="020B0604020202020204" pitchFamily="34" charset="0"/>
            </a:endParaRPr>
          </a:p>
        </p:txBody>
      </p:sp>
      <p:sp>
        <p:nvSpPr>
          <p:cNvPr id="10" name="9 Rectángulo"/>
          <p:cNvSpPr/>
          <p:nvPr/>
        </p:nvSpPr>
        <p:spPr>
          <a:xfrm>
            <a:off x="250826" y="1268760"/>
            <a:ext cx="3961134" cy="547314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1" name="QuadreDeText 3"/>
          <p:cNvSpPr txBox="1"/>
          <p:nvPr/>
        </p:nvSpPr>
        <p:spPr>
          <a:xfrm>
            <a:off x="301719" y="1422835"/>
            <a:ext cx="3983248" cy="5592941"/>
          </a:xfrm>
          <a:prstGeom prst="rect">
            <a:avLst/>
          </a:prstGeom>
          <a:noFill/>
        </p:spPr>
        <p:txBody>
          <a:bodyPr wrap="square" rtlCol="0">
            <a:spAutoFit/>
          </a:bodyPr>
          <a:lstStyle/>
          <a:p>
            <a:pPr>
              <a:lnSpc>
                <a:spcPts val="1300"/>
              </a:lnSpc>
            </a:pPr>
            <a:r>
              <a:rPr lang="pt-BR" sz="1600" baseline="30000">
                <a:latin typeface="Arial" panose="020B0604020202020204" pitchFamily="34" charset="0"/>
                <a:cs typeface="Arial" panose="020B0604020202020204" pitchFamily="34" charset="0"/>
              </a:rPr>
              <a:t>· </a:t>
            </a:r>
            <a:r>
              <a:rPr lang="fr-FR" sz="1600" baseline="30000">
                <a:latin typeface="Arial" panose="020B0604020202020204" pitchFamily="34" charset="0"/>
                <a:cs typeface="Arial" panose="020B0604020202020204" pitchFamily="34" charset="0"/>
              </a:rPr>
              <a:t>Architecture du matériel informatique</a:t>
            </a:r>
          </a:p>
          <a:p>
            <a:pPr>
              <a:lnSpc>
                <a:spcPts val="1300"/>
              </a:lnSpc>
            </a:pPr>
            <a:r>
              <a:rPr lang="fr-FR" sz="1600" baseline="30000">
                <a:latin typeface="Arial" panose="020B0604020202020204" pitchFamily="34" charset="0"/>
                <a:cs typeface="Arial" panose="020B0604020202020204" pitchFamily="34" charset="0"/>
              </a:rPr>
              <a:t>· Automatisation et informatique industrielle</a:t>
            </a:r>
          </a:p>
          <a:p>
            <a:pPr>
              <a:lnSpc>
                <a:spcPts val="1300"/>
              </a:lnSpc>
            </a:pPr>
            <a:r>
              <a:rPr lang="fr-FR" sz="1600" baseline="30000">
                <a:latin typeface="Arial" panose="020B0604020202020204" pitchFamily="34" charset="0"/>
                <a:cs typeface="Arial" panose="020B0604020202020204" pitchFamily="34" charset="0"/>
              </a:rPr>
              <a:t>· Expression graphique dans l’ingénierie</a:t>
            </a:r>
          </a:p>
          <a:p>
            <a:pPr>
              <a:lnSpc>
                <a:spcPts val="1300"/>
              </a:lnSpc>
            </a:pPr>
            <a:r>
              <a:rPr lang="fr-FR" sz="1600" baseline="30000">
                <a:latin typeface="Arial" panose="020B0604020202020204" pitchFamily="34" charset="0"/>
                <a:cs typeface="Arial" panose="020B0604020202020204" pitchFamily="34" charset="0"/>
              </a:rPr>
              <a:t>· Génie agroalimentaire et biotechnologie</a:t>
            </a:r>
          </a:p>
          <a:p>
            <a:pPr>
              <a:lnSpc>
                <a:spcPts val="1300"/>
              </a:lnSpc>
            </a:pPr>
            <a:r>
              <a:rPr lang="fr-FR" sz="1600" baseline="30000">
                <a:latin typeface="Arial" panose="020B0604020202020204" pitchFamily="34" charset="0"/>
                <a:cs typeface="Arial" panose="020B0604020202020204" pitchFamily="34" charset="0"/>
              </a:rPr>
              <a:t>· Génie chimique</a:t>
            </a:r>
          </a:p>
          <a:p>
            <a:pPr>
              <a:lnSpc>
                <a:spcPts val="1300"/>
              </a:lnSpc>
            </a:pPr>
            <a:r>
              <a:rPr lang="fr-FR" sz="1600" baseline="30000">
                <a:latin typeface="Arial" panose="020B0604020202020204" pitchFamily="34" charset="0"/>
                <a:cs typeface="Arial" panose="020B0604020202020204" pitchFamily="34" charset="0"/>
              </a:rPr>
              <a:t>· Génie civil et environnemental</a:t>
            </a:r>
          </a:p>
          <a:p>
            <a:pPr>
              <a:lnSpc>
                <a:spcPts val="1300"/>
              </a:lnSpc>
            </a:pPr>
            <a:r>
              <a:rPr lang="fr-FR" sz="1600" baseline="30000">
                <a:latin typeface="Arial" panose="020B0604020202020204" pitchFamily="34" charset="0"/>
                <a:cs typeface="Arial" panose="020B0604020202020204" pitchFamily="34" charset="0"/>
              </a:rPr>
              <a:t>· Génie des projets et de la construction</a:t>
            </a:r>
          </a:p>
          <a:p>
            <a:pPr>
              <a:lnSpc>
                <a:spcPts val="1300"/>
              </a:lnSpc>
            </a:pPr>
            <a:r>
              <a:rPr lang="fr-FR" sz="1600" baseline="30000">
                <a:latin typeface="Arial" panose="020B0604020202020204" pitchFamily="34" charset="0"/>
                <a:cs typeface="Arial" panose="020B0604020202020204" pitchFamily="34" charset="0"/>
              </a:rPr>
              <a:t>· Génie des services et des systèmes d’information</a:t>
            </a:r>
          </a:p>
          <a:p>
            <a:pPr>
              <a:lnSpc>
                <a:spcPts val="1300"/>
              </a:lnSpc>
            </a:pPr>
            <a:r>
              <a:rPr lang="fr-FR" sz="1600" baseline="30000">
                <a:latin typeface="Arial" panose="020B0604020202020204" pitchFamily="34" charset="0"/>
                <a:cs typeface="Arial" panose="020B0604020202020204" pitchFamily="34" charset="0"/>
              </a:rPr>
              <a:t>· Génie des systèmes</a:t>
            </a:r>
          </a:p>
          <a:p>
            <a:pPr>
              <a:lnSpc>
                <a:spcPts val="1300"/>
              </a:lnSpc>
            </a:pPr>
            <a:r>
              <a:rPr lang="fr-FR" sz="1600" baseline="30000">
                <a:latin typeface="Arial" panose="020B0604020202020204" pitchFamily="34" charset="0"/>
                <a:cs typeface="Arial" panose="020B0604020202020204" pitchFamily="34" charset="0"/>
              </a:rPr>
              <a:t>· Génie électrique</a:t>
            </a:r>
          </a:p>
          <a:p>
            <a:pPr>
              <a:lnSpc>
                <a:spcPts val="1300"/>
              </a:lnSpc>
            </a:pPr>
            <a:r>
              <a:rPr lang="fr-FR" sz="1600" baseline="30000">
                <a:latin typeface="Arial" panose="020B0604020202020204" pitchFamily="34" charset="0"/>
                <a:cs typeface="Arial" panose="020B0604020202020204" pitchFamily="34" charset="0"/>
              </a:rPr>
              <a:t>· Génie électronique</a:t>
            </a:r>
          </a:p>
          <a:p>
            <a:pPr>
              <a:lnSpc>
                <a:spcPts val="1300"/>
              </a:lnSpc>
            </a:pPr>
            <a:r>
              <a:rPr lang="fr-FR" sz="1600" baseline="30000">
                <a:latin typeface="Arial" panose="020B0604020202020204" pitchFamily="34" charset="0"/>
                <a:cs typeface="Arial" panose="020B0604020202020204" pitchFamily="34" charset="0"/>
              </a:rPr>
              <a:t>· Génie mécanique</a:t>
            </a:r>
          </a:p>
          <a:p>
            <a:pPr>
              <a:lnSpc>
                <a:spcPts val="1300"/>
              </a:lnSpc>
            </a:pPr>
            <a:r>
              <a:rPr lang="fr-FR" sz="1600" baseline="30000">
                <a:latin typeface="Arial" panose="020B0604020202020204" pitchFamily="34" charset="0"/>
                <a:cs typeface="Arial" panose="020B0604020202020204" pitchFamily="34" charset="0"/>
              </a:rPr>
              <a:t>· Génie minier, industriel et TIC</a:t>
            </a:r>
          </a:p>
          <a:p>
            <a:pPr>
              <a:lnSpc>
                <a:spcPts val="1300"/>
              </a:lnSpc>
            </a:pPr>
            <a:r>
              <a:rPr lang="fr-FR" sz="1600" baseline="30000">
                <a:latin typeface="Arial" panose="020B0604020202020204" pitchFamily="34" charset="0"/>
                <a:cs typeface="Arial" panose="020B0604020202020204" pitchFamily="34" charset="0"/>
              </a:rPr>
              <a:t>· Génie télématique</a:t>
            </a:r>
          </a:p>
          <a:p>
            <a:pPr>
              <a:lnSpc>
                <a:spcPts val="1300"/>
              </a:lnSpc>
            </a:pPr>
            <a:r>
              <a:rPr lang="fr-FR" sz="1600" baseline="30000">
                <a:latin typeface="Arial" panose="020B0604020202020204" pitchFamily="34" charset="0"/>
                <a:cs typeface="Arial" panose="020B0604020202020204" pitchFamily="34" charset="0"/>
              </a:rPr>
              <a:t>· Machines et moteurs thermiques</a:t>
            </a:r>
          </a:p>
          <a:p>
            <a:pPr>
              <a:lnSpc>
                <a:spcPts val="1300"/>
              </a:lnSpc>
            </a:pPr>
            <a:r>
              <a:rPr lang="fr-FR" sz="1600" baseline="30000">
                <a:latin typeface="Arial" panose="020B0604020202020204" pitchFamily="34" charset="0"/>
                <a:cs typeface="Arial" panose="020B0604020202020204" pitchFamily="34" charset="0"/>
              </a:rPr>
              <a:t>· Mathématiques</a:t>
            </a:r>
          </a:p>
          <a:p>
            <a:pPr>
              <a:lnSpc>
                <a:spcPts val="1300"/>
              </a:lnSpc>
            </a:pPr>
            <a:r>
              <a:rPr lang="fr-FR" sz="1600" baseline="30000">
                <a:latin typeface="Arial" panose="020B0604020202020204" pitchFamily="34" charset="0"/>
                <a:cs typeface="Arial" panose="020B0604020202020204" pitchFamily="34" charset="0"/>
              </a:rPr>
              <a:t>· Mécanique des fluides</a:t>
            </a:r>
          </a:p>
          <a:p>
            <a:pPr>
              <a:lnSpc>
                <a:spcPts val="1300"/>
              </a:lnSpc>
            </a:pPr>
            <a:r>
              <a:rPr lang="fr-FR" sz="1600" baseline="30000">
                <a:latin typeface="Arial" panose="020B0604020202020204" pitchFamily="34" charset="0"/>
                <a:cs typeface="Arial" panose="020B0604020202020204" pitchFamily="34" charset="0"/>
              </a:rPr>
              <a:t>· Optique et optométrie</a:t>
            </a:r>
          </a:p>
          <a:p>
            <a:pPr>
              <a:lnSpc>
                <a:spcPts val="1300"/>
              </a:lnSpc>
            </a:pPr>
            <a:r>
              <a:rPr lang="fr-FR" sz="1600" baseline="30000">
                <a:latin typeface="Arial" panose="020B0604020202020204" pitchFamily="34" charset="0"/>
                <a:cs typeface="Arial" panose="020B0604020202020204" pitchFamily="34" charset="0"/>
              </a:rPr>
              <a:t>· Organisation d’entreprise</a:t>
            </a:r>
          </a:p>
          <a:p>
            <a:pPr>
              <a:lnSpc>
                <a:spcPts val="1300"/>
              </a:lnSpc>
            </a:pPr>
            <a:r>
              <a:rPr lang="fr-FR" sz="1600" baseline="30000">
                <a:latin typeface="Arial" panose="020B0604020202020204" pitchFamily="34" charset="0"/>
                <a:cs typeface="Arial" panose="020B0604020202020204" pitchFamily="34" charset="0"/>
              </a:rPr>
              <a:t>· Physique</a:t>
            </a:r>
          </a:p>
          <a:p>
            <a:pPr>
              <a:lnSpc>
                <a:spcPts val="1300"/>
              </a:lnSpc>
            </a:pPr>
            <a:r>
              <a:rPr lang="fr-FR" sz="1600" baseline="30000">
                <a:latin typeface="Arial" panose="020B0604020202020204" pitchFamily="34" charset="0"/>
                <a:cs typeface="Arial" panose="020B0604020202020204" pitchFamily="34" charset="0"/>
              </a:rPr>
              <a:t>· Projets architecturaux</a:t>
            </a:r>
          </a:p>
          <a:p>
            <a:pPr>
              <a:lnSpc>
                <a:spcPts val="1300"/>
              </a:lnSpc>
            </a:pPr>
            <a:r>
              <a:rPr lang="fr-FR" sz="1600" baseline="30000">
                <a:latin typeface="Arial" panose="020B0604020202020204" pitchFamily="34" charset="0"/>
                <a:cs typeface="Arial" panose="020B0604020202020204" pitchFamily="34" charset="0"/>
              </a:rPr>
              <a:t>· Représentation architecturale</a:t>
            </a:r>
          </a:p>
          <a:p>
            <a:pPr>
              <a:lnSpc>
                <a:spcPts val="1300"/>
              </a:lnSpc>
            </a:pPr>
            <a:r>
              <a:rPr lang="fr-FR" sz="1600" baseline="30000">
                <a:latin typeface="Arial" panose="020B0604020202020204" pitchFamily="34" charset="0"/>
                <a:cs typeface="Arial" panose="020B0604020202020204" pitchFamily="34" charset="0"/>
              </a:rPr>
              <a:t>· Résistance des matériaux et des structures dans l’ingénierie</a:t>
            </a:r>
          </a:p>
          <a:p>
            <a:pPr>
              <a:lnSpc>
                <a:spcPts val="1300"/>
              </a:lnSpc>
            </a:pPr>
            <a:r>
              <a:rPr lang="fr-FR" sz="1600" baseline="30000">
                <a:latin typeface="Arial" panose="020B0604020202020204" pitchFamily="34" charset="0"/>
                <a:cs typeface="Arial" panose="020B0604020202020204" pitchFamily="34" charset="0"/>
              </a:rPr>
              <a:t>· Science des matériaux et génie métallurgique</a:t>
            </a:r>
          </a:p>
          <a:p>
            <a:pPr>
              <a:lnSpc>
                <a:spcPts val="1300"/>
              </a:lnSpc>
            </a:pPr>
            <a:r>
              <a:rPr lang="fr-FR" sz="1600" baseline="30000">
                <a:latin typeface="Arial" panose="020B0604020202020204" pitchFamily="34" charset="0"/>
                <a:cs typeface="Arial" panose="020B0604020202020204" pitchFamily="34" charset="0"/>
              </a:rPr>
              <a:t>· Science et génie nautiques</a:t>
            </a:r>
          </a:p>
          <a:p>
            <a:pPr>
              <a:lnSpc>
                <a:spcPts val="1300"/>
              </a:lnSpc>
            </a:pPr>
            <a:r>
              <a:rPr lang="fr-FR" sz="1600" baseline="30000">
                <a:latin typeface="Arial" panose="020B0604020202020204" pitchFamily="34" charset="0"/>
                <a:cs typeface="Arial" panose="020B0604020202020204" pitchFamily="34" charset="0"/>
              </a:rPr>
              <a:t>· Sciences de l’informatique</a:t>
            </a:r>
          </a:p>
          <a:p>
            <a:pPr>
              <a:lnSpc>
                <a:spcPts val="1300"/>
              </a:lnSpc>
            </a:pPr>
            <a:r>
              <a:rPr lang="fr-FR" sz="1600" baseline="30000">
                <a:latin typeface="Arial" panose="020B0604020202020204" pitchFamily="34" charset="0"/>
                <a:cs typeface="Arial" panose="020B0604020202020204" pitchFamily="34" charset="0"/>
              </a:rPr>
              <a:t>· Statistique et recherche opérationnelle · Technologie </a:t>
            </a:r>
          </a:p>
          <a:p>
            <a:pPr>
              <a:lnSpc>
                <a:spcPts val="1300"/>
              </a:lnSpc>
            </a:pPr>
            <a:r>
              <a:rPr lang="fr-FR" sz="1600" baseline="30000">
                <a:latin typeface="Arial" panose="020B0604020202020204" pitchFamily="34" charset="0"/>
                <a:cs typeface="Arial" panose="020B0604020202020204" pitchFamily="34" charset="0"/>
              </a:rPr>
              <a:t>  de l’architecture</a:t>
            </a:r>
          </a:p>
          <a:p>
            <a:pPr>
              <a:lnSpc>
                <a:spcPts val="1300"/>
              </a:lnSpc>
            </a:pPr>
            <a:r>
              <a:rPr lang="fr-FR" sz="1600" baseline="30000">
                <a:latin typeface="Arial" panose="020B0604020202020204" pitchFamily="34" charset="0"/>
                <a:cs typeface="Arial" panose="020B0604020202020204" pitchFamily="34" charset="0"/>
              </a:rPr>
              <a:t>· Théorie du signal et des télécommunications</a:t>
            </a:r>
          </a:p>
          <a:p>
            <a:pPr>
              <a:lnSpc>
                <a:spcPts val="1300"/>
              </a:lnSpc>
            </a:pPr>
            <a:r>
              <a:rPr lang="fr-FR" sz="1600" baseline="30000">
                <a:latin typeface="Arial" panose="020B0604020202020204" pitchFamily="34" charset="0"/>
                <a:cs typeface="Arial" panose="020B0604020202020204" pitchFamily="34" charset="0"/>
              </a:rPr>
              <a:t>· Théorie et histoire de l’architecture et des techniques </a:t>
            </a:r>
          </a:p>
          <a:p>
            <a:pPr>
              <a:lnSpc>
                <a:spcPts val="1300"/>
              </a:lnSpc>
            </a:pPr>
            <a:r>
              <a:rPr lang="fr-FR" sz="1600" baseline="30000">
                <a:latin typeface="Arial" panose="020B0604020202020204" pitchFamily="34" charset="0"/>
                <a:cs typeface="Arial" panose="020B0604020202020204" pitchFamily="34" charset="0"/>
              </a:rPr>
              <a:t>  de communication</a:t>
            </a:r>
          </a:p>
          <a:p>
            <a:pPr>
              <a:lnSpc>
                <a:spcPts val="1300"/>
              </a:lnSpc>
            </a:pPr>
            <a:r>
              <a:rPr lang="fr-FR" sz="1600" baseline="30000">
                <a:latin typeface="Arial" panose="020B0604020202020204" pitchFamily="34" charset="0"/>
                <a:cs typeface="Arial" panose="020B0604020202020204" pitchFamily="34" charset="0"/>
              </a:rPr>
              <a:t>· Urbanisme et aménagement du territoire</a:t>
            </a:r>
          </a:p>
          <a:p>
            <a:pPr>
              <a:lnSpc>
                <a:spcPts val="1400"/>
              </a:lnSpc>
            </a:pPr>
            <a:endParaRPr lang="ca-ES" sz="1600" baseline="30000">
              <a:latin typeface="Arial" panose="020B0604020202020204" pitchFamily="34" charset="0"/>
              <a:cs typeface="Arial" panose="020B0604020202020204" pitchFamily="34" charset="0"/>
            </a:endParaRPr>
          </a:p>
        </p:txBody>
      </p:sp>
      <p:sp>
        <p:nvSpPr>
          <p:cNvPr id="12" name="QuadreDeText 16"/>
          <p:cNvSpPr txBox="1"/>
          <p:nvPr/>
        </p:nvSpPr>
        <p:spPr>
          <a:xfrm>
            <a:off x="321444" y="882188"/>
            <a:ext cx="2280586" cy="400110"/>
          </a:xfrm>
          <a:prstGeom prst="rect">
            <a:avLst/>
          </a:prstGeom>
          <a:noFill/>
        </p:spPr>
        <p:txBody>
          <a:bodyPr wrap="square" rtlCol="0">
            <a:spAutoFit/>
          </a:bodyPr>
          <a:lstStyle/>
          <a:p>
            <a:r>
              <a:rPr lang="ca-ES" sz="2000" b="1" cap="all">
                <a:solidFill>
                  <a:srgbClr val="0070C0"/>
                </a:solidFill>
                <a:latin typeface="Arial" panose="020B0604020202020204" pitchFamily="34" charset="0"/>
                <a:cs typeface="Arial" panose="020B0604020202020204" pitchFamily="34" charset="0"/>
              </a:rPr>
              <a:t>départements</a:t>
            </a:r>
            <a:endParaRPr lang="es-ES" sz="2000" b="1" cap="all">
              <a:solidFill>
                <a:srgbClr val="0070C0"/>
              </a:solidFill>
              <a:latin typeface="Arial" panose="020B0604020202020204" pitchFamily="34" charset="0"/>
              <a:cs typeface="Arial" panose="020B0604020202020204" pitchFamily="34" charset="0"/>
            </a:endParaRPr>
          </a:p>
        </p:txBody>
      </p:sp>
      <p:sp>
        <p:nvSpPr>
          <p:cNvPr id="13" name="QuadreDeText 4"/>
          <p:cNvSpPr txBox="1"/>
          <p:nvPr/>
        </p:nvSpPr>
        <p:spPr>
          <a:xfrm>
            <a:off x="2362130" y="298103"/>
            <a:ext cx="6604070" cy="502702"/>
          </a:xfrm>
          <a:prstGeom prst="rect">
            <a:avLst/>
          </a:prstGeom>
          <a:noFill/>
        </p:spPr>
        <p:txBody>
          <a:bodyPr wrap="square" rtlCol="0">
            <a:spAutoFit/>
          </a:bodyPr>
          <a:lstStyle/>
          <a:p>
            <a:pPr algn="r"/>
            <a:r>
              <a:rPr lang="ca-ES" sz="4000" b="1" cap="all" baseline="30000">
                <a:solidFill>
                  <a:srgbClr val="0070C0"/>
                </a:solidFill>
                <a:latin typeface="Arial" panose="020B0604020202020204" pitchFamily="34" charset="0"/>
                <a:cs typeface="Arial" panose="020B0604020202020204" pitchFamily="34" charset="0"/>
              </a:rPr>
              <a:t>structurE</a:t>
            </a:r>
          </a:p>
        </p:txBody>
      </p:sp>
    </p:spTree>
    <p:extLst>
      <p:ext uri="{BB962C8B-B14F-4D97-AF65-F5344CB8AC3E}">
        <p14:creationId xmlns:p14="http://schemas.microsoft.com/office/powerpoint/2010/main" val="2953766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tg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512" y="-27384"/>
            <a:ext cx="9217024" cy="6912769"/>
          </a:xfrm>
          <a:prstGeom prst="rect">
            <a:avLst/>
          </a:prstGeom>
        </p:spPr>
      </p:pic>
      <p:sp>
        <p:nvSpPr>
          <p:cNvPr id="4" name="QuadreDeText 3"/>
          <p:cNvSpPr txBox="1"/>
          <p:nvPr/>
        </p:nvSpPr>
        <p:spPr>
          <a:xfrm>
            <a:off x="683568" y="6155779"/>
            <a:ext cx="3003009" cy="553998"/>
          </a:xfrm>
          <a:prstGeom prst="rect">
            <a:avLst/>
          </a:prstGeom>
          <a:noFill/>
        </p:spPr>
        <p:txBody>
          <a:bodyPr wrap="square" rtlCol="0">
            <a:spAutoFit/>
          </a:bodyPr>
          <a:lstStyle/>
          <a:p>
            <a:r>
              <a:rPr lang="fr-FR" sz="1000" b="1">
                <a:solidFill>
                  <a:schemeClr val="bg1"/>
                </a:solidFill>
                <a:latin typeface="Arial" panose="020B0604020202020204" pitchFamily="34" charset="0"/>
                <a:cs typeface="Arial" panose="020B0604020202020204" pitchFamily="34" charset="0"/>
              </a:rPr>
              <a:t>Projet d’amphithéâtre présenté par Gaudí en 1877 à l’École technique supérieure d’architecture de Barcelone (ETSAB).</a:t>
            </a:r>
            <a:endParaRPr lang="es-ES" sz="1000" b="1">
              <a:solidFill>
                <a:schemeClr val="bg1"/>
              </a:solidFill>
              <a:latin typeface="Arial" panose="020B0604020202020204" pitchFamily="34" charset="0"/>
              <a:cs typeface="Arial" panose="020B0604020202020204" pitchFamily="34" charset="0"/>
            </a:endParaRPr>
          </a:p>
        </p:txBody>
      </p:sp>
      <p:pic>
        <p:nvPicPr>
          <p:cNvPr id="8" name="Picture 3" descr="G:\SC\SCI\SCI-Oficina Disseny-Identitat\MARCA CORPORATIVA\Marca_UPC_institucional_arxius\UPC blanc fons transp\UPC blanc fons transp.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48221" y="161372"/>
            <a:ext cx="1800200" cy="3978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8497" y="1120676"/>
            <a:ext cx="7987005" cy="2015936"/>
          </a:xfrm>
          <a:prstGeom prst="rect">
            <a:avLst/>
          </a:prstGeom>
        </p:spPr>
        <p:txBody>
          <a:bodyPr wrap="square">
            <a:spAutoFit/>
          </a:bodyPr>
          <a:lstStyle/>
          <a:p>
            <a:pPr>
              <a:lnSpc>
                <a:spcPts val="5000"/>
              </a:lnSpc>
            </a:pPr>
            <a:r>
              <a:rPr lang="fr-FR" sz="4800" b="1">
                <a:solidFill>
                  <a:schemeClr val="bg1"/>
                </a:solidFill>
                <a:latin typeface="Verdana" panose="020B0604030504040204" pitchFamily="34" charset="0"/>
                <a:ea typeface="Verdana" panose="020B0604030504040204" pitchFamily="34" charset="0"/>
                <a:cs typeface="Verdana" panose="020B0604030504040204" pitchFamily="34" charset="0"/>
              </a:rPr>
              <a:t>RECHERCHE </a:t>
            </a:r>
          </a:p>
          <a:p>
            <a:pPr>
              <a:lnSpc>
                <a:spcPts val="5000"/>
              </a:lnSpc>
            </a:pPr>
            <a:r>
              <a:rPr lang="fr-FR" sz="4800" b="1">
                <a:solidFill>
                  <a:schemeClr val="bg1"/>
                </a:solidFill>
                <a:latin typeface="Verdana" panose="020B0604030504040204" pitchFamily="34" charset="0"/>
                <a:ea typeface="Verdana" panose="020B0604030504040204" pitchFamily="34" charset="0"/>
                <a:cs typeface="Verdana" panose="020B0604030504040204" pitchFamily="34" charset="0"/>
              </a:rPr>
              <a:t>ET TRANSFERT </a:t>
            </a:r>
          </a:p>
          <a:p>
            <a:pPr>
              <a:lnSpc>
                <a:spcPts val="5000"/>
              </a:lnSpc>
            </a:pPr>
            <a:r>
              <a:rPr lang="fr-FR" sz="4800" b="1">
                <a:solidFill>
                  <a:schemeClr val="bg1"/>
                </a:solidFill>
                <a:latin typeface="Verdana" panose="020B0604030504040204" pitchFamily="34" charset="0"/>
                <a:ea typeface="Verdana" panose="020B0604030504040204" pitchFamily="34" charset="0"/>
                <a:cs typeface="Verdana" panose="020B0604030504040204" pitchFamily="34" charset="0"/>
              </a:rPr>
              <a:t>DE CONNAISSANCES</a:t>
            </a:r>
            <a:endParaRPr lang="en-GB" sz="48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01230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234826" y="1347118"/>
            <a:ext cx="8671049" cy="280260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4" name="QuadreDeText 3"/>
          <p:cNvSpPr txBox="1"/>
          <p:nvPr/>
        </p:nvSpPr>
        <p:spPr>
          <a:xfrm>
            <a:off x="300038" y="1500331"/>
            <a:ext cx="8448426" cy="2605842"/>
          </a:xfrm>
          <a:prstGeom prst="rect">
            <a:avLst/>
          </a:prstGeom>
          <a:noFill/>
        </p:spPr>
        <p:txBody>
          <a:bodyPr wrap="square" rtlCol="0">
            <a:spAutoFit/>
          </a:bodyPr>
          <a:lstStyle/>
          <a:p>
            <a:pPr>
              <a:lnSpc>
                <a:spcPts val="1600"/>
              </a:lnSpc>
            </a:pPr>
            <a:r>
              <a:rPr lang="pt-BR" baseline="30000">
                <a:latin typeface="Arial" panose="020B0604020202020204" pitchFamily="34" charset="0"/>
                <a:cs typeface="Arial" panose="020B0604020202020204" pitchFamily="34" charset="0"/>
              </a:rPr>
              <a:t>· </a:t>
            </a:r>
            <a:r>
              <a:rPr lang="fr-FR" baseline="30000">
                <a:latin typeface="Arial" panose="020B0604020202020204" pitchFamily="34" charset="0"/>
                <a:cs typeface="Arial" panose="020B0604020202020204" pitchFamily="34" charset="0"/>
              </a:rPr>
              <a:t>CD6. Centre de développement de capteurs, instruments et systèmes</a:t>
            </a:r>
          </a:p>
          <a:p>
            <a:pPr>
              <a:lnSpc>
                <a:spcPts val="1600"/>
              </a:lnSpc>
            </a:pPr>
            <a:r>
              <a:rPr lang="fr-FR" baseline="30000">
                <a:latin typeface="Arial" panose="020B0604020202020204" pitchFamily="34" charset="0"/>
                <a:cs typeface="Arial" panose="020B0604020202020204" pitchFamily="34" charset="0"/>
              </a:rPr>
              <a:t>· CITCEA. Centre d’innovation technologique en convertisseurs statiques et actionnements</a:t>
            </a:r>
          </a:p>
          <a:p>
            <a:pPr>
              <a:lnSpc>
                <a:spcPts val="1600"/>
              </a:lnSpc>
            </a:pPr>
            <a:r>
              <a:rPr lang="fr-FR" baseline="30000">
                <a:latin typeface="Arial" panose="020B0604020202020204" pitchFamily="34" charset="0"/>
                <a:cs typeface="Arial" panose="020B0604020202020204" pitchFamily="34" charset="0"/>
              </a:rPr>
              <a:t>· CREB. Centre de recherche en génie biomédical</a:t>
            </a:r>
          </a:p>
          <a:p>
            <a:pPr>
              <a:lnSpc>
                <a:spcPts val="1600"/>
              </a:lnSpc>
            </a:pPr>
            <a:r>
              <a:rPr lang="fr-FR" baseline="30000">
                <a:latin typeface="Arial" panose="020B0604020202020204" pitchFamily="34" charset="0"/>
                <a:cs typeface="Arial" panose="020B0604020202020204" pitchFamily="34" charset="0"/>
              </a:rPr>
              <a:t>· DAMA-UPC Groupe de gestion des données</a:t>
            </a:r>
          </a:p>
          <a:p>
            <a:pPr>
              <a:lnSpc>
                <a:spcPts val="1600"/>
              </a:lnSpc>
            </a:pPr>
            <a:r>
              <a:rPr lang="fr-FR" baseline="30000">
                <a:latin typeface="Arial" panose="020B0604020202020204" pitchFamily="34" charset="0"/>
                <a:cs typeface="Arial" panose="020B0604020202020204" pitchFamily="34" charset="0"/>
              </a:rPr>
              <a:t>· GCEM. Groupe de compatibilité électromagnétique</a:t>
            </a:r>
          </a:p>
          <a:p>
            <a:pPr>
              <a:lnSpc>
                <a:spcPts val="1600"/>
              </a:lnSpc>
            </a:pPr>
            <a:r>
              <a:rPr lang="fr-FR" baseline="30000">
                <a:latin typeface="Arial" panose="020B0604020202020204" pitchFamily="34" charset="0"/>
                <a:cs typeface="Arial" panose="020B0604020202020204" pitchFamily="34" charset="0"/>
              </a:rPr>
              <a:t>· INNOTEX. Innotex Center </a:t>
            </a:r>
          </a:p>
          <a:p>
            <a:pPr>
              <a:lnSpc>
                <a:spcPts val="1600"/>
              </a:lnSpc>
            </a:pPr>
            <a:r>
              <a:rPr lang="fr-FR" baseline="30000">
                <a:latin typeface="Arial" panose="020B0604020202020204" pitchFamily="34" charset="0"/>
                <a:cs typeface="Arial" panose="020B0604020202020204" pitchFamily="34" charset="0"/>
              </a:rPr>
              <a:t>· LABSON. Laboratoire de systèmes oléohydrauliques et pneumatiques</a:t>
            </a:r>
          </a:p>
          <a:p>
            <a:pPr>
              <a:lnSpc>
                <a:spcPts val="1600"/>
              </a:lnSpc>
            </a:pPr>
            <a:r>
              <a:rPr lang="fr-FR" baseline="30000">
                <a:latin typeface="Arial" panose="020B0604020202020204" pitchFamily="34" charset="0"/>
                <a:cs typeface="Arial" panose="020B0604020202020204" pitchFamily="34" charset="0"/>
              </a:rPr>
              <a:t>· MCIA. Centre for Innovation in Electronics, Motion Control and Industrial Applications</a:t>
            </a:r>
          </a:p>
          <a:p>
            <a:pPr>
              <a:lnSpc>
                <a:spcPts val="1600"/>
              </a:lnSpc>
            </a:pPr>
            <a:r>
              <a:rPr lang="fr-FR" baseline="30000">
                <a:latin typeface="Arial" panose="020B0604020202020204" pitchFamily="34" charset="0"/>
                <a:cs typeface="Arial" panose="020B0604020202020204" pitchFamily="34" charset="0"/>
              </a:rPr>
              <a:t>· SARTI. Centre de développement technologique de systèmes d’acquisition à distance et de traitement de l’information</a:t>
            </a:r>
          </a:p>
          <a:p>
            <a:pPr>
              <a:lnSpc>
                <a:spcPts val="1600"/>
              </a:lnSpc>
            </a:pPr>
            <a:r>
              <a:rPr lang="fr-FR" baseline="30000">
                <a:latin typeface="Arial" panose="020B0604020202020204" pitchFamily="34" charset="0"/>
                <a:cs typeface="Arial" panose="020B0604020202020204" pitchFamily="34" charset="0"/>
              </a:rPr>
              <a:t>· SEER. Systèmes électriques d’énergie renouvelable</a:t>
            </a:r>
          </a:p>
          <a:p>
            <a:pPr>
              <a:lnSpc>
                <a:spcPts val="1200"/>
              </a:lnSpc>
            </a:pPr>
            <a:endParaRPr lang="ca-ES" sz="1200" baseline="30000">
              <a:latin typeface="Arial" panose="020B0604020202020204" pitchFamily="34" charset="0"/>
              <a:cs typeface="Arial" panose="020B0604020202020204" pitchFamily="34" charset="0"/>
            </a:endParaRPr>
          </a:p>
          <a:p>
            <a:pPr>
              <a:lnSpc>
                <a:spcPts val="1200"/>
              </a:lnSpc>
            </a:pPr>
            <a:endParaRPr lang="ca-ES" sz="1200" baseline="30000">
              <a:latin typeface="Arial" panose="020B0604020202020204" pitchFamily="34" charset="0"/>
              <a:cs typeface="Arial" panose="020B0604020202020204" pitchFamily="34" charset="0"/>
            </a:endParaRPr>
          </a:p>
          <a:p>
            <a:pPr>
              <a:lnSpc>
                <a:spcPts val="1200"/>
              </a:lnSpc>
            </a:pPr>
            <a:r>
              <a:rPr lang="fr-FR" sz="1200" baseline="30000">
                <a:latin typeface="Arial" panose="020B0604020202020204" pitchFamily="34" charset="0"/>
                <a:cs typeface="Arial" panose="020B0604020202020204" pitchFamily="34" charset="0"/>
              </a:rPr>
              <a:t>*Centres de recherche membres du Réseau de centres d’aide à l’innovation technologique (TECNIO)</a:t>
            </a:r>
            <a:endParaRPr lang="ca-ES" sz="1200" baseline="30000">
              <a:latin typeface="Arial" panose="020B0604020202020204" pitchFamily="34" charset="0"/>
              <a:cs typeface="Arial" panose="020B0604020202020204" pitchFamily="34" charset="0"/>
            </a:endParaRPr>
          </a:p>
        </p:txBody>
      </p:sp>
      <p:sp>
        <p:nvSpPr>
          <p:cNvPr id="6" name="QuadreDeText 16"/>
          <p:cNvSpPr txBox="1"/>
          <p:nvPr/>
        </p:nvSpPr>
        <p:spPr>
          <a:xfrm>
            <a:off x="323528" y="870808"/>
            <a:ext cx="5112568" cy="400110"/>
          </a:xfrm>
          <a:prstGeom prst="rect">
            <a:avLst/>
          </a:prstGeom>
          <a:noFill/>
        </p:spPr>
        <p:txBody>
          <a:bodyPr wrap="square" rtlCol="0">
            <a:spAutoFit/>
          </a:bodyPr>
          <a:lstStyle/>
          <a:p>
            <a:r>
              <a:rPr lang="ca-ES" sz="2000" b="1" cap="all">
                <a:solidFill>
                  <a:srgbClr val="0070C0"/>
                </a:solidFill>
                <a:latin typeface="Arial" panose="020B0604020202020204" pitchFamily="34" charset="0"/>
                <a:cs typeface="Arial" panose="020B0604020202020204" pitchFamily="34" charset="0"/>
              </a:rPr>
              <a:t>CENTRES DE RECHERCHE TECNIO*</a:t>
            </a:r>
            <a:endParaRPr lang="es-ES" sz="2000" b="1" cap="all">
              <a:solidFill>
                <a:srgbClr val="0070C0"/>
              </a:solidFill>
              <a:latin typeface="Arial" panose="020B0604020202020204" pitchFamily="34" charset="0"/>
              <a:cs typeface="Arial" panose="020B0604020202020204" pitchFamily="34" charset="0"/>
            </a:endParaRPr>
          </a:p>
        </p:txBody>
      </p:sp>
      <p:pic>
        <p:nvPicPr>
          <p:cNvPr id="1026" name="Picture 2" descr="\\TELEMANN\Grups\SC\SCI\SCI-Oficina Disseny-Identitat\9844-Presentacions-UPC-2018\Material-Prestigi\9814 INTERIOR\Links\IMG_9509-RETOCADA2.tif"/>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50825" y="4149726"/>
            <a:ext cx="4335525" cy="246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510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52350" y="1328908"/>
            <a:ext cx="6263866" cy="528461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9" name="QuadreDeText 18"/>
          <p:cNvSpPr txBox="1"/>
          <p:nvPr/>
        </p:nvSpPr>
        <p:spPr>
          <a:xfrm>
            <a:off x="318195" y="1484283"/>
            <a:ext cx="6198021" cy="4452501"/>
          </a:xfrm>
          <a:prstGeom prst="rect">
            <a:avLst/>
          </a:prstGeom>
          <a:noFill/>
        </p:spPr>
        <p:txBody>
          <a:bodyPr wrap="square" rtlCol="0">
            <a:spAutoFit/>
          </a:bodyPr>
          <a:lstStyle/>
          <a:p>
            <a:pPr>
              <a:lnSpc>
                <a:spcPts val="1700"/>
              </a:lnSpc>
            </a:pPr>
            <a:r>
              <a:rPr lang="pt-BR" baseline="30000">
                <a:latin typeface="Arial" panose="020B0604020202020204" pitchFamily="34" charset="0"/>
                <a:cs typeface="Arial" panose="020B0604020202020204" pitchFamily="34" charset="0"/>
              </a:rPr>
              <a:t>· </a:t>
            </a:r>
            <a:r>
              <a:rPr lang="fr-FR" spc="-30" baseline="30000">
                <a:latin typeface="Arial" panose="020B0604020202020204" pitchFamily="34" charset="0"/>
                <a:cs typeface="Arial" panose="020B0604020202020204" pitchFamily="34" charset="0"/>
              </a:rPr>
              <a:t>CCABA. Centre de communications avancées à bande large</a:t>
            </a:r>
          </a:p>
          <a:p>
            <a:pPr>
              <a:lnSpc>
                <a:spcPts val="1700"/>
              </a:lnSpc>
            </a:pPr>
            <a:r>
              <a:rPr lang="fr-FR" spc="-30" baseline="30000">
                <a:latin typeface="Arial" panose="020B0604020202020204" pitchFamily="34" charset="0"/>
                <a:cs typeface="Arial" panose="020B0604020202020204" pitchFamily="34" charset="0"/>
              </a:rPr>
              <a:t>· CD6. Centre de développement de capteurs, instruments et systèmes</a:t>
            </a:r>
          </a:p>
          <a:p>
            <a:pPr>
              <a:lnSpc>
                <a:spcPts val="1700"/>
              </a:lnSpc>
            </a:pPr>
            <a:r>
              <a:rPr lang="fr-FR" spc="-30" baseline="30000">
                <a:latin typeface="Arial" panose="020B0604020202020204" pitchFamily="34" charset="0"/>
                <a:cs typeface="Arial" panose="020B0604020202020204" pitchFamily="34" charset="0"/>
              </a:rPr>
              <a:t>· CDPAC. Centre catalan de documentation de projets d’architecture</a:t>
            </a:r>
          </a:p>
          <a:p>
            <a:pPr>
              <a:lnSpc>
                <a:spcPts val="1700"/>
              </a:lnSpc>
            </a:pPr>
            <a:r>
              <a:rPr lang="fr-FR" spc="-30" baseline="30000">
                <a:latin typeface="Arial" panose="020B0604020202020204" pitchFamily="34" charset="0"/>
                <a:cs typeface="Arial" panose="020B0604020202020204" pitchFamily="34" charset="0"/>
              </a:rPr>
              <a:t>· CEBIM. Centre de biotechnologie moléculaire</a:t>
            </a:r>
          </a:p>
          <a:p>
            <a:pPr>
              <a:lnSpc>
                <a:spcPts val="1700"/>
              </a:lnSpc>
            </a:pPr>
            <a:r>
              <a:rPr lang="fr-FR" spc="-30" baseline="30000">
                <a:latin typeface="Arial" panose="020B0604020202020204" pitchFamily="34" charset="0"/>
                <a:cs typeface="Arial" panose="020B0604020202020204" pitchFamily="34" charset="0"/>
              </a:rPr>
              <a:t>· CERpIE. Centre spécifique de recherche pour l’amélioration et l’innovation des entreprises</a:t>
            </a:r>
          </a:p>
          <a:p>
            <a:pPr>
              <a:lnSpc>
                <a:spcPts val="1700"/>
              </a:lnSpc>
            </a:pPr>
            <a:r>
              <a:rPr lang="fr-FR" spc="-30" baseline="30000">
                <a:latin typeface="Arial" panose="020B0604020202020204" pitchFamily="34" charset="0"/>
                <a:cs typeface="Arial" panose="020B0604020202020204" pitchFamily="34" charset="0"/>
              </a:rPr>
              <a:t>· CETpD. Centre d’études technologiques pour réduire la dépendance et faciliter l’autonomie</a:t>
            </a:r>
          </a:p>
          <a:p>
            <a:pPr>
              <a:lnSpc>
                <a:spcPts val="1700"/>
              </a:lnSpc>
            </a:pPr>
            <a:r>
              <a:rPr lang="fr-FR" spc="-30" baseline="30000">
                <a:latin typeface="Arial" panose="020B0604020202020204" pitchFamily="34" charset="0"/>
                <a:cs typeface="Arial" panose="020B0604020202020204" pitchFamily="34" charset="0"/>
              </a:rPr>
              <a:t>· CPSV. Centre de politique foncière et valorisations  </a:t>
            </a:r>
          </a:p>
          <a:p>
            <a:pPr>
              <a:lnSpc>
                <a:spcPts val="1700"/>
              </a:lnSpc>
            </a:pPr>
            <a:r>
              <a:rPr lang="fr-FR" spc="-30" baseline="30000">
                <a:latin typeface="Arial" panose="020B0604020202020204" pitchFamily="34" charset="0"/>
                <a:cs typeface="Arial" panose="020B0604020202020204" pitchFamily="34" charset="0"/>
              </a:rPr>
              <a:t>· CRAL. Centre de recherche et de services destinés à l’administration locale</a:t>
            </a:r>
          </a:p>
          <a:p>
            <a:pPr>
              <a:lnSpc>
                <a:spcPts val="1700"/>
              </a:lnSpc>
            </a:pPr>
            <a:r>
              <a:rPr lang="fr-FR" spc="-30" baseline="30000">
                <a:latin typeface="Arial" panose="020B0604020202020204" pitchFamily="34" charset="0"/>
                <a:cs typeface="Arial" panose="020B0604020202020204" pitchFamily="34" charset="0"/>
              </a:rPr>
              <a:t>· CREB. Centre de recherche en génie biomédical</a:t>
            </a:r>
          </a:p>
          <a:p>
            <a:pPr>
              <a:lnSpc>
                <a:spcPts val="1700"/>
              </a:lnSpc>
            </a:pPr>
            <a:r>
              <a:rPr lang="fr-FR" spc="-30" baseline="30000">
                <a:latin typeface="Arial" panose="020B0604020202020204" pitchFamily="34" charset="0"/>
                <a:cs typeface="Arial" panose="020B0604020202020204" pitchFamily="34" charset="0"/>
              </a:rPr>
              <a:t>· CREMIT. Centre de recherche sur les moteurs et les installations thermiques</a:t>
            </a:r>
          </a:p>
          <a:p>
            <a:pPr>
              <a:lnSpc>
                <a:spcPts val="1700"/>
              </a:lnSpc>
            </a:pPr>
            <a:r>
              <a:rPr lang="fr-FR" spc="-30" baseline="30000">
                <a:latin typeface="Arial" panose="020B0604020202020204" pitchFamily="34" charset="0"/>
                <a:cs typeface="Arial" panose="020B0604020202020204" pitchFamily="34" charset="0"/>
              </a:rPr>
              <a:t>· CRnE. Centre de recherche en science et génie multi-échelle de Barcelone</a:t>
            </a:r>
          </a:p>
          <a:p>
            <a:pPr>
              <a:lnSpc>
                <a:spcPts val="1700"/>
              </a:lnSpc>
            </a:pPr>
            <a:r>
              <a:rPr lang="fr-FR" spc="-30" baseline="30000">
                <a:latin typeface="Arial" panose="020B0604020202020204" pitchFamily="34" charset="0"/>
                <a:cs typeface="Arial" panose="020B0604020202020204" pitchFamily="34" charset="0"/>
              </a:rPr>
              <a:t>· CS2AC-UPC. Supervision, Safety and Automatic Control</a:t>
            </a:r>
          </a:p>
          <a:p>
            <a:pPr>
              <a:lnSpc>
                <a:spcPts val="1700"/>
              </a:lnSpc>
            </a:pPr>
            <a:r>
              <a:rPr lang="fr-FR" spc="-30" baseline="30000">
                <a:latin typeface="Arial" panose="020B0604020202020204" pitchFamily="34" charset="0"/>
                <a:cs typeface="Arial" panose="020B0604020202020204" pitchFamily="34" charset="0"/>
              </a:rPr>
              <a:t>· IDEAI-UPC. Sciences des données intelligentes et intelligence artificielle</a:t>
            </a:r>
          </a:p>
          <a:p>
            <a:pPr>
              <a:lnSpc>
                <a:spcPts val="1700"/>
              </a:lnSpc>
            </a:pPr>
            <a:r>
              <a:rPr lang="fr-FR" spc="-30" baseline="30000">
                <a:latin typeface="Arial" panose="020B0604020202020204" pitchFamily="34" charset="0"/>
                <a:cs typeface="Arial" panose="020B0604020202020204" pitchFamily="34" charset="0"/>
              </a:rPr>
              <a:t>· LaCàN. Méthodes numériques en sciences appliquées et ingénierie</a:t>
            </a:r>
          </a:p>
          <a:p>
            <a:pPr>
              <a:lnSpc>
                <a:spcPts val="1700"/>
              </a:lnSpc>
            </a:pPr>
            <a:r>
              <a:rPr lang="fr-FR" spc="-30" baseline="30000">
                <a:latin typeface="Arial" panose="020B0604020202020204" pitchFamily="34" charset="0"/>
                <a:cs typeface="Arial" panose="020B0604020202020204" pitchFamily="34" charset="0"/>
              </a:rPr>
              <a:t>· LIM/UPC. Laboratoire de génie maritime</a:t>
            </a:r>
          </a:p>
          <a:p>
            <a:pPr>
              <a:lnSpc>
                <a:spcPts val="1700"/>
              </a:lnSpc>
            </a:pPr>
            <a:r>
              <a:rPr lang="fr-FR" spc="-30" baseline="30000">
                <a:latin typeface="Arial" panose="020B0604020202020204" pitchFamily="34" charset="0"/>
                <a:cs typeface="Arial" panose="020B0604020202020204" pitchFamily="34" charset="0"/>
              </a:rPr>
              <a:t>· LITEM. Laboratoire pour l’innovation technologique des structures et des matériaux</a:t>
            </a:r>
          </a:p>
          <a:p>
            <a:pPr>
              <a:lnSpc>
                <a:spcPts val="1700"/>
              </a:lnSpc>
            </a:pPr>
            <a:r>
              <a:rPr lang="fr-FR" spc="-30" baseline="30000">
                <a:latin typeface="Arial" panose="020B0604020202020204" pitchFamily="34" charset="0"/>
                <a:cs typeface="Arial" panose="020B0604020202020204" pitchFamily="34" charset="0"/>
              </a:rPr>
              <a:t>· (MC2)‐UPC. Mécanique des milieux continus et informatique</a:t>
            </a:r>
          </a:p>
          <a:p>
            <a:pPr>
              <a:lnSpc>
                <a:spcPts val="1700"/>
              </a:lnSpc>
            </a:pPr>
            <a:r>
              <a:rPr lang="fr-FR" spc="-30" baseline="30000">
                <a:latin typeface="Arial" panose="020B0604020202020204" pitchFamily="34" charset="0"/>
                <a:cs typeface="Arial" panose="020B0604020202020204" pitchFamily="34" charset="0"/>
              </a:rPr>
              <a:t>· PERC-UPC. Centre de recherche en électronique de puissance UPC</a:t>
            </a:r>
          </a:p>
          <a:p>
            <a:pPr>
              <a:lnSpc>
                <a:spcPts val="1700"/>
              </a:lnSpc>
            </a:pPr>
            <a:r>
              <a:rPr lang="fr-FR" spc="-30" baseline="30000">
                <a:latin typeface="Arial" panose="020B0604020202020204" pitchFamily="34" charset="0"/>
                <a:cs typeface="Arial" panose="020B0604020202020204" pitchFamily="34" charset="0"/>
              </a:rPr>
              <a:t>· SSR-UPC–Smart Sustainable Resources</a:t>
            </a:r>
          </a:p>
          <a:p>
            <a:pPr>
              <a:lnSpc>
                <a:spcPts val="1700"/>
              </a:lnSpc>
            </a:pPr>
            <a:r>
              <a:rPr lang="fr-FR" spc="-30" baseline="30000">
                <a:latin typeface="Arial" panose="020B0604020202020204" pitchFamily="34" charset="0"/>
                <a:cs typeface="Arial" panose="020B0604020202020204" pitchFamily="34" charset="0"/>
              </a:rPr>
              <a:t> ·TALP. Centre de technologies et applications du langage et de la parole</a:t>
            </a:r>
          </a:p>
        </p:txBody>
      </p:sp>
      <p:sp>
        <p:nvSpPr>
          <p:cNvPr id="8" name="QuadreDeText 16"/>
          <p:cNvSpPr txBox="1"/>
          <p:nvPr/>
        </p:nvSpPr>
        <p:spPr>
          <a:xfrm>
            <a:off x="323528" y="871648"/>
            <a:ext cx="6867525" cy="400110"/>
          </a:xfrm>
          <a:prstGeom prst="rect">
            <a:avLst/>
          </a:prstGeom>
          <a:noFill/>
        </p:spPr>
        <p:txBody>
          <a:bodyPr wrap="square" rtlCol="0">
            <a:spAutoFit/>
          </a:bodyPr>
          <a:lstStyle/>
          <a:p>
            <a:r>
              <a:rPr lang="fr-FR" sz="2000" b="1" cap="all">
                <a:solidFill>
                  <a:srgbClr val="0070C0"/>
                </a:solidFill>
                <a:latin typeface="Arial" panose="020B0604020202020204" pitchFamily="34" charset="0"/>
                <a:cs typeface="Arial" panose="020B0604020202020204" pitchFamily="34" charset="0"/>
              </a:rPr>
              <a:t>CENTRES DE RECHERCHE SPÉCIFIQUES (CER)</a:t>
            </a:r>
            <a:endParaRPr lang="es-ES" sz="2000" b="1" cap="all">
              <a:solidFill>
                <a:srgbClr val="0070C0"/>
              </a:solidFill>
              <a:latin typeface="Arial" panose="020B0604020202020204" pitchFamily="34" charset="0"/>
              <a:cs typeface="Arial" panose="020B0604020202020204" pitchFamily="34" charset="0"/>
            </a:endParaRPr>
          </a:p>
        </p:txBody>
      </p:sp>
      <p:pic>
        <p:nvPicPr>
          <p:cNvPr id="9" name="Picture 3" descr="\\TELEMANN\Grups\SC\SCI\SCI-Oficina Disseny-Identitat\9844-Presentacions-UPC-2018\Material-Prestigi\9814 INTERIOR\Links\Noi_investigant.tif"/>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516216" y="1328908"/>
            <a:ext cx="2399977" cy="2820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529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252350" y="1328909"/>
            <a:ext cx="6335874" cy="382887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2" name="QuadreDeText 21"/>
          <p:cNvSpPr txBox="1"/>
          <p:nvPr/>
        </p:nvSpPr>
        <p:spPr>
          <a:xfrm>
            <a:off x="321420" y="1494309"/>
            <a:ext cx="7778972" cy="3336811"/>
          </a:xfrm>
          <a:prstGeom prst="rect">
            <a:avLst/>
          </a:prstGeom>
          <a:noFill/>
        </p:spPr>
        <p:txBody>
          <a:bodyPr wrap="square" rtlCol="0">
            <a:spAutoFit/>
          </a:bodyPr>
          <a:lstStyle/>
          <a:p>
            <a:pPr>
              <a:lnSpc>
                <a:spcPts val="1700"/>
              </a:lnSpc>
            </a:pPr>
            <a:r>
              <a:rPr lang="pt-BR" baseline="30000">
                <a:latin typeface="Arial" panose="020B0604020202020204" pitchFamily="34" charset="0"/>
                <a:cs typeface="Arial" panose="020B0604020202020204" pitchFamily="34" charset="0"/>
              </a:rPr>
              <a:t>· </a:t>
            </a:r>
            <a:r>
              <a:rPr lang="fr-FR" baseline="30000">
                <a:latin typeface="Arial" panose="020B0604020202020204" pitchFamily="34" charset="0"/>
                <a:cs typeface="Arial" panose="020B0604020202020204" pitchFamily="34" charset="0"/>
              </a:rPr>
              <a:t>BSC-CNS. Barcelona Supercomputing Center – Centre national de supercalcul </a:t>
            </a:r>
          </a:p>
          <a:p>
            <a:pPr>
              <a:lnSpc>
                <a:spcPts val="1700"/>
              </a:lnSpc>
            </a:pPr>
            <a:r>
              <a:rPr lang="fr-FR" baseline="30000">
                <a:latin typeface="Arial" panose="020B0604020202020204" pitchFamily="34" charset="0"/>
                <a:cs typeface="Arial" panose="020B0604020202020204" pitchFamily="34" charset="0"/>
              </a:rPr>
              <a:t>· CCP. Centre catalan du plastique</a:t>
            </a:r>
          </a:p>
          <a:p>
            <a:pPr>
              <a:lnSpc>
                <a:spcPts val="1700"/>
              </a:lnSpc>
            </a:pPr>
            <a:r>
              <a:rPr lang="fr-FR" baseline="30000">
                <a:latin typeface="Arial" panose="020B0604020202020204" pitchFamily="34" charset="0"/>
                <a:cs typeface="Arial" panose="020B0604020202020204" pitchFamily="34" charset="0"/>
              </a:rPr>
              <a:t>· CETaqua. Centre technologique de l’eau</a:t>
            </a:r>
          </a:p>
          <a:p>
            <a:pPr>
              <a:lnSpc>
                <a:spcPts val="1700"/>
              </a:lnSpc>
            </a:pPr>
            <a:r>
              <a:rPr lang="fr-FR" baseline="30000">
                <a:latin typeface="Arial" panose="020B0604020202020204" pitchFamily="34" charset="0"/>
                <a:cs typeface="Arial" panose="020B0604020202020204" pitchFamily="34" charset="0"/>
              </a:rPr>
              <a:t>· CIIRC. Centre international de recherche en ressources du littoral</a:t>
            </a:r>
          </a:p>
          <a:p>
            <a:pPr>
              <a:lnSpc>
                <a:spcPts val="1700"/>
              </a:lnSpc>
            </a:pPr>
            <a:r>
              <a:rPr lang="fr-FR" baseline="30000">
                <a:latin typeface="Arial" panose="020B0604020202020204" pitchFamily="34" charset="0"/>
                <a:cs typeface="Arial" panose="020B0604020202020204" pitchFamily="34" charset="0"/>
              </a:rPr>
              <a:t>· CIMNE. Centre international de méthodes numériques en ingénierie</a:t>
            </a:r>
          </a:p>
          <a:p>
            <a:pPr>
              <a:lnSpc>
                <a:spcPts val="1700"/>
              </a:lnSpc>
            </a:pPr>
            <a:r>
              <a:rPr lang="fr-FR" baseline="30000">
                <a:latin typeface="Arial" panose="020B0604020202020204" pitchFamily="34" charset="0"/>
                <a:cs typeface="Arial" panose="020B0604020202020204" pitchFamily="34" charset="0"/>
              </a:rPr>
              <a:t>· CREDA. Centre de recherche en économie et développement agroalimentaire</a:t>
            </a:r>
          </a:p>
          <a:p>
            <a:pPr>
              <a:lnSpc>
                <a:spcPts val="1700"/>
              </a:lnSpc>
            </a:pPr>
            <a:r>
              <a:rPr lang="fr-FR" baseline="30000">
                <a:latin typeface="Arial" panose="020B0604020202020204" pitchFamily="34" charset="0"/>
                <a:cs typeface="Arial" panose="020B0604020202020204" pitchFamily="34" charset="0"/>
              </a:rPr>
              <a:t>· CRM. Centre de recherche mathématique</a:t>
            </a:r>
          </a:p>
          <a:p>
            <a:pPr>
              <a:lnSpc>
                <a:spcPts val="1700"/>
              </a:lnSpc>
            </a:pPr>
            <a:r>
              <a:rPr lang="fr-FR" baseline="30000">
                <a:latin typeface="Arial" panose="020B0604020202020204" pitchFamily="34" charset="0"/>
                <a:cs typeface="Arial" panose="020B0604020202020204" pitchFamily="34" charset="0"/>
              </a:rPr>
              <a:t>· CTM. Centre technologique</a:t>
            </a:r>
          </a:p>
          <a:p>
            <a:pPr>
              <a:lnSpc>
                <a:spcPts val="1700"/>
              </a:lnSpc>
            </a:pPr>
            <a:r>
              <a:rPr lang="fr-FR" baseline="30000">
                <a:latin typeface="Arial" panose="020B0604020202020204" pitchFamily="34" charset="0"/>
                <a:cs typeface="Arial" panose="020B0604020202020204" pitchFamily="34" charset="0"/>
              </a:rPr>
              <a:t>· CTTC. Centre technologique de télécommunications de Catalogne</a:t>
            </a:r>
          </a:p>
          <a:p>
            <a:pPr>
              <a:lnSpc>
                <a:spcPts val="1700"/>
              </a:lnSpc>
            </a:pPr>
            <a:r>
              <a:rPr lang="fr-FR" baseline="30000">
                <a:latin typeface="Arial" panose="020B0604020202020204" pitchFamily="34" charset="0"/>
                <a:cs typeface="Arial" panose="020B0604020202020204" pitchFamily="34" charset="0"/>
              </a:rPr>
              <a:t>· FMA. Fondation Miquel Agustí</a:t>
            </a:r>
          </a:p>
          <a:p>
            <a:pPr>
              <a:lnSpc>
                <a:spcPts val="1700"/>
              </a:lnSpc>
            </a:pPr>
            <a:r>
              <a:rPr lang="fr-FR" baseline="30000">
                <a:latin typeface="Arial" panose="020B0604020202020204" pitchFamily="34" charset="0"/>
                <a:cs typeface="Arial" panose="020B0604020202020204" pitchFamily="34" charset="0"/>
              </a:rPr>
              <a:t>· i2CAT. Fondation i2CAT</a:t>
            </a:r>
          </a:p>
          <a:p>
            <a:pPr>
              <a:lnSpc>
                <a:spcPts val="1700"/>
              </a:lnSpc>
            </a:pPr>
            <a:r>
              <a:rPr lang="fr-FR" baseline="30000">
                <a:latin typeface="Arial" panose="020B0604020202020204" pitchFamily="34" charset="0"/>
                <a:cs typeface="Arial" panose="020B0604020202020204" pitchFamily="34" charset="0"/>
              </a:rPr>
              <a:t>· IBEC. Institut catalan de bio-ingénierie</a:t>
            </a:r>
          </a:p>
          <a:p>
            <a:pPr>
              <a:lnSpc>
                <a:spcPts val="1700"/>
              </a:lnSpc>
            </a:pPr>
            <a:r>
              <a:rPr lang="fr-FR" baseline="30000">
                <a:latin typeface="Arial" panose="020B0604020202020204" pitchFamily="34" charset="0"/>
                <a:cs typeface="Arial" panose="020B0604020202020204" pitchFamily="34" charset="0"/>
              </a:rPr>
              <a:t>· ICFO. Institut de sciences photoniques</a:t>
            </a:r>
          </a:p>
          <a:p>
            <a:pPr>
              <a:lnSpc>
                <a:spcPts val="1700"/>
              </a:lnSpc>
            </a:pPr>
            <a:r>
              <a:rPr lang="fr-FR" baseline="30000">
                <a:latin typeface="Arial" panose="020B0604020202020204" pitchFamily="34" charset="0"/>
                <a:cs typeface="Arial" panose="020B0604020202020204" pitchFamily="34" charset="0"/>
              </a:rPr>
              <a:t>· IEEC. Institut catalan d’études spatiales</a:t>
            </a:r>
          </a:p>
          <a:p>
            <a:pPr>
              <a:lnSpc>
                <a:spcPts val="1700"/>
              </a:lnSpc>
            </a:pPr>
            <a:r>
              <a:rPr lang="fr-FR" baseline="30000">
                <a:latin typeface="Arial" panose="020B0604020202020204" pitchFamily="34" charset="0"/>
                <a:cs typeface="Arial" panose="020B0604020202020204" pitchFamily="34" charset="0"/>
              </a:rPr>
              <a:t>· IREC. Institut catalan de recherche énergétique</a:t>
            </a:r>
          </a:p>
        </p:txBody>
      </p:sp>
      <p:sp>
        <p:nvSpPr>
          <p:cNvPr id="6" name="QuadreDeText 16"/>
          <p:cNvSpPr txBox="1"/>
          <p:nvPr/>
        </p:nvSpPr>
        <p:spPr>
          <a:xfrm>
            <a:off x="335650" y="864334"/>
            <a:ext cx="5532494" cy="400110"/>
          </a:xfrm>
          <a:prstGeom prst="rect">
            <a:avLst/>
          </a:prstGeom>
          <a:noFill/>
        </p:spPr>
        <p:txBody>
          <a:bodyPr wrap="square" rtlCol="0">
            <a:spAutoFit/>
          </a:bodyPr>
          <a:lstStyle/>
          <a:p>
            <a:r>
              <a:rPr lang="ca-ES" sz="2000" b="1" cap="all">
                <a:solidFill>
                  <a:srgbClr val="0070C0"/>
                </a:solidFill>
                <a:latin typeface="Arial" panose="020B0604020202020204" pitchFamily="34" charset="0"/>
                <a:cs typeface="Arial" panose="020B0604020202020204" pitchFamily="34" charset="0"/>
              </a:rPr>
              <a:t>ORGANISMES DE RECHERCHE ASSOCIÉS</a:t>
            </a:r>
            <a:endParaRPr lang="es-ES" sz="2000" b="1" cap="all">
              <a:solidFill>
                <a:srgbClr val="0070C0"/>
              </a:solidFill>
              <a:latin typeface="Arial" panose="020B0604020202020204" pitchFamily="34" charset="0"/>
              <a:cs typeface="Arial" panose="020B0604020202020204" pitchFamily="34" charset="0"/>
            </a:endParaRPr>
          </a:p>
        </p:txBody>
      </p:sp>
      <p:pic>
        <p:nvPicPr>
          <p:cNvPr id="2050" name="Picture 2" descr="\\TELEMANN\Grups\SC\SCI\SCI-Oficina Disseny-Identitat\9844-Presentacions-UPC-2018\Material-Prestigi\9814 INTERIOR\Links\Nanotecnologia.tif"/>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3115" t="-1" r="48677" b="-1"/>
          <a:stretch/>
        </p:blipFill>
        <p:spPr bwMode="auto">
          <a:xfrm>
            <a:off x="6588224" y="1328909"/>
            <a:ext cx="2317652" cy="5268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471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250825" y="1341437"/>
            <a:ext cx="4314771" cy="23334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4" name="13 Rectángulo"/>
          <p:cNvSpPr/>
          <p:nvPr/>
        </p:nvSpPr>
        <p:spPr>
          <a:xfrm>
            <a:off x="4565596" y="1341437"/>
            <a:ext cx="4315717" cy="2525431"/>
          </a:xfrm>
          <a:prstGeom prst="rect">
            <a:avLst/>
          </a:prstGeom>
          <a:solidFill>
            <a:srgbClr val="E1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5" name="14 Rectángulo"/>
          <p:cNvSpPr/>
          <p:nvPr/>
        </p:nvSpPr>
        <p:spPr>
          <a:xfrm>
            <a:off x="250825" y="3674853"/>
            <a:ext cx="8630488" cy="292279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2" name="QuadreDeText 21"/>
          <p:cNvSpPr txBox="1"/>
          <p:nvPr/>
        </p:nvSpPr>
        <p:spPr>
          <a:xfrm>
            <a:off x="296717" y="1769936"/>
            <a:ext cx="2270348" cy="1569660"/>
          </a:xfrm>
          <a:prstGeom prst="rect">
            <a:avLst/>
          </a:prstGeom>
          <a:noFill/>
        </p:spPr>
        <p:txBody>
          <a:bodyPr wrap="square" rtlCol="0">
            <a:spAutoFit/>
          </a:bodyPr>
          <a:lstStyle/>
          <a:p>
            <a:r>
              <a:rPr lang="ca-ES" baseline="30000"/>
              <a:t>· </a:t>
            </a:r>
            <a:r>
              <a:rPr lang="ca-ES" baseline="30000">
                <a:latin typeface="Arial" panose="020B0604020202020204" pitchFamily="34" charset="0"/>
                <a:cs typeface="Arial" panose="020B0604020202020204" pitchFamily="34" charset="0"/>
              </a:rPr>
              <a:t>Abertis </a:t>
            </a:r>
          </a:p>
          <a:p>
            <a:r>
              <a:rPr lang="ca-ES" baseline="30000"/>
              <a:t>· </a:t>
            </a:r>
            <a:r>
              <a:rPr lang="ca-ES" baseline="30000">
                <a:latin typeface="Arial" panose="020B0604020202020204" pitchFamily="34" charset="0"/>
                <a:cs typeface="Arial" panose="020B0604020202020204" pitchFamily="34" charset="0"/>
              </a:rPr>
              <a:t>COMEXI Group </a:t>
            </a:r>
          </a:p>
          <a:p>
            <a:r>
              <a:rPr lang="ca-ES" baseline="30000"/>
              <a:t>· </a:t>
            </a:r>
            <a:r>
              <a:rPr lang="ca-ES" baseline="30000">
                <a:latin typeface="Arial" panose="020B0604020202020204" pitchFamily="34" charset="0"/>
                <a:cs typeface="Arial" panose="020B0604020202020204" pitchFamily="34" charset="0"/>
              </a:rPr>
              <a:t>Fundació </a:t>
            </a:r>
            <a:r>
              <a:rPr lang="ca-ES" baseline="30000" err="1">
                <a:latin typeface="Arial" panose="020B0604020202020204" pitchFamily="34" charset="0"/>
                <a:cs typeface="Arial" panose="020B0604020202020204" pitchFamily="34" charset="0"/>
              </a:rPr>
              <a:t>Cellex</a:t>
            </a:r>
            <a:endParaRPr lang="ca-ES" baseline="30000">
              <a:latin typeface="Arial" panose="020B0604020202020204" pitchFamily="34" charset="0"/>
              <a:cs typeface="Arial" panose="020B0604020202020204" pitchFamily="34" charset="0"/>
            </a:endParaRPr>
          </a:p>
          <a:p>
            <a:r>
              <a:rPr lang="ca-ES" baseline="30000"/>
              <a:t>· </a:t>
            </a:r>
            <a:r>
              <a:rPr lang="ca-ES" baseline="30000">
                <a:latin typeface="Arial" panose="020B0604020202020204" pitchFamily="34" charset="0"/>
                <a:cs typeface="Arial" panose="020B0604020202020204" pitchFamily="34" charset="0"/>
              </a:rPr>
              <a:t>GIRBAU Group </a:t>
            </a:r>
          </a:p>
          <a:p>
            <a:r>
              <a:rPr lang="ca-ES" baseline="30000"/>
              <a:t>· </a:t>
            </a:r>
            <a:r>
              <a:rPr lang="ca-ES" baseline="30000">
                <a:latin typeface="Arial" panose="020B0604020202020204" pitchFamily="34" charset="0"/>
                <a:cs typeface="Arial" panose="020B0604020202020204" pitchFamily="34" charset="0"/>
              </a:rPr>
              <a:t>ICL Iberia </a:t>
            </a:r>
          </a:p>
          <a:p>
            <a:r>
              <a:rPr lang="ca-ES" baseline="30000"/>
              <a:t>· </a:t>
            </a:r>
            <a:r>
              <a:rPr lang="ca-ES" baseline="30000">
                <a:latin typeface="Arial" panose="020B0604020202020204" pitchFamily="34" charset="0"/>
                <a:cs typeface="Arial" panose="020B0604020202020204" pitchFamily="34" charset="0"/>
              </a:rPr>
              <a:t>Obra Social “la Caixa” </a:t>
            </a:r>
          </a:p>
          <a:p>
            <a:r>
              <a:rPr lang="ca-ES" baseline="30000"/>
              <a:t>· </a:t>
            </a:r>
            <a:r>
              <a:rPr lang="ca-ES" baseline="30000">
                <a:latin typeface="Arial" panose="020B0604020202020204" pitchFamily="34" charset="0"/>
                <a:cs typeface="Arial" panose="020B0604020202020204" pitchFamily="34" charset="0"/>
              </a:rPr>
              <a:t>Banco Santander </a:t>
            </a:r>
          </a:p>
          <a:p>
            <a:r>
              <a:rPr lang="ca-ES" baseline="30000"/>
              <a:t>· </a:t>
            </a:r>
            <a:r>
              <a:rPr lang="ca-ES" baseline="30000">
                <a:latin typeface="Arial" panose="020B0604020202020204" pitchFamily="34" charset="0"/>
                <a:cs typeface="Arial" panose="020B0604020202020204" pitchFamily="34" charset="0"/>
              </a:rPr>
              <a:t>SEAT </a:t>
            </a:r>
          </a:p>
        </p:txBody>
      </p:sp>
      <p:sp>
        <p:nvSpPr>
          <p:cNvPr id="6" name="QuadreDeText 16"/>
          <p:cNvSpPr txBox="1"/>
          <p:nvPr/>
        </p:nvSpPr>
        <p:spPr>
          <a:xfrm>
            <a:off x="263642" y="864334"/>
            <a:ext cx="6828638" cy="400110"/>
          </a:xfrm>
          <a:prstGeom prst="rect">
            <a:avLst/>
          </a:prstGeom>
          <a:noFill/>
        </p:spPr>
        <p:txBody>
          <a:bodyPr wrap="square" rtlCol="0">
            <a:spAutoFit/>
          </a:bodyPr>
          <a:lstStyle/>
          <a:p>
            <a:r>
              <a:rPr lang="ca-ES" sz="2000" b="1" cap="all">
                <a:solidFill>
                  <a:srgbClr val="0070C0"/>
                </a:solidFill>
                <a:latin typeface="Arial" panose="020B0604020202020204" pitchFamily="34" charset="0"/>
                <a:cs typeface="Arial" panose="020B0604020202020204" pitchFamily="34" charset="0"/>
              </a:rPr>
              <a:t>ENTREPRISES ET ORGANISMES COMMANDITAIRES</a:t>
            </a:r>
            <a:endParaRPr lang="es-ES" sz="2000" b="1" cap="all">
              <a:solidFill>
                <a:srgbClr val="0070C0"/>
              </a:solidFill>
              <a:latin typeface="Arial" panose="020B0604020202020204" pitchFamily="34" charset="0"/>
              <a:cs typeface="Arial" panose="020B0604020202020204" pitchFamily="34" charset="0"/>
            </a:endParaRPr>
          </a:p>
        </p:txBody>
      </p:sp>
      <p:sp>
        <p:nvSpPr>
          <p:cNvPr id="7" name="QuadreDeText 15"/>
          <p:cNvSpPr txBox="1"/>
          <p:nvPr/>
        </p:nvSpPr>
        <p:spPr>
          <a:xfrm>
            <a:off x="296717" y="1389985"/>
            <a:ext cx="4286572" cy="338554"/>
          </a:xfrm>
          <a:prstGeom prst="rect">
            <a:avLst/>
          </a:prstGeom>
          <a:noFill/>
        </p:spPr>
        <p:txBody>
          <a:bodyPr wrap="square" rtlCol="0">
            <a:spAutoFit/>
          </a:bodyPr>
          <a:lstStyle/>
          <a:p>
            <a:r>
              <a:rPr lang="ca-ES" sz="1600" b="1">
                <a:solidFill>
                  <a:srgbClr val="0070C0"/>
                </a:solidFill>
                <a:latin typeface="Arial" panose="020B0604020202020204" pitchFamily="34" charset="0"/>
                <a:cs typeface="Arial" panose="020B0604020202020204" pitchFamily="34" charset="0"/>
              </a:rPr>
              <a:t>SPONSORS D’EXCELLENCE</a:t>
            </a:r>
            <a:endParaRPr lang="es-ES" sz="1600" b="1">
              <a:solidFill>
                <a:srgbClr val="0070C0"/>
              </a:solidFill>
              <a:latin typeface="Arial" panose="020B0604020202020204" pitchFamily="34" charset="0"/>
              <a:cs typeface="Arial" panose="020B0604020202020204" pitchFamily="34" charset="0"/>
            </a:endParaRPr>
          </a:p>
        </p:txBody>
      </p:sp>
      <p:sp>
        <p:nvSpPr>
          <p:cNvPr id="9" name="QuadreDeText 15"/>
          <p:cNvSpPr txBox="1"/>
          <p:nvPr/>
        </p:nvSpPr>
        <p:spPr>
          <a:xfrm>
            <a:off x="4617319" y="1395527"/>
            <a:ext cx="4286572" cy="338554"/>
          </a:xfrm>
          <a:prstGeom prst="rect">
            <a:avLst/>
          </a:prstGeom>
          <a:noFill/>
        </p:spPr>
        <p:txBody>
          <a:bodyPr wrap="square" rtlCol="0">
            <a:spAutoFit/>
          </a:bodyPr>
          <a:lstStyle/>
          <a:p>
            <a:r>
              <a:rPr lang="ca-ES" sz="1600" b="1">
                <a:solidFill>
                  <a:srgbClr val="0070C0"/>
                </a:solidFill>
                <a:latin typeface="Arial" panose="020B0604020202020204" pitchFamily="34" charset="0"/>
                <a:cs typeface="Arial" panose="020B0604020202020204" pitchFamily="34" charset="0"/>
              </a:rPr>
              <a:t>SPONSORS</a:t>
            </a:r>
            <a:endParaRPr lang="es-ES" sz="1600" b="1">
              <a:solidFill>
                <a:srgbClr val="0070C0"/>
              </a:solidFill>
              <a:latin typeface="Arial" panose="020B0604020202020204" pitchFamily="34" charset="0"/>
              <a:cs typeface="Arial" panose="020B0604020202020204" pitchFamily="34" charset="0"/>
            </a:endParaRPr>
          </a:p>
        </p:txBody>
      </p:sp>
      <p:sp>
        <p:nvSpPr>
          <p:cNvPr id="10" name="QuadreDeText 15"/>
          <p:cNvSpPr txBox="1"/>
          <p:nvPr/>
        </p:nvSpPr>
        <p:spPr>
          <a:xfrm>
            <a:off x="297283" y="3676802"/>
            <a:ext cx="4286572" cy="338554"/>
          </a:xfrm>
          <a:prstGeom prst="rect">
            <a:avLst/>
          </a:prstGeom>
          <a:noFill/>
        </p:spPr>
        <p:txBody>
          <a:bodyPr wrap="square" rtlCol="0">
            <a:spAutoFit/>
          </a:bodyPr>
          <a:lstStyle/>
          <a:p>
            <a:r>
              <a:rPr lang="ca-ES" sz="1600" b="1">
                <a:solidFill>
                  <a:srgbClr val="0070C0"/>
                </a:solidFill>
                <a:latin typeface="Arial" panose="020B0604020202020204" pitchFamily="34" charset="0"/>
                <a:cs typeface="Arial" panose="020B0604020202020204" pitchFamily="34" charset="0"/>
              </a:rPr>
              <a:t>PARTENAIRES</a:t>
            </a:r>
            <a:endParaRPr lang="es-ES" sz="1600" b="1">
              <a:solidFill>
                <a:srgbClr val="0070C0"/>
              </a:solidFill>
              <a:latin typeface="Arial" panose="020B0604020202020204" pitchFamily="34" charset="0"/>
              <a:cs typeface="Arial" panose="020B0604020202020204" pitchFamily="34" charset="0"/>
            </a:endParaRPr>
          </a:p>
        </p:txBody>
      </p:sp>
      <p:sp>
        <p:nvSpPr>
          <p:cNvPr id="11" name="QuadreDeText 21"/>
          <p:cNvSpPr txBox="1"/>
          <p:nvPr/>
        </p:nvSpPr>
        <p:spPr>
          <a:xfrm>
            <a:off x="4628821" y="1763107"/>
            <a:ext cx="3167905" cy="1938992"/>
          </a:xfrm>
          <a:prstGeom prst="rect">
            <a:avLst/>
          </a:prstGeom>
          <a:noFill/>
        </p:spPr>
        <p:txBody>
          <a:bodyPr wrap="square" rtlCol="0">
            <a:spAutoFit/>
          </a:bodyPr>
          <a:lstStyle/>
          <a:p>
            <a:r>
              <a:rPr lang="ca-ES" baseline="30000"/>
              <a:t>· AMES </a:t>
            </a:r>
          </a:p>
          <a:p>
            <a:r>
              <a:rPr lang="ca-ES" baseline="30000"/>
              <a:t>· Construccions RUBAU </a:t>
            </a:r>
          </a:p>
          <a:p>
            <a:r>
              <a:rPr lang="ca-ES" baseline="30000"/>
              <a:t>· COPISA Grup </a:t>
            </a:r>
          </a:p>
          <a:p>
            <a:r>
              <a:rPr lang="ca-ES" baseline="30000"/>
              <a:t>· Endesa </a:t>
            </a:r>
          </a:p>
          <a:p>
            <a:r>
              <a:rPr lang="ca-ES" baseline="30000"/>
              <a:t>· FCC </a:t>
            </a:r>
            <a:r>
              <a:rPr lang="ca-ES" baseline="30000" err="1"/>
              <a:t>Construcción</a:t>
            </a:r>
            <a:r>
              <a:rPr lang="ca-ES" baseline="30000"/>
              <a:t> </a:t>
            </a:r>
          </a:p>
          <a:p>
            <a:r>
              <a:rPr lang="ca-ES" baseline="30000"/>
              <a:t>· JG </a:t>
            </a:r>
            <a:r>
              <a:rPr lang="ca-ES" baseline="30000" err="1"/>
              <a:t>Ingenieros</a:t>
            </a:r>
            <a:r>
              <a:rPr lang="ca-ES" baseline="30000"/>
              <a:t> </a:t>
            </a:r>
          </a:p>
          <a:p>
            <a:r>
              <a:rPr lang="ca-ES" baseline="30000"/>
              <a:t>· Mecalux </a:t>
            </a:r>
          </a:p>
          <a:p>
            <a:r>
              <a:rPr lang="ca-ES" baseline="30000"/>
              <a:t>· OHL </a:t>
            </a:r>
          </a:p>
          <a:p>
            <a:r>
              <a:rPr lang="ca-ES" baseline="30000"/>
              <a:t>· SOADCO (</a:t>
            </a:r>
            <a:r>
              <a:rPr lang="ca-ES" baseline="30000" err="1"/>
              <a:t>Klockner</a:t>
            </a:r>
            <a:r>
              <a:rPr lang="ca-ES" baseline="30000"/>
              <a:t> Implant System) </a:t>
            </a:r>
          </a:p>
          <a:p>
            <a:r>
              <a:rPr lang="ca-ES" baseline="30000"/>
              <a:t>· Telefónica</a:t>
            </a:r>
          </a:p>
        </p:txBody>
      </p:sp>
      <p:sp>
        <p:nvSpPr>
          <p:cNvPr id="12" name="QuadreDeText 21"/>
          <p:cNvSpPr txBox="1"/>
          <p:nvPr/>
        </p:nvSpPr>
        <p:spPr>
          <a:xfrm>
            <a:off x="301865" y="4061736"/>
            <a:ext cx="8842135" cy="3785652"/>
          </a:xfrm>
          <a:prstGeom prst="rect">
            <a:avLst/>
          </a:prstGeom>
          <a:noFill/>
        </p:spPr>
        <p:txBody>
          <a:bodyPr wrap="square" numCol="2" rtlCol="0">
            <a:spAutoFit/>
          </a:bodyPr>
          <a:lstStyle/>
          <a:p>
            <a:pPr>
              <a:lnSpc>
                <a:spcPts val="1300"/>
              </a:lnSpc>
            </a:pPr>
            <a:r>
              <a:rPr lang="ca-ES" baseline="30000"/>
              <a:t>· Accenture </a:t>
            </a:r>
          </a:p>
          <a:p>
            <a:pPr>
              <a:lnSpc>
                <a:spcPts val="1300"/>
              </a:lnSpc>
            </a:pPr>
            <a:r>
              <a:rPr lang="ca-ES" baseline="30000"/>
              <a:t>· Agbar </a:t>
            </a:r>
          </a:p>
          <a:p>
            <a:pPr>
              <a:lnSpc>
                <a:spcPts val="1300"/>
              </a:lnSpc>
            </a:pPr>
            <a:r>
              <a:rPr lang="ca-ES" baseline="30000"/>
              <a:t>· Agrupació Catalana de Tèxtil i Moda </a:t>
            </a:r>
          </a:p>
          <a:p>
            <a:pPr>
              <a:lnSpc>
                <a:spcPts val="1300"/>
              </a:lnSpc>
            </a:pPr>
            <a:r>
              <a:rPr lang="ca-ES" baseline="30000"/>
              <a:t>· Ajuntament de Castelldefels </a:t>
            </a:r>
          </a:p>
          <a:p>
            <a:pPr>
              <a:lnSpc>
                <a:spcPts val="1300"/>
              </a:lnSpc>
            </a:pPr>
            <a:r>
              <a:rPr lang="ca-ES" baseline="30000"/>
              <a:t>· Ajuntament d’Igualada </a:t>
            </a:r>
          </a:p>
          <a:p>
            <a:pPr>
              <a:lnSpc>
                <a:spcPts val="1300"/>
              </a:lnSpc>
            </a:pPr>
            <a:r>
              <a:rPr lang="ca-ES" baseline="30000"/>
              <a:t>· ASEMAS </a:t>
            </a:r>
          </a:p>
          <a:p>
            <a:pPr>
              <a:lnSpc>
                <a:spcPts val="1300"/>
              </a:lnSpc>
            </a:pPr>
            <a:r>
              <a:rPr lang="ca-ES" baseline="30000"/>
              <a:t>· </a:t>
            </a:r>
            <a:r>
              <a:rPr lang="es-ES" baseline="30000"/>
              <a:t>Asociación de Investigación de las Industrias del Curtido y Anexas </a:t>
            </a:r>
          </a:p>
          <a:p>
            <a:pPr>
              <a:lnSpc>
                <a:spcPts val="1300"/>
              </a:lnSpc>
            </a:pPr>
            <a:r>
              <a:rPr lang="ca-ES" baseline="30000"/>
              <a:t>· </a:t>
            </a:r>
            <a:r>
              <a:rPr lang="es-ES" baseline="30000"/>
              <a:t>Asociación Química Española de la Industria del Cuero </a:t>
            </a:r>
          </a:p>
          <a:p>
            <a:pPr>
              <a:lnSpc>
                <a:spcPts val="1300"/>
              </a:lnSpc>
            </a:pPr>
            <a:r>
              <a:rPr lang="ca-ES" baseline="30000"/>
              <a:t>· Bernecker &amp; Rainer </a:t>
            </a:r>
            <a:r>
              <a:rPr lang="ca-ES" baseline="30000" err="1"/>
              <a:t>Automatización</a:t>
            </a:r>
            <a:r>
              <a:rPr lang="ca-ES" baseline="30000"/>
              <a:t> Industrial </a:t>
            </a:r>
          </a:p>
          <a:p>
            <a:pPr>
              <a:lnSpc>
                <a:spcPts val="1300"/>
              </a:lnSpc>
            </a:pPr>
            <a:r>
              <a:rPr lang="ca-ES" baseline="30000"/>
              <a:t>· BOSCH </a:t>
            </a:r>
          </a:p>
          <a:p>
            <a:pPr>
              <a:lnSpc>
                <a:spcPts val="1300"/>
              </a:lnSpc>
            </a:pPr>
            <a:r>
              <a:rPr lang="ca-ES" baseline="30000"/>
              <a:t>· Covestro </a:t>
            </a:r>
          </a:p>
          <a:p>
            <a:pPr>
              <a:lnSpc>
                <a:spcPts val="1300"/>
              </a:lnSpc>
            </a:pPr>
            <a:r>
              <a:rPr lang="ca-ES" baseline="30000"/>
              <a:t>· DENSO </a:t>
            </a:r>
          </a:p>
          <a:p>
            <a:pPr>
              <a:lnSpc>
                <a:spcPts val="1300"/>
              </a:lnSpc>
            </a:pPr>
            <a:r>
              <a:rPr lang="ca-ES" baseline="30000"/>
              <a:t>· Dow </a:t>
            </a:r>
            <a:r>
              <a:rPr lang="ca-ES" baseline="30000" err="1"/>
              <a:t>Chemical</a:t>
            </a:r>
            <a:r>
              <a:rPr lang="ca-ES" baseline="30000"/>
              <a:t> Ibérica </a:t>
            </a:r>
          </a:p>
          <a:p>
            <a:pPr>
              <a:lnSpc>
                <a:spcPts val="1300"/>
              </a:lnSpc>
            </a:pPr>
            <a:r>
              <a:rPr lang="ca-ES" baseline="30000"/>
              <a:t>· dSPACE </a:t>
            </a:r>
          </a:p>
          <a:p>
            <a:pPr>
              <a:lnSpc>
                <a:spcPts val="1300"/>
              </a:lnSpc>
            </a:pPr>
            <a:r>
              <a:rPr lang="ca-ES" baseline="30000"/>
              <a:t>· Everis </a:t>
            </a:r>
          </a:p>
          <a:p>
            <a:pPr>
              <a:lnSpc>
                <a:spcPts val="1300"/>
              </a:lnSpc>
            </a:pPr>
            <a:endParaRPr lang="ca-ES" baseline="30000"/>
          </a:p>
          <a:p>
            <a:pPr>
              <a:lnSpc>
                <a:spcPts val="1300"/>
              </a:lnSpc>
            </a:pPr>
            <a:endParaRPr lang="ca-ES" baseline="30000"/>
          </a:p>
          <a:p>
            <a:pPr>
              <a:lnSpc>
                <a:spcPts val="1300"/>
              </a:lnSpc>
            </a:pPr>
            <a:endParaRPr lang="ca-ES" baseline="30000"/>
          </a:p>
          <a:p>
            <a:pPr>
              <a:lnSpc>
                <a:spcPts val="1300"/>
              </a:lnSpc>
            </a:pPr>
            <a:endParaRPr lang="ca-ES" baseline="30000"/>
          </a:p>
          <a:p>
            <a:pPr>
              <a:lnSpc>
                <a:spcPts val="1300"/>
              </a:lnSpc>
            </a:pPr>
            <a:endParaRPr lang="ca-ES" baseline="30000"/>
          </a:p>
          <a:p>
            <a:pPr>
              <a:lnSpc>
                <a:spcPts val="1300"/>
              </a:lnSpc>
            </a:pPr>
            <a:endParaRPr lang="ca-ES" baseline="30000"/>
          </a:p>
          <a:p>
            <a:pPr>
              <a:lnSpc>
                <a:spcPts val="1300"/>
              </a:lnSpc>
            </a:pPr>
            <a:endParaRPr lang="ca-ES" baseline="30000"/>
          </a:p>
          <a:p>
            <a:pPr>
              <a:lnSpc>
                <a:spcPts val="1300"/>
              </a:lnSpc>
            </a:pPr>
            <a:r>
              <a:rPr lang="ca-ES" baseline="30000"/>
              <a:t>· FIB </a:t>
            </a:r>
            <a:r>
              <a:rPr lang="ca-ES" baseline="30000" err="1"/>
              <a:t>Alumni</a:t>
            </a:r>
            <a:r>
              <a:rPr lang="ca-ES" baseline="30000"/>
              <a:t>-Cercle </a:t>
            </a:r>
            <a:r>
              <a:rPr lang="ca-ES" baseline="30000" err="1"/>
              <a:t>Fiber</a:t>
            </a:r>
            <a:r>
              <a:rPr lang="ca-ES" baseline="30000"/>
              <a:t> </a:t>
            </a:r>
          </a:p>
          <a:p>
            <a:pPr>
              <a:lnSpc>
                <a:spcPts val="1300"/>
              </a:lnSpc>
            </a:pPr>
            <a:r>
              <a:rPr lang="ca-ES" baseline="30000"/>
              <a:t>· Fundació Caixa d’Enginyers </a:t>
            </a:r>
          </a:p>
          <a:p>
            <a:pPr>
              <a:lnSpc>
                <a:spcPts val="1300"/>
              </a:lnSpc>
            </a:pPr>
            <a:r>
              <a:rPr lang="ca-ES" baseline="30000"/>
              <a:t>· </a:t>
            </a:r>
            <a:r>
              <a:rPr lang="es-ES" baseline="30000"/>
              <a:t>Fundació per a la </a:t>
            </a:r>
            <a:r>
              <a:rPr lang="es-ES" baseline="30000" err="1"/>
              <a:t>Innovació</a:t>
            </a:r>
            <a:r>
              <a:rPr lang="es-ES" baseline="30000"/>
              <a:t> </a:t>
            </a:r>
            <a:r>
              <a:rPr lang="es-ES" baseline="30000" err="1"/>
              <a:t>Tèxtil</a:t>
            </a:r>
            <a:r>
              <a:rPr lang="es-ES" baseline="30000"/>
              <a:t> </a:t>
            </a:r>
            <a:r>
              <a:rPr lang="es-ES" baseline="30000" err="1"/>
              <a:t>d’Igualada</a:t>
            </a:r>
            <a:r>
              <a:rPr lang="es-ES" baseline="30000"/>
              <a:t> </a:t>
            </a:r>
          </a:p>
          <a:p>
            <a:pPr>
              <a:lnSpc>
                <a:spcPts val="1300"/>
              </a:lnSpc>
            </a:pPr>
            <a:r>
              <a:rPr lang="ca-ES" baseline="30000"/>
              <a:t>· Fundació Resa Campus </a:t>
            </a:r>
          </a:p>
          <a:p>
            <a:pPr>
              <a:lnSpc>
                <a:spcPts val="1300"/>
              </a:lnSpc>
            </a:pPr>
            <a:r>
              <a:rPr lang="ca-ES" baseline="30000"/>
              <a:t>· Fundación ONCE</a:t>
            </a:r>
          </a:p>
          <a:p>
            <a:pPr>
              <a:lnSpc>
                <a:spcPts val="1300"/>
              </a:lnSpc>
            </a:pPr>
            <a:r>
              <a:rPr lang="ca-ES" baseline="30000"/>
              <a:t>· Gestamp </a:t>
            </a:r>
          </a:p>
          <a:p>
            <a:pPr>
              <a:lnSpc>
                <a:spcPts val="1300"/>
              </a:lnSpc>
            </a:pPr>
            <a:r>
              <a:rPr lang="ca-ES" baseline="30000"/>
              <a:t>· HNA </a:t>
            </a:r>
          </a:p>
          <a:p>
            <a:pPr>
              <a:lnSpc>
                <a:spcPts val="1300"/>
              </a:lnSpc>
            </a:pPr>
            <a:r>
              <a:rPr lang="ca-ES" baseline="30000"/>
              <a:t>· HP </a:t>
            </a:r>
          </a:p>
          <a:p>
            <a:pPr>
              <a:lnSpc>
                <a:spcPts val="1300"/>
              </a:lnSpc>
            </a:pPr>
            <a:r>
              <a:rPr lang="ca-ES" baseline="30000"/>
              <a:t>· Ibertrac </a:t>
            </a:r>
          </a:p>
          <a:p>
            <a:pPr>
              <a:lnSpc>
                <a:spcPts val="1300"/>
              </a:lnSpc>
            </a:pPr>
            <a:r>
              <a:rPr lang="ca-ES" baseline="30000"/>
              <a:t>· La Mútua dels Enginyers </a:t>
            </a:r>
          </a:p>
          <a:p>
            <a:pPr>
              <a:lnSpc>
                <a:spcPts val="1300"/>
              </a:lnSpc>
            </a:pPr>
            <a:r>
              <a:rPr lang="ca-ES" baseline="30000"/>
              <a:t>· La Vanguardia </a:t>
            </a:r>
          </a:p>
          <a:p>
            <a:pPr>
              <a:lnSpc>
                <a:spcPts val="1300"/>
              </a:lnSpc>
            </a:pPr>
            <a:r>
              <a:rPr lang="ca-ES" baseline="30000"/>
              <a:t>· Lear Corporation </a:t>
            </a:r>
          </a:p>
          <a:p>
            <a:pPr>
              <a:lnSpc>
                <a:spcPts val="1300"/>
              </a:lnSpc>
            </a:pPr>
            <a:r>
              <a:rPr lang="ca-ES" baseline="30000"/>
              <a:t>· Mapro </a:t>
            </a:r>
          </a:p>
          <a:p>
            <a:pPr>
              <a:lnSpc>
                <a:spcPts val="1300"/>
              </a:lnSpc>
            </a:pPr>
            <a:r>
              <a:rPr lang="ca-ES" baseline="30000"/>
              <a:t>· Naturgy</a:t>
            </a:r>
          </a:p>
          <a:p>
            <a:pPr>
              <a:lnSpc>
                <a:spcPts val="1300"/>
              </a:lnSpc>
            </a:pPr>
            <a:r>
              <a:rPr lang="ca-ES" baseline="30000"/>
              <a:t>· PILZ </a:t>
            </a:r>
          </a:p>
        </p:txBody>
      </p:sp>
    </p:spTree>
    <p:extLst>
      <p:ext uri="{BB962C8B-B14F-4D97-AF65-F5344CB8AC3E}">
        <p14:creationId xmlns:p14="http://schemas.microsoft.com/office/powerpoint/2010/main" val="1300782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tge 12">
            <a:extLst>
              <a:ext uri="{FF2B5EF4-FFF2-40B4-BE49-F238E27FC236}">
                <a16:creationId xmlns:a16="http://schemas.microsoft.com/office/drawing/2014/main" id="{B9705F86-3751-4C48-8741-44BA77883B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7670" y="2385116"/>
            <a:ext cx="4536504" cy="4160845"/>
          </a:xfrm>
          <a:prstGeom prst="rect">
            <a:avLst/>
          </a:prstGeom>
        </p:spPr>
      </p:pic>
      <p:pic>
        <p:nvPicPr>
          <p:cNvPr id="11" name="Imatge 10">
            <a:extLst>
              <a:ext uri="{FF2B5EF4-FFF2-40B4-BE49-F238E27FC236}">
                <a16:creationId xmlns:a16="http://schemas.microsoft.com/office/drawing/2014/main" id="{6CF413BE-B3F5-487D-865E-F3B620D154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196752"/>
            <a:ext cx="3887240" cy="3677469"/>
          </a:xfrm>
          <a:prstGeom prst="rect">
            <a:avLst/>
          </a:prstGeom>
        </p:spPr>
      </p:pic>
      <p:pic>
        <p:nvPicPr>
          <p:cNvPr id="5" name="Imatge 4">
            <a:extLst>
              <a:ext uri="{FF2B5EF4-FFF2-40B4-BE49-F238E27FC236}">
                <a16:creationId xmlns:a16="http://schemas.microsoft.com/office/drawing/2014/main" id="{68274381-A83C-4EA6-9581-BC7B2C466B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6875" y="5589240"/>
            <a:ext cx="1885950" cy="1228725"/>
          </a:xfrm>
          <a:prstGeom prst="rect">
            <a:avLst/>
          </a:prstGeom>
        </p:spPr>
      </p:pic>
      <p:sp>
        <p:nvSpPr>
          <p:cNvPr id="16" name="QuadreDeText 4"/>
          <p:cNvSpPr txBox="1"/>
          <p:nvPr/>
        </p:nvSpPr>
        <p:spPr>
          <a:xfrm>
            <a:off x="1619672" y="203460"/>
            <a:ext cx="7360630" cy="1477328"/>
          </a:xfrm>
          <a:prstGeom prst="rect">
            <a:avLst/>
          </a:prstGeom>
          <a:noFill/>
        </p:spPr>
        <p:txBody>
          <a:bodyPr wrap="square" rtlCol="0">
            <a:spAutoFit/>
          </a:bodyPr>
          <a:lstStyle/>
          <a:p>
            <a:pPr algn="r">
              <a:lnSpc>
                <a:spcPts val="3600"/>
              </a:lnSpc>
            </a:pPr>
            <a:r>
              <a:rPr lang="fr-FR" sz="3200" b="1">
                <a:solidFill>
                  <a:srgbClr val="0070C0"/>
                </a:solidFill>
                <a:latin typeface="Arial" panose="020B0604020202020204" pitchFamily="34" charset="0"/>
                <a:cs typeface="Arial" panose="020B0604020202020204" pitchFamily="34" charset="0"/>
              </a:rPr>
              <a:t>L’UPC DANS </a:t>
            </a:r>
          </a:p>
          <a:p>
            <a:pPr algn="r">
              <a:lnSpc>
                <a:spcPts val="3600"/>
              </a:lnSpc>
            </a:pPr>
            <a:r>
              <a:rPr lang="fr-FR" sz="3200" b="1">
                <a:solidFill>
                  <a:srgbClr val="0070C0"/>
                </a:solidFill>
                <a:latin typeface="Arial" panose="020B0604020202020204" pitchFamily="34" charset="0"/>
                <a:cs typeface="Arial" panose="020B0604020202020204" pitchFamily="34" charset="0"/>
              </a:rPr>
              <a:t>LES CLASSEMENTS INTERNATIONAUX</a:t>
            </a:r>
            <a:endParaRPr lang="ca-ES" sz="3200" b="1">
              <a:solidFill>
                <a:srgbClr val="0070C0"/>
              </a:solidFill>
              <a:latin typeface="Arial" panose="020B0604020202020204" pitchFamily="34" charset="0"/>
              <a:cs typeface="Arial" panose="020B0604020202020204" pitchFamily="34" charset="0"/>
            </a:endParaRPr>
          </a:p>
        </p:txBody>
      </p:sp>
      <p:pic>
        <p:nvPicPr>
          <p:cNvPr id="7" name="Imatge 6">
            <a:extLst>
              <a:ext uri="{FF2B5EF4-FFF2-40B4-BE49-F238E27FC236}">
                <a16:creationId xmlns:a16="http://schemas.microsoft.com/office/drawing/2014/main" id="{7FD16E00-6053-4693-8BDD-79FFD9E225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4725144"/>
            <a:ext cx="2573620" cy="1389382"/>
          </a:xfrm>
          <a:prstGeom prst="rect">
            <a:avLst/>
          </a:prstGeom>
        </p:spPr>
      </p:pic>
    </p:spTree>
    <p:extLst>
      <p:ext uri="{BB962C8B-B14F-4D97-AF65-F5344CB8AC3E}">
        <p14:creationId xmlns:p14="http://schemas.microsoft.com/office/powerpoint/2010/main" val="3611110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20 Rectángulo"/>
          <p:cNvSpPr/>
          <p:nvPr/>
        </p:nvSpPr>
        <p:spPr>
          <a:xfrm>
            <a:off x="234826" y="1347118"/>
            <a:ext cx="8671049" cy="128979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3" name="22 Rectángulo"/>
          <p:cNvSpPr/>
          <p:nvPr/>
        </p:nvSpPr>
        <p:spPr>
          <a:xfrm>
            <a:off x="234826" y="3378564"/>
            <a:ext cx="8671049" cy="152512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4" name="23 Rectángulo"/>
          <p:cNvSpPr/>
          <p:nvPr/>
        </p:nvSpPr>
        <p:spPr>
          <a:xfrm>
            <a:off x="252350" y="5639619"/>
            <a:ext cx="8671049" cy="95803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 name="QuadreDeText 16"/>
          <p:cNvSpPr txBox="1"/>
          <p:nvPr/>
        </p:nvSpPr>
        <p:spPr>
          <a:xfrm>
            <a:off x="263642" y="864334"/>
            <a:ext cx="5532494" cy="400110"/>
          </a:xfrm>
          <a:prstGeom prst="rect">
            <a:avLst/>
          </a:prstGeom>
          <a:noFill/>
        </p:spPr>
        <p:txBody>
          <a:bodyPr wrap="square" rtlCol="0">
            <a:spAutoFit/>
          </a:bodyPr>
          <a:lstStyle/>
          <a:p>
            <a:r>
              <a:rPr lang="ca-ES" sz="2000" b="1" cap="all">
                <a:solidFill>
                  <a:srgbClr val="0070C0"/>
                </a:solidFill>
                <a:latin typeface="Arial" panose="020B0604020202020204" pitchFamily="34" charset="0"/>
                <a:cs typeface="Arial" panose="020B0604020202020204" pitchFamily="34" charset="0"/>
              </a:rPr>
              <a:t>CHAIRES D’ENTREPRISE PREMIUM</a:t>
            </a:r>
            <a:endParaRPr lang="es-ES" sz="2000" b="1" cap="all">
              <a:solidFill>
                <a:srgbClr val="0070C0"/>
              </a:solidFill>
              <a:latin typeface="Arial" panose="020B0604020202020204" pitchFamily="34" charset="0"/>
              <a:cs typeface="Arial" panose="020B0604020202020204" pitchFamily="34" charset="0"/>
            </a:endParaRPr>
          </a:p>
        </p:txBody>
      </p:sp>
      <p:sp>
        <p:nvSpPr>
          <p:cNvPr id="16" name="QuadreDeText 21"/>
          <p:cNvSpPr txBox="1"/>
          <p:nvPr/>
        </p:nvSpPr>
        <p:spPr>
          <a:xfrm>
            <a:off x="288924" y="1446108"/>
            <a:ext cx="8243515" cy="1200329"/>
          </a:xfrm>
          <a:prstGeom prst="rect">
            <a:avLst/>
          </a:prstGeom>
          <a:noFill/>
        </p:spPr>
        <p:txBody>
          <a:bodyPr wrap="square" rtlCol="0">
            <a:spAutoFit/>
          </a:bodyPr>
          <a:lstStyle/>
          <a:p>
            <a:r>
              <a:rPr lang="ca-ES" baseline="30000"/>
              <a:t>· </a:t>
            </a:r>
            <a:r>
              <a:rPr lang="fr-FR" baseline="30000"/>
              <a:t>Chaire Abertis-UPC de gestion des infrastructures du transport et de la sécurité routière</a:t>
            </a:r>
          </a:p>
          <a:p>
            <a:r>
              <a:rPr lang="fr-FR" baseline="30000"/>
              <a:t>· Chaire Cercle d'Infrastructures-UPC (COPISA, FCC, OHL, Construccions Rubau)</a:t>
            </a:r>
          </a:p>
          <a:p>
            <a:r>
              <a:rPr lang="fr-FR" baseline="30000"/>
              <a:t>· Chaire Girbau Group-UPC de recherche et innovation en technologie de blanchisserie industrielle</a:t>
            </a:r>
          </a:p>
          <a:p>
            <a:r>
              <a:rPr lang="fr-FR" baseline="30000"/>
              <a:t>· Chaire ICL - UPC en extraction minière durable</a:t>
            </a:r>
          </a:p>
          <a:p>
            <a:r>
              <a:rPr lang="fr-FR" baseline="30000"/>
              <a:t>· Chaire Manel Xifra Boada - UPC de recherche et innovation en technologie de la production de conditionnements flexibles</a:t>
            </a:r>
          </a:p>
          <a:p>
            <a:r>
              <a:rPr lang="fr-FR" baseline="30000"/>
              <a:t>· Chaire SEAT - UPC d'excellence et d’innovation automobile pour la mobilité durable</a:t>
            </a:r>
          </a:p>
        </p:txBody>
      </p:sp>
      <p:sp>
        <p:nvSpPr>
          <p:cNvPr id="17" name="QuadreDeText 16"/>
          <p:cNvSpPr txBox="1"/>
          <p:nvPr/>
        </p:nvSpPr>
        <p:spPr>
          <a:xfrm>
            <a:off x="262923" y="2968558"/>
            <a:ext cx="5532494" cy="400110"/>
          </a:xfrm>
          <a:prstGeom prst="rect">
            <a:avLst/>
          </a:prstGeom>
          <a:noFill/>
        </p:spPr>
        <p:txBody>
          <a:bodyPr wrap="square" rtlCol="0">
            <a:spAutoFit/>
          </a:bodyPr>
          <a:lstStyle/>
          <a:p>
            <a:r>
              <a:rPr lang="ca-ES" sz="2000" b="1" cap="all">
                <a:solidFill>
                  <a:srgbClr val="0070C0"/>
                </a:solidFill>
                <a:latin typeface="Arial" panose="020B0604020202020204" pitchFamily="34" charset="0"/>
                <a:cs typeface="Arial" panose="020B0604020202020204" pitchFamily="34" charset="0"/>
              </a:rPr>
              <a:t>CHAIRES D’ENTREPRISE</a:t>
            </a:r>
            <a:endParaRPr lang="es-ES" sz="2000" b="1" cap="all">
              <a:solidFill>
                <a:srgbClr val="0070C0"/>
              </a:solidFill>
              <a:latin typeface="Arial" panose="020B0604020202020204" pitchFamily="34" charset="0"/>
              <a:cs typeface="Arial" panose="020B0604020202020204" pitchFamily="34" charset="0"/>
            </a:endParaRPr>
          </a:p>
        </p:txBody>
      </p:sp>
      <p:sp>
        <p:nvSpPr>
          <p:cNvPr id="18" name="QuadreDeText 21"/>
          <p:cNvSpPr txBox="1"/>
          <p:nvPr/>
        </p:nvSpPr>
        <p:spPr>
          <a:xfrm>
            <a:off x="321420" y="3496255"/>
            <a:ext cx="7778972" cy="1384995"/>
          </a:xfrm>
          <a:prstGeom prst="rect">
            <a:avLst/>
          </a:prstGeom>
          <a:noFill/>
        </p:spPr>
        <p:txBody>
          <a:bodyPr wrap="square" rtlCol="0">
            <a:spAutoFit/>
          </a:bodyPr>
          <a:lstStyle/>
          <a:p>
            <a:r>
              <a:rPr lang="ca-ES" baseline="30000"/>
              <a:t>· </a:t>
            </a:r>
            <a:r>
              <a:rPr lang="fr-FR" baseline="30000"/>
              <a:t>A³ Chaire d'innovation dans l’industrie du cuir, la mode et l’industrie textile (en anglais)</a:t>
            </a:r>
          </a:p>
          <a:p>
            <a:r>
              <a:rPr lang="fr-FR" baseline="30000"/>
              <a:t>· Chaire AMES GROUP - UPC en conception et innovation de nouveaux biomatériaux</a:t>
            </a:r>
          </a:p>
          <a:p>
            <a:r>
              <a:rPr lang="fr-FR" baseline="30000"/>
              <a:t>· Chaire Endesa Red - UPC d'innovation énergétique</a:t>
            </a:r>
          </a:p>
          <a:p>
            <a:r>
              <a:rPr lang="fr-FR" baseline="30000"/>
              <a:t>· Chaire Grup JG Ingenieros - UPC pour l’étude de la durabilité des édifices</a:t>
            </a:r>
          </a:p>
          <a:p>
            <a:r>
              <a:rPr lang="fr-FR" baseline="30000"/>
              <a:t>· Chaire Klockner - UPC en implantologie et prothèse dentaire</a:t>
            </a:r>
          </a:p>
          <a:p>
            <a:r>
              <a:rPr lang="fr-FR" baseline="30000"/>
              <a:t>· Chaire Mecalux UPC d’automatismes et d’innovation pour la logistique</a:t>
            </a:r>
          </a:p>
          <a:p>
            <a:r>
              <a:rPr lang="fr-FR" baseline="30000"/>
              <a:t>· Chaire Telefónica - UPC d'analyse de l’évolution et des futures tendances de la société de l’information</a:t>
            </a:r>
          </a:p>
        </p:txBody>
      </p:sp>
      <p:sp>
        <p:nvSpPr>
          <p:cNvPr id="19" name="QuadreDeText 16"/>
          <p:cNvSpPr txBox="1"/>
          <p:nvPr/>
        </p:nvSpPr>
        <p:spPr>
          <a:xfrm>
            <a:off x="260690" y="5184379"/>
            <a:ext cx="5532494" cy="400110"/>
          </a:xfrm>
          <a:prstGeom prst="rect">
            <a:avLst/>
          </a:prstGeom>
          <a:noFill/>
        </p:spPr>
        <p:txBody>
          <a:bodyPr wrap="square" rtlCol="0">
            <a:spAutoFit/>
          </a:bodyPr>
          <a:lstStyle/>
          <a:p>
            <a:r>
              <a:rPr lang="ca-ES" sz="2000" b="1" cap="all">
                <a:solidFill>
                  <a:srgbClr val="0070C0"/>
                </a:solidFill>
                <a:latin typeface="Arial" panose="020B0604020202020204" pitchFamily="34" charset="0"/>
                <a:cs typeface="Arial" panose="020B0604020202020204" pitchFamily="34" charset="0"/>
              </a:rPr>
              <a:t>CHAIRES UNESCO</a:t>
            </a:r>
            <a:endParaRPr lang="es-ES" sz="2000" b="1" cap="all">
              <a:solidFill>
                <a:srgbClr val="0070C0"/>
              </a:solidFill>
              <a:latin typeface="Arial" panose="020B0604020202020204" pitchFamily="34" charset="0"/>
              <a:cs typeface="Arial" panose="020B0604020202020204" pitchFamily="34" charset="0"/>
            </a:endParaRPr>
          </a:p>
        </p:txBody>
      </p:sp>
      <p:sp>
        <p:nvSpPr>
          <p:cNvPr id="20" name="QuadreDeText 21"/>
          <p:cNvSpPr txBox="1"/>
          <p:nvPr/>
        </p:nvSpPr>
        <p:spPr>
          <a:xfrm>
            <a:off x="302370" y="5766653"/>
            <a:ext cx="7778972" cy="830997"/>
          </a:xfrm>
          <a:prstGeom prst="rect">
            <a:avLst/>
          </a:prstGeom>
          <a:noFill/>
        </p:spPr>
        <p:txBody>
          <a:bodyPr wrap="square" rtlCol="0">
            <a:spAutoFit/>
          </a:bodyPr>
          <a:lstStyle/>
          <a:p>
            <a:r>
              <a:rPr lang="ca-ES" baseline="30000"/>
              <a:t>· </a:t>
            </a:r>
            <a:r>
              <a:rPr lang="fr-FR" baseline="30000"/>
              <a:t>Chaire UNESCO de développement durable</a:t>
            </a:r>
          </a:p>
          <a:p>
            <a:r>
              <a:rPr lang="fr-FR" baseline="30000"/>
              <a:t>· Chaire UNESCO de direction universitaire (CUDU)</a:t>
            </a:r>
          </a:p>
          <a:p>
            <a:r>
              <a:rPr lang="fr-FR" baseline="30000"/>
              <a:t>· Chaire UNESCO de méthodes numériques en ingénierie</a:t>
            </a:r>
          </a:p>
          <a:p>
            <a:r>
              <a:rPr lang="fr-FR" baseline="30000"/>
              <a:t>· Chaire UNESCO en technique et culture</a:t>
            </a:r>
          </a:p>
        </p:txBody>
      </p:sp>
    </p:spTree>
    <p:extLst>
      <p:ext uri="{BB962C8B-B14F-4D97-AF65-F5344CB8AC3E}">
        <p14:creationId xmlns:p14="http://schemas.microsoft.com/office/powerpoint/2010/main" val="2538616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7"/>
          <p:cNvSpPr/>
          <p:nvPr/>
        </p:nvSpPr>
        <p:spPr>
          <a:xfrm rot="10800000">
            <a:off x="-17766" y="0"/>
            <a:ext cx="9161766" cy="6858000"/>
          </a:xfrm>
          <a:prstGeom prst="rect">
            <a:avLst/>
          </a:prstGeom>
          <a:solidFill>
            <a:srgbClr val="005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6" name="Imatg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0825" y="292144"/>
            <a:ext cx="4753223" cy="2446354"/>
          </a:xfrm>
          <a:prstGeom prst="rect">
            <a:avLst/>
          </a:prstGeom>
        </p:spPr>
      </p:pic>
      <p:pic>
        <p:nvPicPr>
          <p:cNvPr id="7" name="Picture 3" descr="G:\SC\SCI\SCI-Oficina Disseny-Identitat\MARCA CORPORATIVA\Marca_UPC_institucional_arxius\UPC blanc fons transp\UPC blanc fons transp.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4146" y="6080274"/>
            <a:ext cx="2376959" cy="525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747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tge 1"/>
          <p:cNvPicPr>
            <a:picLocks noChangeAspect="1"/>
          </p:cNvPicPr>
          <p:nvPr/>
        </p:nvPicPr>
        <p:blipFill rotWithShape="1">
          <a:blip r:embed="rId2" cstate="screen">
            <a:extLst>
              <a:ext uri="{28A0092B-C50C-407E-A947-70E740481C1C}">
                <a14:useLocalDpi xmlns:a14="http://schemas.microsoft.com/office/drawing/2010/main"/>
              </a:ext>
            </a:extLst>
          </a:blip>
          <a:srcRect l="-3550" t="-6428"/>
          <a:stretch/>
        </p:blipFill>
        <p:spPr>
          <a:xfrm>
            <a:off x="-396552" y="-515289"/>
            <a:ext cx="9540552" cy="7400673"/>
          </a:xfrm>
          <a:prstGeom prst="rect">
            <a:avLst/>
          </a:prstGeom>
        </p:spPr>
      </p:pic>
      <p:sp>
        <p:nvSpPr>
          <p:cNvPr id="8" name="QuadreDeText 7"/>
          <p:cNvSpPr txBox="1"/>
          <p:nvPr/>
        </p:nvSpPr>
        <p:spPr>
          <a:xfrm>
            <a:off x="611560" y="6399478"/>
            <a:ext cx="6192688" cy="246221"/>
          </a:xfrm>
          <a:prstGeom prst="rect">
            <a:avLst/>
          </a:prstGeom>
          <a:noFill/>
        </p:spPr>
        <p:txBody>
          <a:bodyPr wrap="square" rtlCol="0">
            <a:spAutoFit/>
          </a:bodyPr>
          <a:lstStyle/>
          <a:p>
            <a:r>
              <a:rPr lang="fr-FR" sz="1000" b="1">
                <a:solidFill>
                  <a:schemeClr val="bg1"/>
                </a:solidFill>
                <a:latin typeface="Arial" panose="020B0604020202020204" pitchFamily="34" charset="0"/>
                <a:cs typeface="Arial" panose="020B0604020202020204" pitchFamily="34" charset="0"/>
              </a:rPr>
              <a:t>Étudiants participant au </a:t>
            </a:r>
            <a:r>
              <a:rPr lang="fr-FR" sz="1000" b="1" err="1">
                <a:solidFill>
                  <a:schemeClr val="bg1"/>
                </a:solidFill>
                <a:latin typeface="Arial" panose="020B0604020202020204" pitchFamily="34" charset="0"/>
                <a:cs typeface="Arial" panose="020B0604020202020204" pitchFamily="34" charset="0"/>
              </a:rPr>
              <a:t>HackUPC</a:t>
            </a:r>
            <a:r>
              <a:rPr lang="fr-FR" sz="1000" b="1">
                <a:solidFill>
                  <a:schemeClr val="bg1"/>
                </a:solidFill>
                <a:latin typeface="Arial" panose="020B0604020202020204" pitchFamily="34" charset="0"/>
                <a:cs typeface="Arial" panose="020B0604020202020204" pitchFamily="34" charset="0"/>
              </a:rPr>
              <a:t>, le plus grand </a:t>
            </a:r>
            <a:r>
              <a:rPr lang="fr-FR" sz="1000" b="1" err="1">
                <a:solidFill>
                  <a:schemeClr val="bg1"/>
                </a:solidFill>
                <a:latin typeface="Arial" panose="020B0604020202020204" pitchFamily="34" charset="0"/>
                <a:cs typeface="Arial" panose="020B0604020202020204" pitchFamily="34" charset="0"/>
              </a:rPr>
              <a:t>hackathon</a:t>
            </a:r>
            <a:r>
              <a:rPr lang="fr-FR" sz="1000" b="1">
                <a:solidFill>
                  <a:schemeClr val="bg1"/>
                </a:solidFill>
                <a:latin typeface="Arial" panose="020B0604020202020204" pitchFamily="34" charset="0"/>
                <a:cs typeface="Arial" panose="020B0604020202020204" pitchFamily="34" charset="0"/>
              </a:rPr>
              <a:t> d’Espagne</a:t>
            </a:r>
            <a:r>
              <a:rPr lang="es-ES" sz="1000" b="1">
                <a:solidFill>
                  <a:schemeClr val="bg1"/>
                </a:solidFill>
                <a:latin typeface="Arial" panose="020B0604020202020204" pitchFamily="34" charset="0"/>
                <a:cs typeface="Arial" panose="020B0604020202020204" pitchFamily="34" charset="0"/>
              </a:rPr>
              <a:t>.</a:t>
            </a:r>
          </a:p>
        </p:txBody>
      </p:sp>
      <p:pic>
        <p:nvPicPr>
          <p:cNvPr id="6" name="Picture 3" descr="G:\SC\SCI\SCI-Oficina Disseny-Identitat\MARCA CORPORATIVA\Marca_UPC_institucional_arxius\UPC blanc fons transp\UPC blanc fons transp.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48221" y="158833"/>
            <a:ext cx="1800200" cy="3978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9552" y="4077360"/>
            <a:ext cx="6486071" cy="2015936"/>
          </a:xfrm>
          <a:prstGeom prst="rect">
            <a:avLst/>
          </a:prstGeom>
          <a:noFill/>
        </p:spPr>
        <p:txBody>
          <a:bodyPr wrap="none" rtlCol="0">
            <a:spAutoFit/>
          </a:bodyPr>
          <a:lstStyle/>
          <a:p>
            <a:pPr>
              <a:lnSpc>
                <a:spcPts val="5000"/>
              </a:lnSpc>
            </a:pPr>
            <a:r>
              <a:rPr lang="fr-FR" sz="4800" b="1">
                <a:solidFill>
                  <a:schemeClr val="bg1"/>
                </a:solidFill>
                <a:latin typeface="Verdana" panose="020B0604030504040204" pitchFamily="34" charset="0"/>
                <a:ea typeface="Verdana" panose="020B0604030504040204" pitchFamily="34" charset="0"/>
                <a:cs typeface="Verdana" panose="020B0604030504040204" pitchFamily="34" charset="0"/>
              </a:rPr>
              <a:t>NOUS FORMONS </a:t>
            </a:r>
          </a:p>
          <a:p>
            <a:pPr>
              <a:lnSpc>
                <a:spcPts val="5000"/>
              </a:lnSpc>
            </a:pPr>
            <a:r>
              <a:rPr lang="fr-FR" sz="4800" b="1">
                <a:solidFill>
                  <a:schemeClr val="bg1"/>
                </a:solidFill>
                <a:latin typeface="Verdana" panose="020B0604030504040204" pitchFamily="34" charset="0"/>
                <a:ea typeface="Verdana" panose="020B0604030504040204" pitchFamily="34" charset="0"/>
                <a:cs typeface="Verdana" panose="020B0604030504040204" pitchFamily="34" charset="0"/>
              </a:rPr>
              <a:t>DE GRANDS </a:t>
            </a:r>
          </a:p>
          <a:p>
            <a:pPr>
              <a:lnSpc>
                <a:spcPts val="5000"/>
              </a:lnSpc>
            </a:pPr>
            <a:r>
              <a:rPr lang="fr-FR" sz="4800" b="1">
                <a:solidFill>
                  <a:schemeClr val="bg1"/>
                </a:solidFill>
                <a:latin typeface="Verdana" panose="020B0604030504040204" pitchFamily="34" charset="0"/>
                <a:ea typeface="Verdana" panose="020B0604030504040204" pitchFamily="34" charset="0"/>
                <a:cs typeface="Verdana" panose="020B0604030504040204" pitchFamily="34" charset="0"/>
              </a:rPr>
              <a:t>PROFESSIONNELS</a:t>
            </a:r>
            <a:endParaRPr lang="en-GB" sz="48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40317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251520" y="2263880"/>
            <a:ext cx="1450035" cy="1440160"/>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ctangle 31"/>
          <p:cNvSpPr/>
          <p:nvPr/>
        </p:nvSpPr>
        <p:spPr>
          <a:xfrm>
            <a:off x="1691680" y="3693743"/>
            <a:ext cx="1440160" cy="1440160"/>
          </a:xfrm>
          <a:prstGeom prst="rect">
            <a:avLst/>
          </a:prstGeom>
          <a:solidFill>
            <a:srgbClr val="2BB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angle 32"/>
          <p:cNvSpPr/>
          <p:nvPr/>
        </p:nvSpPr>
        <p:spPr>
          <a:xfrm>
            <a:off x="7473240" y="820142"/>
            <a:ext cx="1426219" cy="1443738"/>
          </a:xfrm>
          <a:prstGeom prst="rect">
            <a:avLst/>
          </a:prstGeom>
          <a:solidFill>
            <a:srgbClr val="8935A3">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angle 33"/>
          <p:cNvSpPr/>
          <p:nvPr/>
        </p:nvSpPr>
        <p:spPr>
          <a:xfrm>
            <a:off x="3131840" y="3693743"/>
            <a:ext cx="1461282" cy="1440160"/>
          </a:xfrm>
          <a:prstGeom prst="rect">
            <a:avLst/>
          </a:prstGeom>
          <a:solidFill>
            <a:srgbClr val="7BA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Rectangle 34"/>
          <p:cNvSpPr/>
          <p:nvPr/>
        </p:nvSpPr>
        <p:spPr>
          <a:xfrm>
            <a:off x="4593123" y="5123606"/>
            <a:ext cx="1430284" cy="1440160"/>
          </a:xfrm>
          <a:prstGeom prst="rect">
            <a:avLst/>
          </a:prstGeom>
          <a:solidFill>
            <a:srgbClr val="7BA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ctangle 35"/>
          <p:cNvSpPr/>
          <p:nvPr/>
        </p:nvSpPr>
        <p:spPr>
          <a:xfrm>
            <a:off x="251520" y="5123606"/>
            <a:ext cx="1440160" cy="1440160"/>
          </a:xfrm>
          <a:prstGeom prst="rect">
            <a:avLst/>
          </a:prstGeom>
          <a:solidFill>
            <a:srgbClr val="00A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Rectangle 36"/>
          <p:cNvSpPr/>
          <p:nvPr/>
        </p:nvSpPr>
        <p:spPr>
          <a:xfrm>
            <a:off x="6023407" y="5125204"/>
            <a:ext cx="1449833" cy="1440160"/>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QuadreDeText 37"/>
          <p:cNvSpPr txBox="1"/>
          <p:nvPr/>
        </p:nvSpPr>
        <p:spPr>
          <a:xfrm>
            <a:off x="1688205" y="620688"/>
            <a:ext cx="5658457" cy="1623521"/>
          </a:xfrm>
          <a:prstGeom prst="rect">
            <a:avLst/>
          </a:prstGeom>
          <a:noFill/>
        </p:spPr>
        <p:txBody>
          <a:bodyPr wrap="square" rtlCol="0">
            <a:spAutoFit/>
          </a:bodyPr>
          <a:lstStyle/>
          <a:p>
            <a:pPr>
              <a:lnSpc>
                <a:spcPts val="1500"/>
              </a:lnSpc>
            </a:pPr>
            <a:r>
              <a:rPr lang="fr-FR" sz="2400" b="1" baseline="30000">
                <a:solidFill>
                  <a:schemeClr val="tx1">
                    <a:lumMod val="75000"/>
                    <a:lumOff val="25000"/>
                  </a:schemeClr>
                </a:solidFill>
                <a:latin typeface="Arial" panose="020B0604020202020204" pitchFamily="34" charset="0"/>
                <a:cs typeface="Arial" panose="020B0604020202020204" pitchFamily="34" charset="0"/>
              </a:rPr>
              <a:t>83 % des diplômés de l’UPC se déclarent satisfaits </a:t>
            </a:r>
          </a:p>
          <a:p>
            <a:pPr>
              <a:lnSpc>
                <a:spcPts val="1500"/>
              </a:lnSpc>
            </a:pPr>
            <a:r>
              <a:rPr lang="fr-FR" sz="2400" b="1" baseline="30000">
                <a:solidFill>
                  <a:schemeClr val="tx1">
                    <a:lumMod val="75000"/>
                    <a:lumOff val="25000"/>
                  </a:schemeClr>
                </a:solidFill>
                <a:latin typeface="Arial" panose="020B0604020202020204" pitchFamily="34" charset="0"/>
                <a:cs typeface="Arial" panose="020B0604020202020204" pitchFamily="34" charset="0"/>
              </a:rPr>
              <a:t>d’y avoir fait leurs études.</a:t>
            </a:r>
          </a:p>
          <a:p>
            <a:pPr>
              <a:lnSpc>
                <a:spcPts val="1500"/>
              </a:lnSpc>
            </a:pPr>
            <a:r>
              <a:rPr lang="fr-FR" sz="1200">
                <a:latin typeface="Arial" panose="020B0604020202020204" pitchFamily="34" charset="0"/>
                <a:cs typeface="Arial" panose="020B0604020202020204" pitchFamily="34" charset="0"/>
              </a:rPr>
              <a:t>Cette affirmation résulte d’une conception particulière de l’enseignement dans laquelle les étudiants sont les principaux protagonistes. La formation UPC se caractérise par une solide formation théorique alliée à la possibilité de participer à un grand nombre de vrais projets et par l’importance accordée aux stages</a:t>
            </a:r>
            <a:r>
              <a:rPr lang="es-ES" sz="1200">
                <a:latin typeface="Arial" panose="020B0604020202020204" pitchFamily="34" charset="0"/>
                <a:cs typeface="Arial" panose="020B0604020202020204" pitchFamily="34" charset="0"/>
              </a:rPr>
              <a:t>. </a:t>
            </a:r>
            <a:br>
              <a:rPr lang="es-ES" sz="1200">
                <a:latin typeface="Arial" panose="020B0604020202020204" pitchFamily="34" charset="0"/>
                <a:cs typeface="Arial" panose="020B0604020202020204" pitchFamily="34" charset="0"/>
              </a:rPr>
            </a:br>
            <a:endParaRPr lang="es-ES" sz="1200">
              <a:latin typeface="Arial" panose="020B0604020202020204" pitchFamily="34" charset="0"/>
              <a:cs typeface="Arial" panose="020B0604020202020204" pitchFamily="34" charset="0"/>
            </a:endParaRPr>
          </a:p>
          <a:p>
            <a:r>
              <a:rPr lang="fr-FR" sz="1200">
                <a:latin typeface="Arial" panose="020B0604020202020204" pitchFamily="34" charset="0"/>
                <a:cs typeface="Arial" panose="020B0604020202020204" pitchFamily="34" charset="0"/>
              </a:rPr>
              <a:t>La formation doit sa spécificité à l’originalité de ses écoles et de ses facultés</a:t>
            </a:r>
            <a:r>
              <a:rPr lang="es-ES" sz="1200">
                <a:latin typeface="Arial" panose="020B0604020202020204" pitchFamily="34" charset="0"/>
                <a:cs typeface="Arial" panose="020B0604020202020204" pitchFamily="34" charset="0"/>
              </a:rPr>
              <a:t>.</a:t>
            </a:r>
          </a:p>
        </p:txBody>
      </p:sp>
      <p:pic>
        <p:nvPicPr>
          <p:cNvPr id="39" name="Imatge 3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84861" y="2263880"/>
            <a:ext cx="4318867" cy="2870024"/>
          </a:xfrm>
          <a:prstGeom prst="rect">
            <a:avLst/>
          </a:prstGeom>
        </p:spPr>
      </p:pic>
      <p:sp>
        <p:nvSpPr>
          <p:cNvPr id="40" name="QuadreDeText 39"/>
          <p:cNvSpPr txBox="1"/>
          <p:nvPr/>
        </p:nvSpPr>
        <p:spPr>
          <a:xfrm>
            <a:off x="7513528" y="5232332"/>
            <a:ext cx="1445660" cy="461665"/>
          </a:xfrm>
          <a:prstGeom prst="rect">
            <a:avLst/>
          </a:prstGeom>
          <a:noFill/>
        </p:spPr>
        <p:txBody>
          <a:bodyPr wrap="square" rtlCol="0">
            <a:spAutoFit/>
          </a:bodyPr>
          <a:lstStyle/>
          <a:p>
            <a:r>
              <a:rPr lang="fr-FR" sz="1200" b="1" baseline="30000">
                <a:solidFill>
                  <a:srgbClr val="0070C0"/>
                </a:solidFill>
                <a:latin typeface="Arial" panose="020B0604020202020204" pitchFamily="34" charset="0"/>
                <a:cs typeface="Arial" panose="020B0604020202020204" pitchFamily="34" charset="0"/>
              </a:rPr>
              <a:t>Équipe féminine de voile de la Faculté de science nautique de Barcelone</a:t>
            </a:r>
            <a:r>
              <a:rPr lang="es-ES_tradnl" sz="1200" b="1" baseline="30000">
                <a:solidFill>
                  <a:srgbClr val="0070C0"/>
                </a:solidFill>
                <a:latin typeface="Arial" panose="020B0604020202020204" pitchFamily="34" charset="0"/>
                <a:cs typeface="Arial" panose="020B0604020202020204" pitchFamily="34" charset="0"/>
              </a:rPr>
              <a:t>.</a:t>
            </a:r>
          </a:p>
        </p:txBody>
      </p:sp>
      <p:sp>
        <p:nvSpPr>
          <p:cNvPr id="41" name="QuadreDeText 40"/>
          <p:cNvSpPr txBox="1"/>
          <p:nvPr/>
        </p:nvSpPr>
        <p:spPr>
          <a:xfrm>
            <a:off x="1745801" y="5247477"/>
            <a:ext cx="2814784" cy="1231106"/>
          </a:xfrm>
          <a:prstGeom prst="rect">
            <a:avLst/>
          </a:prstGeom>
          <a:noFill/>
        </p:spPr>
        <p:txBody>
          <a:bodyPr wrap="square" rtlCol="0">
            <a:spAutoFit/>
          </a:bodyPr>
          <a:lstStyle/>
          <a:p>
            <a:r>
              <a:rPr lang="es-ES" sz="1400" b="1">
                <a:solidFill>
                  <a:schemeClr val="tx1">
                    <a:lumMod val="65000"/>
                    <a:lumOff val="35000"/>
                  </a:schemeClr>
                </a:solidFill>
                <a:latin typeface="Arial" panose="020B0604020202020204" pitchFamily="34" charset="0"/>
                <a:cs typeface="Arial" panose="020B0604020202020204" pitchFamily="34" charset="0"/>
              </a:rPr>
              <a:t>#</a:t>
            </a:r>
            <a:r>
              <a:rPr lang="es-ES" sz="1400" b="1" err="1">
                <a:solidFill>
                  <a:schemeClr val="tx1">
                    <a:lumMod val="65000"/>
                    <a:lumOff val="35000"/>
                  </a:schemeClr>
                </a:solidFill>
                <a:latin typeface="Arial" panose="020B0604020202020204" pitchFamily="34" charset="0"/>
                <a:cs typeface="Arial" panose="020B0604020202020204" pitchFamily="34" charset="0"/>
              </a:rPr>
              <a:t>mésdonesUPC</a:t>
            </a:r>
            <a:endParaRPr lang="es-ES" sz="1400" b="1">
              <a:solidFill>
                <a:schemeClr val="tx1">
                  <a:lumMod val="65000"/>
                  <a:lumOff val="35000"/>
                </a:schemeClr>
              </a:solidFill>
              <a:latin typeface="Arial" panose="020B0604020202020204" pitchFamily="34" charset="0"/>
              <a:cs typeface="Arial" panose="020B0604020202020204" pitchFamily="34" charset="0"/>
            </a:endParaRPr>
          </a:p>
          <a:p>
            <a:r>
              <a:rPr lang="fr-FR" sz="1200">
                <a:solidFill>
                  <a:schemeClr val="tx1">
                    <a:lumMod val="65000"/>
                    <a:lumOff val="35000"/>
                  </a:schemeClr>
                </a:solidFill>
                <a:latin typeface="Arial" panose="020B0604020202020204" pitchFamily="34" charset="0"/>
                <a:cs typeface="Arial" panose="020B0604020202020204" pitchFamily="34" charset="0"/>
              </a:rPr>
              <a:t>La communauté travaille activement à </a:t>
            </a:r>
            <a:r>
              <a:rPr lang="fr-FR" sz="1200" err="1">
                <a:solidFill>
                  <a:schemeClr val="tx1">
                    <a:lumMod val="65000"/>
                    <a:lumOff val="35000"/>
                  </a:schemeClr>
                </a:solidFill>
                <a:latin typeface="Arial" panose="020B0604020202020204" pitchFamily="34" charset="0"/>
                <a:cs typeface="Arial" panose="020B0604020202020204" pitchFamily="34" charset="0"/>
              </a:rPr>
              <a:t>visibiliser</a:t>
            </a:r>
            <a:r>
              <a:rPr lang="fr-FR" sz="1200">
                <a:solidFill>
                  <a:schemeClr val="tx1">
                    <a:lumMod val="65000"/>
                    <a:lumOff val="35000"/>
                  </a:schemeClr>
                </a:solidFill>
                <a:latin typeface="Arial" panose="020B0604020202020204" pitchFamily="34" charset="0"/>
                <a:cs typeface="Arial" panose="020B0604020202020204" pitchFamily="34" charset="0"/>
              </a:rPr>
              <a:t> et à encourager la présence des femmes dans le domaine des STEAM (Science, </a:t>
            </a:r>
            <a:r>
              <a:rPr lang="fr-FR" sz="1200" err="1">
                <a:solidFill>
                  <a:schemeClr val="tx1">
                    <a:lumMod val="65000"/>
                    <a:lumOff val="35000"/>
                  </a:schemeClr>
                </a:solidFill>
                <a:latin typeface="Arial" panose="020B0604020202020204" pitchFamily="34" charset="0"/>
                <a:cs typeface="Arial" panose="020B0604020202020204" pitchFamily="34" charset="0"/>
              </a:rPr>
              <a:t>Technology</a:t>
            </a:r>
            <a:r>
              <a:rPr lang="fr-FR" sz="1200">
                <a:solidFill>
                  <a:schemeClr val="tx1">
                    <a:lumMod val="65000"/>
                    <a:lumOff val="35000"/>
                  </a:schemeClr>
                </a:solidFill>
                <a:latin typeface="Arial" panose="020B0604020202020204" pitchFamily="34" charset="0"/>
                <a:cs typeface="Arial" panose="020B0604020202020204" pitchFamily="34" charset="0"/>
              </a:rPr>
              <a:t>, Engineering, Art &amp; </a:t>
            </a:r>
            <a:r>
              <a:rPr lang="fr-FR" sz="1200" err="1">
                <a:solidFill>
                  <a:schemeClr val="tx1">
                    <a:lumMod val="65000"/>
                    <a:lumOff val="35000"/>
                  </a:schemeClr>
                </a:solidFill>
                <a:latin typeface="Arial" panose="020B0604020202020204" pitchFamily="34" charset="0"/>
                <a:cs typeface="Arial" panose="020B0604020202020204" pitchFamily="34" charset="0"/>
              </a:rPr>
              <a:t>Mathematics</a:t>
            </a:r>
            <a:r>
              <a:rPr lang="fr-FR" sz="1200">
                <a:solidFill>
                  <a:schemeClr val="tx1">
                    <a:lumMod val="65000"/>
                    <a:lumOff val="35000"/>
                  </a:schemeClr>
                </a:solidFill>
                <a:latin typeface="Arial" panose="020B0604020202020204" pitchFamily="34" charset="0"/>
                <a:cs typeface="Arial" panose="020B0604020202020204" pitchFamily="34" charset="0"/>
              </a:rPr>
              <a:t>)</a:t>
            </a:r>
            <a:r>
              <a:rPr lang="es-ES" sz="1200">
                <a:solidFill>
                  <a:schemeClr val="tx1">
                    <a:lumMod val="65000"/>
                    <a:lumOff val="35000"/>
                  </a:schemeClr>
                </a:solidFill>
                <a:latin typeface="Arial" panose="020B0604020202020204" pitchFamily="34" charset="0"/>
                <a:cs typeface="Arial" panose="020B0604020202020204" pitchFamily="34" charset="0"/>
              </a:rPr>
              <a:t>.</a:t>
            </a:r>
          </a:p>
        </p:txBody>
      </p:sp>
      <p:sp>
        <p:nvSpPr>
          <p:cNvPr id="42" name="QuadreDeText 41"/>
          <p:cNvSpPr txBox="1"/>
          <p:nvPr/>
        </p:nvSpPr>
        <p:spPr>
          <a:xfrm>
            <a:off x="289481" y="2633304"/>
            <a:ext cx="1341438" cy="400110"/>
          </a:xfrm>
          <a:prstGeom prst="rect">
            <a:avLst/>
          </a:prstGeom>
          <a:noFill/>
        </p:spPr>
        <p:txBody>
          <a:bodyPr wrap="square" rtlCol="0">
            <a:spAutoFit/>
          </a:bodyPr>
          <a:lstStyle/>
          <a:p>
            <a:r>
              <a:rPr lang="fr-FR" sz="1000">
                <a:solidFill>
                  <a:schemeClr val="bg1"/>
                </a:solidFill>
                <a:latin typeface="Arial" panose="020B0604020202020204" pitchFamily="34" charset="0"/>
                <a:cs typeface="Arial" panose="020B0604020202020204" pitchFamily="34" charset="0"/>
              </a:rPr>
              <a:t>étudiants en licence, master et doctorat</a:t>
            </a:r>
            <a:endParaRPr lang="es-ES" sz="1000">
              <a:solidFill>
                <a:schemeClr val="bg1"/>
              </a:solidFill>
              <a:latin typeface="Arial" panose="020B0604020202020204" pitchFamily="34" charset="0"/>
              <a:cs typeface="Arial" panose="020B0604020202020204" pitchFamily="34" charset="0"/>
            </a:endParaRPr>
          </a:p>
        </p:txBody>
      </p:sp>
      <p:sp>
        <p:nvSpPr>
          <p:cNvPr id="43" name="QuadreDeText 42"/>
          <p:cNvSpPr txBox="1"/>
          <p:nvPr/>
        </p:nvSpPr>
        <p:spPr>
          <a:xfrm>
            <a:off x="289481" y="2308977"/>
            <a:ext cx="1075648" cy="400110"/>
          </a:xfrm>
          <a:prstGeom prst="rect">
            <a:avLst/>
          </a:prstGeom>
          <a:noFill/>
        </p:spPr>
        <p:txBody>
          <a:bodyPr wrap="square" rtlCol="0">
            <a:spAutoFit/>
          </a:bodyPr>
          <a:lstStyle/>
          <a:p>
            <a:r>
              <a:rPr lang="ca-ES" sz="2000">
                <a:solidFill>
                  <a:schemeClr val="bg1"/>
                </a:solidFill>
                <a:latin typeface="Arial" panose="020B0604020202020204" pitchFamily="34" charset="0"/>
                <a:cs typeface="Arial" panose="020B0604020202020204" pitchFamily="34" charset="0"/>
              </a:rPr>
              <a:t>30 200</a:t>
            </a:r>
            <a:endParaRPr lang="es-ES" sz="2000">
              <a:solidFill>
                <a:schemeClr val="bg1"/>
              </a:solidFill>
              <a:latin typeface="Arial" panose="020B0604020202020204" pitchFamily="34" charset="0"/>
              <a:cs typeface="Arial" panose="020B0604020202020204" pitchFamily="34" charset="0"/>
            </a:endParaRPr>
          </a:p>
        </p:txBody>
      </p:sp>
      <p:sp>
        <p:nvSpPr>
          <p:cNvPr id="44" name="QuadreDeText 43"/>
          <p:cNvSpPr txBox="1"/>
          <p:nvPr/>
        </p:nvSpPr>
        <p:spPr>
          <a:xfrm>
            <a:off x="3206703" y="4056845"/>
            <a:ext cx="1520086" cy="400110"/>
          </a:xfrm>
          <a:prstGeom prst="rect">
            <a:avLst/>
          </a:prstGeom>
          <a:noFill/>
        </p:spPr>
        <p:txBody>
          <a:bodyPr wrap="square" rtlCol="0">
            <a:spAutoFit/>
          </a:bodyPr>
          <a:lstStyle/>
          <a:p>
            <a:r>
              <a:rPr lang="fr-FR" sz="1000">
                <a:solidFill>
                  <a:schemeClr val="bg1"/>
                </a:solidFill>
                <a:latin typeface="Arial" panose="020B0604020202020204" pitchFamily="34" charset="0"/>
                <a:cs typeface="Arial" panose="020B0604020202020204" pitchFamily="34" charset="0"/>
              </a:rPr>
              <a:t>étudiants en stage </a:t>
            </a:r>
          </a:p>
          <a:p>
            <a:r>
              <a:rPr lang="fr-FR" sz="1000">
                <a:solidFill>
                  <a:schemeClr val="bg1"/>
                </a:solidFill>
                <a:latin typeface="Arial" panose="020B0604020202020204" pitchFamily="34" charset="0"/>
                <a:cs typeface="Arial" panose="020B0604020202020204" pitchFamily="34" charset="0"/>
              </a:rPr>
              <a:t>en entreprise</a:t>
            </a:r>
            <a:endParaRPr lang="es-ES" sz="1000">
              <a:solidFill>
                <a:schemeClr val="bg1"/>
              </a:solidFill>
              <a:latin typeface="Arial" panose="020B0604020202020204" pitchFamily="34" charset="0"/>
              <a:cs typeface="Arial" panose="020B0604020202020204" pitchFamily="34" charset="0"/>
            </a:endParaRPr>
          </a:p>
        </p:txBody>
      </p:sp>
      <p:sp>
        <p:nvSpPr>
          <p:cNvPr id="45" name="QuadreDeText 44"/>
          <p:cNvSpPr txBox="1"/>
          <p:nvPr/>
        </p:nvSpPr>
        <p:spPr>
          <a:xfrm>
            <a:off x="3206703" y="3732518"/>
            <a:ext cx="1075648" cy="400110"/>
          </a:xfrm>
          <a:prstGeom prst="rect">
            <a:avLst/>
          </a:prstGeom>
          <a:noFill/>
        </p:spPr>
        <p:txBody>
          <a:bodyPr wrap="square" rtlCol="0">
            <a:spAutoFit/>
          </a:bodyPr>
          <a:lstStyle/>
          <a:p>
            <a:r>
              <a:rPr lang="ca-ES" sz="2000">
                <a:solidFill>
                  <a:schemeClr val="bg1"/>
                </a:solidFill>
                <a:latin typeface="Arial" panose="020B0604020202020204" pitchFamily="34" charset="0"/>
                <a:cs typeface="Arial" panose="020B0604020202020204" pitchFamily="34" charset="0"/>
              </a:rPr>
              <a:t>4 700</a:t>
            </a:r>
            <a:endParaRPr lang="es-ES" sz="2000">
              <a:solidFill>
                <a:schemeClr val="bg1"/>
              </a:solidFill>
              <a:latin typeface="Arial" panose="020B0604020202020204" pitchFamily="34" charset="0"/>
              <a:cs typeface="Arial" panose="020B0604020202020204" pitchFamily="34" charset="0"/>
            </a:endParaRPr>
          </a:p>
        </p:txBody>
      </p:sp>
      <p:sp>
        <p:nvSpPr>
          <p:cNvPr id="46" name="QuadreDeText 45"/>
          <p:cNvSpPr txBox="1"/>
          <p:nvPr/>
        </p:nvSpPr>
        <p:spPr>
          <a:xfrm>
            <a:off x="7511324" y="1166992"/>
            <a:ext cx="1341438" cy="246221"/>
          </a:xfrm>
          <a:prstGeom prst="rect">
            <a:avLst/>
          </a:prstGeom>
          <a:noFill/>
        </p:spPr>
        <p:txBody>
          <a:bodyPr wrap="square" rtlCol="0">
            <a:spAutoFit/>
          </a:bodyPr>
          <a:lstStyle/>
          <a:p>
            <a:r>
              <a:rPr lang="fr-FR" sz="1000">
                <a:solidFill>
                  <a:schemeClr val="bg1"/>
                </a:solidFill>
                <a:latin typeface="Arial" panose="020B0604020202020204" pitchFamily="34" charset="0"/>
                <a:cs typeface="Arial" panose="020B0604020202020204" pitchFamily="34" charset="0"/>
              </a:rPr>
              <a:t>anciens étudiants</a:t>
            </a:r>
            <a:endParaRPr lang="es-ES" sz="1000">
              <a:solidFill>
                <a:schemeClr val="bg1"/>
              </a:solidFill>
              <a:latin typeface="Arial" panose="020B0604020202020204" pitchFamily="34" charset="0"/>
              <a:cs typeface="Arial" panose="020B0604020202020204" pitchFamily="34" charset="0"/>
            </a:endParaRPr>
          </a:p>
        </p:txBody>
      </p:sp>
      <p:sp>
        <p:nvSpPr>
          <p:cNvPr id="47" name="QuadreDeText 46"/>
          <p:cNvSpPr txBox="1"/>
          <p:nvPr/>
        </p:nvSpPr>
        <p:spPr>
          <a:xfrm>
            <a:off x="7511324" y="842665"/>
            <a:ext cx="1075648" cy="400110"/>
          </a:xfrm>
          <a:prstGeom prst="rect">
            <a:avLst/>
          </a:prstGeom>
          <a:noFill/>
        </p:spPr>
        <p:txBody>
          <a:bodyPr wrap="square" rtlCol="0">
            <a:spAutoFit/>
          </a:bodyPr>
          <a:lstStyle/>
          <a:p>
            <a:r>
              <a:rPr lang="ca-ES" sz="2000">
                <a:solidFill>
                  <a:schemeClr val="bg1"/>
                </a:solidFill>
                <a:latin typeface="Arial" panose="020B0604020202020204" pitchFamily="34" charset="0"/>
                <a:cs typeface="Arial" panose="020B0604020202020204" pitchFamily="34" charset="0"/>
              </a:rPr>
              <a:t>58 000</a:t>
            </a:r>
            <a:endParaRPr lang="es-ES" sz="2000">
              <a:solidFill>
                <a:schemeClr val="bg1"/>
              </a:solidFill>
              <a:latin typeface="Arial" panose="020B0604020202020204" pitchFamily="34" charset="0"/>
              <a:cs typeface="Arial" panose="020B0604020202020204" pitchFamily="34" charset="0"/>
            </a:endParaRPr>
          </a:p>
        </p:txBody>
      </p:sp>
      <p:sp>
        <p:nvSpPr>
          <p:cNvPr id="48" name="QuadreDeText 47"/>
          <p:cNvSpPr txBox="1"/>
          <p:nvPr/>
        </p:nvSpPr>
        <p:spPr>
          <a:xfrm>
            <a:off x="302407" y="5500015"/>
            <a:ext cx="1341438" cy="400110"/>
          </a:xfrm>
          <a:prstGeom prst="rect">
            <a:avLst/>
          </a:prstGeom>
          <a:noFill/>
        </p:spPr>
        <p:txBody>
          <a:bodyPr wrap="square" rtlCol="0">
            <a:spAutoFit/>
          </a:bodyPr>
          <a:lstStyle/>
          <a:p>
            <a:r>
              <a:rPr lang="fr-FR" sz="1000">
                <a:solidFill>
                  <a:schemeClr val="bg1"/>
                </a:solidFill>
                <a:latin typeface="Arial" panose="020B0604020202020204" pitchFamily="34" charset="0"/>
                <a:cs typeface="Arial" panose="020B0604020202020204" pitchFamily="34" charset="0"/>
              </a:rPr>
              <a:t>étudiants en licence, master et doctorat</a:t>
            </a:r>
            <a:endParaRPr lang="es-ES" sz="1000">
              <a:solidFill>
                <a:schemeClr val="bg1"/>
              </a:solidFill>
              <a:latin typeface="Arial" panose="020B0604020202020204" pitchFamily="34" charset="0"/>
              <a:cs typeface="Arial" panose="020B0604020202020204" pitchFamily="34" charset="0"/>
            </a:endParaRPr>
          </a:p>
        </p:txBody>
      </p:sp>
      <p:sp>
        <p:nvSpPr>
          <p:cNvPr id="49" name="QuadreDeText 48"/>
          <p:cNvSpPr txBox="1"/>
          <p:nvPr/>
        </p:nvSpPr>
        <p:spPr>
          <a:xfrm>
            <a:off x="302407" y="5175688"/>
            <a:ext cx="1075648" cy="400110"/>
          </a:xfrm>
          <a:prstGeom prst="rect">
            <a:avLst/>
          </a:prstGeom>
          <a:noFill/>
        </p:spPr>
        <p:txBody>
          <a:bodyPr wrap="square" rtlCol="0">
            <a:spAutoFit/>
          </a:bodyPr>
          <a:lstStyle/>
          <a:p>
            <a:r>
              <a:rPr lang="ca-ES" sz="2000">
                <a:solidFill>
                  <a:schemeClr val="bg1"/>
                </a:solidFill>
                <a:latin typeface="Arial" panose="020B0604020202020204" pitchFamily="34" charset="0"/>
                <a:cs typeface="Arial" panose="020B0604020202020204" pitchFamily="34" charset="0"/>
              </a:rPr>
              <a:t>6 700</a:t>
            </a:r>
            <a:endParaRPr lang="es-ES" sz="2000">
              <a:solidFill>
                <a:schemeClr val="bg1"/>
              </a:solidFill>
              <a:latin typeface="Arial" panose="020B0604020202020204" pitchFamily="34" charset="0"/>
              <a:cs typeface="Arial" panose="020B0604020202020204" pitchFamily="34" charset="0"/>
            </a:endParaRPr>
          </a:p>
        </p:txBody>
      </p:sp>
      <p:sp>
        <p:nvSpPr>
          <p:cNvPr id="50" name="QuadreDeText 49"/>
          <p:cNvSpPr txBox="1"/>
          <p:nvPr/>
        </p:nvSpPr>
        <p:spPr>
          <a:xfrm>
            <a:off x="1727467" y="4056845"/>
            <a:ext cx="1341438" cy="400110"/>
          </a:xfrm>
          <a:prstGeom prst="rect">
            <a:avLst/>
          </a:prstGeom>
          <a:noFill/>
        </p:spPr>
        <p:txBody>
          <a:bodyPr wrap="square" rtlCol="0">
            <a:spAutoFit/>
          </a:bodyPr>
          <a:lstStyle/>
          <a:p>
            <a:r>
              <a:rPr lang="fr-FR" sz="1000">
                <a:solidFill>
                  <a:schemeClr val="bg1"/>
                </a:solidFill>
                <a:latin typeface="Arial" panose="020B0604020202020204" pitchFamily="34" charset="0"/>
                <a:cs typeface="Arial" panose="020B0604020202020204" pitchFamily="34" charset="0"/>
              </a:rPr>
              <a:t>titulaires </a:t>
            </a:r>
          </a:p>
          <a:p>
            <a:r>
              <a:rPr lang="fr-FR" sz="1000">
                <a:solidFill>
                  <a:schemeClr val="bg1"/>
                </a:solidFill>
                <a:latin typeface="Arial" panose="020B0604020202020204" pitchFamily="34" charset="0"/>
                <a:cs typeface="Arial" panose="020B0604020202020204" pitchFamily="34" charset="0"/>
              </a:rPr>
              <a:t>d’un doctorat</a:t>
            </a:r>
            <a:endParaRPr lang="es-ES" sz="1000">
              <a:solidFill>
                <a:schemeClr val="bg1"/>
              </a:solidFill>
              <a:latin typeface="Arial" panose="020B0604020202020204" pitchFamily="34" charset="0"/>
              <a:cs typeface="Arial" panose="020B0604020202020204" pitchFamily="34" charset="0"/>
            </a:endParaRPr>
          </a:p>
        </p:txBody>
      </p:sp>
      <p:sp>
        <p:nvSpPr>
          <p:cNvPr id="51" name="QuadreDeText 50"/>
          <p:cNvSpPr txBox="1"/>
          <p:nvPr/>
        </p:nvSpPr>
        <p:spPr>
          <a:xfrm>
            <a:off x="1727467" y="3732518"/>
            <a:ext cx="1075648" cy="400110"/>
          </a:xfrm>
          <a:prstGeom prst="rect">
            <a:avLst/>
          </a:prstGeom>
          <a:noFill/>
        </p:spPr>
        <p:txBody>
          <a:bodyPr wrap="square" rtlCol="0">
            <a:spAutoFit/>
          </a:bodyPr>
          <a:lstStyle/>
          <a:p>
            <a:r>
              <a:rPr lang="ca-ES" sz="2000">
                <a:solidFill>
                  <a:schemeClr val="bg1"/>
                </a:solidFill>
                <a:latin typeface="Arial" panose="020B0604020202020204" pitchFamily="34" charset="0"/>
                <a:cs typeface="Arial" panose="020B0604020202020204" pitchFamily="34" charset="0"/>
              </a:rPr>
              <a:t>500</a:t>
            </a:r>
            <a:endParaRPr lang="es-ES" sz="2000">
              <a:solidFill>
                <a:schemeClr val="bg1"/>
              </a:solidFill>
              <a:latin typeface="Arial" panose="020B0604020202020204" pitchFamily="34" charset="0"/>
              <a:cs typeface="Arial" panose="020B0604020202020204" pitchFamily="34" charset="0"/>
            </a:endParaRPr>
          </a:p>
        </p:txBody>
      </p:sp>
      <p:sp>
        <p:nvSpPr>
          <p:cNvPr id="52" name="QuadreDeText 51"/>
          <p:cNvSpPr txBox="1"/>
          <p:nvPr/>
        </p:nvSpPr>
        <p:spPr>
          <a:xfrm>
            <a:off x="4619420" y="5475719"/>
            <a:ext cx="1520086" cy="553998"/>
          </a:xfrm>
          <a:prstGeom prst="rect">
            <a:avLst/>
          </a:prstGeom>
          <a:noFill/>
        </p:spPr>
        <p:txBody>
          <a:bodyPr wrap="square" rtlCol="0">
            <a:spAutoFit/>
          </a:bodyPr>
          <a:lstStyle/>
          <a:p>
            <a:r>
              <a:rPr lang="fr-FR" sz="1000">
                <a:solidFill>
                  <a:schemeClr val="bg1"/>
                </a:solidFill>
                <a:latin typeface="Arial" panose="020B0604020202020204" pitchFamily="34" charset="0"/>
                <a:cs typeface="Arial" panose="020B0604020202020204" pitchFamily="34" charset="0"/>
              </a:rPr>
              <a:t>étudiants suivant </a:t>
            </a:r>
          </a:p>
          <a:p>
            <a:r>
              <a:rPr lang="fr-FR" sz="1000">
                <a:solidFill>
                  <a:schemeClr val="bg1"/>
                </a:solidFill>
                <a:latin typeface="Arial" panose="020B0604020202020204" pitchFamily="34" charset="0"/>
                <a:cs typeface="Arial" panose="020B0604020202020204" pitchFamily="34" charset="0"/>
              </a:rPr>
              <a:t>un programme </a:t>
            </a:r>
          </a:p>
          <a:p>
            <a:r>
              <a:rPr lang="fr-FR" sz="1000">
                <a:solidFill>
                  <a:schemeClr val="bg1"/>
                </a:solidFill>
                <a:latin typeface="Arial" panose="020B0604020202020204" pitchFamily="34" charset="0"/>
                <a:cs typeface="Arial" panose="020B0604020202020204" pitchFamily="34" charset="0"/>
              </a:rPr>
              <a:t>de mobilité</a:t>
            </a:r>
            <a:endParaRPr lang="es-ES" sz="1000">
              <a:solidFill>
                <a:schemeClr val="bg1"/>
              </a:solidFill>
              <a:latin typeface="Arial" panose="020B0604020202020204" pitchFamily="34" charset="0"/>
              <a:cs typeface="Arial" panose="020B0604020202020204" pitchFamily="34" charset="0"/>
            </a:endParaRPr>
          </a:p>
        </p:txBody>
      </p:sp>
      <p:sp>
        <p:nvSpPr>
          <p:cNvPr id="53" name="QuadreDeText 52"/>
          <p:cNvSpPr txBox="1"/>
          <p:nvPr/>
        </p:nvSpPr>
        <p:spPr>
          <a:xfrm>
            <a:off x="4619420" y="5166163"/>
            <a:ext cx="1075648" cy="400110"/>
          </a:xfrm>
          <a:prstGeom prst="rect">
            <a:avLst/>
          </a:prstGeom>
          <a:noFill/>
        </p:spPr>
        <p:txBody>
          <a:bodyPr wrap="square" rtlCol="0">
            <a:spAutoFit/>
          </a:bodyPr>
          <a:lstStyle/>
          <a:p>
            <a:r>
              <a:rPr lang="ca-ES" sz="2000">
                <a:solidFill>
                  <a:schemeClr val="bg1"/>
                </a:solidFill>
                <a:latin typeface="Arial" panose="020B0604020202020204" pitchFamily="34" charset="0"/>
                <a:cs typeface="Arial" panose="020B0604020202020204" pitchFamily="34" charset="0"/>
              </a:rPr>
              <a:t>3 000</a:t>
            </a:r>
            <a:endParaRPr lang="es-ES" sz="2000">
              <a:solidFill>
                <a:schemeClr val="bg1"/>
              </a:solidFill>
              <a:latin typeface="Arial" panose="020B0604020202020204" pitchFamily="34" charset="0"/>
              <a:cs typeface="Arial" panose="020B0604020202020204" pitchFamily="34" charset="0"/>
            </a:endParaRPr>
          </a:p>
        </p:txBody>
      </p:sp>
      <p:sp>
        <p:nvSpPr>
          <p:cNvPr id="54" name="QuadreDeText 53"/>
          <p:cNvSpPr txBox="1"/>
          <p:nvPr/>
        </p:nvSpPr>
        <p:spPr>
          <a:xfrm>
            <a:off x="6071510" y="5498462"/>
            <a:ext cx="1498279" cy="861774"/>
          </a:xfrm>
          <a:prstGeom prst="rect">
            <a:avLst/>
          </a:prstGeom>
          <a:noFill/>
        </p:spPr>
        <p:txBody>
          <a:bodyPr wrap="square" rtlCol="0">
            <a:spAutoFit/>
          </a:bodyPr>
          <a:lstStyle/>
          <a:p>
            <a:r>
              <a:rPr lang="fr-FR" sz="1000">
                <a:solidFill>
                  <a:schemeClr val="bg1"/>
                </a:solidFill>
                <a:latin typeface="Arial" panose="020B0604020202020204" pitchFamily="34" charset="0"/>
                <a:cs typeface="Arial" panose="020B0604020202020204" pitchFamily="34" charset="0"/>
              </a:rPr>
              <a:t>institutions de l’enseignement supérieur signataires d’une convention d’échange d’étudiants</a:t>
            </a:r>
            <a:endParaRPr lang="es-ES" sz="1000">
              <a:solidFill>
                <a:schemeClr val="bg1"/>
              </a:solidFill>
              <a:latin typeface="Arial" panose="020B0604020202020204" pitchFamily="34" charset="0"/>
              <a:cs typeface="Arial" panose="020B0604020202020204" pitchFamily="34" charset="0"/>
            </a:endParaRPr>
          </a:p>
        </p:txBody>
      </p:sp>
      <p:sp>
        <p:nvSpPr>
          <p:cNvPr id="55" name="QuadreDeText 54"/>
          <p:cNvSpPr txBox="1"/>
          <p:nvPr/>
        </p:nvSpPr>
        <p:spPr>
          <a:xfrm>
            <a:off x="6080747" y="5166685"/>
            <a:ext cx="1265915" cy="400110"/>
          </a:xfrm>
          <a:prstGeom prst="rect">
            <a:avLst/>
          </a:prstGeom>
          <a:noFill/>
        </p:spPr>
        <p:txBody>
          <a:bodyPr wrap="square" rtlCol="0">
            <a:spAutoFit/>
          </a:bodyPr>
          <a:lstStyle/>
          <a:p>
            <a:r>
              <a:rPr lang="ca-ES" sz="2000">
                <a:solidFill>
                  <a:schemeClr val="bg1"/>
                </a:solidFill>
                <a:latin typeface="Arial" panose="020B0604020202020204" pitchFamily="34" charset="0"/>
                <a:cs typeface="Arial" panose="020B0604020202020204" pitchFamily="34" charset="0"/>
              </a:rPr>
              <a:t>700</a:t>
            </a:r>
            <a:endParaRPr lang="es-ES" sz="2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7455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tg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512" y="-99391"/>
            <a:ext cx="9217024" cy="6984776"/>
          </a:xfrm>
          <a:prstGeom prst="rect">
            <a:avLst/>
          </a:prstGeom>
        </p:spPr>
      </p:pic>
      <p:sp>
        <p:nvSpPr>
          <p:cNvPr id="10" name="QuadreDeText 9"/>
          <p:cNvSpPr txBox="1"/>
          <p:nvPr/>
        </p:nvSpPr>
        <p:spPr>
          <a:xfrm>
            <a:off x="579382" y="6423139"/>
            <a:ext cx="7449002" cy="246221"/>
          </a:xfrm>
          <a:prstGeom prst="rect">
            <a:avLst/>
          </a:prstGeom>
          <a:noFill/>
        </p:spPr>
        <p:txBody>
          <a:bodyPr wrap="square" rtlCol="0">
            <a:spAutoFit/>
          </a:bodyPr>
          <a:lstStyle/>
          <a:p>
            <a:r>
              <a:rPr lang="fr-FR" sz="1000" b="1">
                <a:solidFill>
                  <a:schemeClr val="bg1"/>
                </a:solidFill>
                <a:latin typeface="Arial" panose="020B0604020202020204" pitchFamily="34" charset="0"/>
                <a:cs typeface="Arial" panose="020B0604020202020204" pitchFamily="34" charset="0"/>
              </a:rPr>
              <a:t>Essais dynamiques sur le Circuit Barcelona-</a:t>
            </a:r>
            <a:r>
              <a:rPr lang="fr-FR" sz="1000" b="1" err="1">
                <a:solidFill>
                  <a:schemeClr val="bg1"/>
                </a:solidFill>
                <a:latin typeface="Arial" panose="020B0604020202020204" pitchFamily="34" charset="0"/>
                <a:cs typeface="Arial" panose="020B0604020202020204" pitchFamily="34" charset="0"/>
              </a:rPr>
              <a:t>Catalunya</a:t>
            </a:r>
            <a:r>
              <a:rPr lang="fr-FR" sz="1000" b="1">
                <a:solidFill>
                  <a:schemeClr val="bg1"/>
                </a:solidFill>
                <a:latin typeface="Arial" panose="020B0604020202020204" pitchFamily="34" charset="0"/>
                <a:cs typeface="Arial" panose="020B0604020202020204" pitchFamily="34" charset="0"/>
              </a:rPr>
              <a:t> du monoplace CAT11e de l’équipe ETSEIB </a:t>
            </a:r>
            <a:r>
              <a:rPr lang="fr-FR" sz="1000" b="1" err="1">
                <a:solidFill>
                  <a:schemeClr val="bg1"/>
                </a:solidFill>
                <a:latin typeface="Arial" panose="020B0604020202020204" pitchFamily="34" charset="0"/>
                <a:cs typeface="Arial" panose="020B0604020202020204" pitchFamily="34" charset="0"/>
              </a:rPr>
              <a:t>MotorsporT</a:t>
            </a:r>
            <a:r>
              <a:rPr lang="es-ES" sz="1000" b="1">
                <a:solidFill>
                  <a:schemeClr val="bg1"/>
                </a:solidFill>
                <a:latin typeface="Arial" panose="020B0604020202020204" pitchFamily="34" charset="0"/>
                <a:cs typeface="Arial" panose="020B0604020202020204" pitchFamily="34" charset="0"/>
              </a:rPr>
              <a:t>.</a:t>
            </a:r>
          </a:p>
        </p:txBody>
      </p:sp>
      <p:pic>
        <p:nvPicPr>
          <p:cNvPr id="8" name="Picture 3" descr="G:\SC\SCI\SCI-Oficina Disseny-Identitat\MARCA CORPORATIVA\Marca_UPC_institucional_arxius\UPC blanc fons transp\UPC blanc fons transp.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48221" y="158833"/>
            <a:ext cx="1800200" cy="39784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39552" y="1197040"/>
            <a:ext cx="7943200" cy="2015936"/>
          </a:xfrm>
          <a:prstGeom prst="rect">
            <a:avLst/>
          </a:prstGeom>
          <a:noFill/>
        </p:spPr>
        <p:txBody>
          <a:bodyPr wrap="none" rtlCol="0">
            <a:spAutoFit/>
          </a:bodyPr>
          <a:lstStyle/>
          <a:p>
            <a:pPr>
              <a:lnSpc>
                <a:spcPts val="5000"/>
              </a:lnSpc>
            </a:pPr>
            <a:r>
              <a:rPr lang="fr-FR" sz="4800" b="1">
                <a:solidFill>
                  <a:schemeClr val="bg1"/>
                </a:solidFill>
                <a:latin typeface="Verdana" panose="020B0604030504040204" pitchFamily="34" charset="0"/>
                <a:ea typeface="Verdana" panose="020B0604030504040204" pitchFamily="34" charset="0"/>
                <a:cs typeface="Verdana" panose="020B0604030504040204" pitchFamily="34" charset="0"/>
              </a:rPr>
              <a:t>NOUS CHERCHONS </a:t>
            </a:r>
          </a:p>
          <a:p>
            <a:pPr>
              <a:lnSpc>
                <a:spcPts val="5000"/>
              </a:lnSpc>
            </a:pPr>
            <a:r>
              <a:rPr lang="fr-FR" sz="4800" b="1">
                <a:solidFill>
                  <a:schemeClr val="bg1"/>
                </a:solidFill>
                <a:latin typeface="Verdana" panose="020B0604030504040204" pitchFamily="34" charset="0"/>
                <a:ea typeface="Verdana" panose="020B0604030504040204" pitchFamily="34" charset="0"/>
                <a:cs typeface="Verdana" panose="020B0604030504040204" pitchFamily="34" charset="0"/>
              </a:rPr>
              <a:t>À RELEVER LES DÉFIS </a:t>
            </a:r>
          </a:p>
          <a:p>
            <a:pPr>
              <a:lnSpc>
                <a:spcPts val="5000"/>
              </a:lnSpc>
            </a:pPr>
            <a:r>
              <a:rPr lang="fr-FR" sz="4800" b="1">
                <a:solidFill>
                  <a:schemeClr val="bg1"/>
                </a:solidFill>
                <a:latin typeface="Verdana" panose="020B0604030504040204" pitchFamily="34" charset="0"/>
                <a:ea typeface="Verdana" panose="020B0604030504040204" pitchFamily="34" charset="0"/>
                <a:cs typeface="Verdana" panose="020B0604030504040204" pitchFamily="34" charset="0"/>
              </a:rPr>
              <a:t>DE LA SOCIÉTÉ</a:t>
            </a:r>
            <a:endParaRPr lang="en-GB" sz="48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23610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Agrupa 25"/>
          <p:cNvGrpSpPr/>
          <p:nvPr/>
        </p:nvGrpSpPr>
        <p:grpSpPr>
          <a:xfrm>
            <a:off x="176666" y="854074"/>
            <a:ext cx="8812851" cy="5751513"/>
            <a:chOff x="179669" y="854075"/>
            <a:chExt cx="8812851" cy="5751513"/>
          </a:xfrm>
        </p:grpSpPr>
        <p:sp>
          <p:nvSpPr>
            <p:cNvPr id="27" name="Rectangle 26"/>
            <p:cNvSpPr/>
            <p:nvPr/>
          </p:nvSpPr>
          <p:spPr>
            <a:xfrm>
              <a:off x="4584018" y="5145088"/>
              <a:ext cx="1443720" cy="1460500"/>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angle 27"/>
            <p:cNvSpPr/>
            <p:nvPr/>
          </p:nvSpPr>
          <p:spPr>
            <a:xfrm>
              <a:off x="6026645" y="5160688"/>
              <a:ext cx="1450946" cy="1444899"/>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angle 33"/>
            <p:cNvSpPr/>
            <p:nvPr/>
          </p:nvSpPr>
          <p:spPr>
            <a:xfrm>
              <a:off x="4584018" y="3729038"/>
              <a:ext cx="1443720" cy="1431651"/>
            </a:xfrm>
            <a:prstGeom prst="rect">
              <a:avLst/>
            </a:prstGeom>
            <a:solidFill>
              <a:srgbClr val="60C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Rectangle 34"/>
            <p:cNvSpPr/>
            <p:nvPr/>
          </p:nvSpPr>
          <p:spPr>
            <a:xfrm>
              <a:off x="6027737" y="2312988"/>
              <a:ext cx="1449853" cy="1416050"/>
            </a:xfrm>
            <a:prstGeom prst="rect">
              <a:avLst/>
            </a:prstGeom>
            <a:solidFill>
              <a:srgbClr val="27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ctangle 35"/>
            <p:cNvSpPr/>
            <p:nvPr/>
          </p:nvSpPr>
          <p:spPr>
            <a:xfrm>
              <a:off x="7477591" y="3729038"/>
              <a:ext cx="1428284" cy="1435100"/>
            </a:xfrm>
            <a:prstGeom prst="rect">
              <a:avLst/>
            </a:prstGeom>
            <a:solidFill>
              <a:srgbClr val="FEB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QuadreDeText 36"/>
            <p:cNvSpPr txBox="1"/>
            <p:nvPr/>
          </p:nvSpPr>
          <p:spPr>
            <a:xfrm>
              <a:off x="179669" y="894759"/>
              <a:ext cx="4680363" cy="2492990"/>
            </a:xfrm>
            <a:prstGeom prst="rect">
              <a:avLst/>
            </a:prstGeom>
            <a:noFill/>
          </p:spPr>
          <p:txBody>
            <a:bodyPr wrap="square" rtlCol="0">
              <a:spAutoFit/>
            </a:bodyPr>
            <a:lstStyle/>
            <a:p>
              <a:r>
                <a:rPr lang="fr-FR" sz="2800" b="1" baseline="30000">
                  <a:solidFill>
                    <a:schemeClr val="tx1">
                      <a:lumMod val="75000"/>
                      <a:lumOff val="25000"/>
                    </a:schemeClr>
                  </a:solidFill>
                  <a:latin typeface="Arial" panose="020B0604020202020204" pitchFamily="34" charset="0"/>
                  <a:cs typeface="Arial" panose="020B0604020202020204" pitchFamily="34" charset="0"/>
                </a:rPr>
                <a:t>Leaders en captation de ressources pour la recherche</a:t>
              </a:r>
              <a:endParaRPr lang="es-ES" sz="2800" b="1" baseline="30000">
                <a:solidFill>
                  <a:schemeClr val="tx1">
                    <a:lumMod val="75000"/>
                    <a:lumOff val="25000"/>
                  </a:schemeClr>
                </a:solidFill>
                <a:latin typeface="Arial" panose="020B0604020202020204" pitchFamily="34" charset="0"/>
                <a:cs typeface="Arial" panose="020B0604020202020204" pitchFamily="34" charset="0"/>
              </a:endParaRPr>
            </a:p>
            <a:p>
              <a:r>
                <a:rPr lang="fr-FR" sz="1200" b="1">
                  <a:latin typeface="Arial" panose="020B0604020202020204" pitchFamily="34" charset="0"/>
                  <a:cs typeface="Arial" panose="020B0604020202020204" pitchFamily="34" charset="0"/>
                </a:rPr>
                <a:t>L’UPC est la première université espagnole en captation </a:t>
              </a:r>
            </a:p>
            <a:p>
              <a:r>
                <a:rPr lang="fr-FR" sz="1200" b="1">
                  <a:latin typeface="Arial" panose="020B0604020202020204" pitchFamily="34" charset="0"/>
                  <a:cs typeface="Arial" panose="020B0604020202020204" pitchFamily="34" charset="0"/>
                </a:rPr>
                <a:t>de ressources pour la recherche dans le cadre du projet européen Horizon 2020</a:t>
              </a:r>
              <a:r>
                <a:rPr lang="es-ES" sz="1200" b="1">
                  <a:latin typeface="Arial" panose="020B0604020202020204" pitchFamily="34" charset="0"/>
                  <a:cs typeface="Arial" panose="020B0604020202020204" pitchFamily="34" charset="0"/>
                </a:rPr>
                <a:t>.</a:t>
              </a:r>
            </a:p>
            <a:p>
              <a:endParaRPr lang="es-ES" sz="1600" b="1" baseline="30000">
                <a:solidFill>
                  <a:schemeClr val="tx1">
                    <a:lumMod val="65000"/>
                    <a:lumOff val="35000"/>
                  </a:schemeClr>
                </a:solidFill>
                <a:latin typeface="Arial" panose="020B0604020202020204" pitchFamily="34" charset="0"/>
                <a:cs typeface="Arial" panose="020B0604020202020204" pitchFamily="34" charset="0"/>
              </a:endParaRPr>
            </a:p>
            <a:p>
              <a:r>
                <a:rPr lang="fr-FR" sz="1200">
                  <a:latin typeface="Arial" panose="020B0604020202020204" pitchFamily="34" charset="0"/>
                  <a:cs typeface="Arial" panose="020B0604020202020204" pitchFamily="34" charset="0"/>
                </a:rPr>
                <a:t>Quelque 800 nouveaux projets et conventions s’ajoutent chaque année à l’activité des chercheurs. Le talent de la communauté de chercheurs, le réseau d’installations et d’équipements et l’esprit coopératif qui caractérise les partenariats convenus avec d’autres centres de recherche sont les points forts de la stratégie de recherche UPC</a:t>
              </a:r>
              <a:r>
                <a:rPr lang="es-ES" sz="1200">
                  <a:latin typeface="Arial" panose="020B0604020202020204" pitchFamily="34" charset="0"/>
                  <a:cs typeface="Arial" panose="020B0604020202020204" pitchFamily="34" charset="0"/>
                </a:rPr>
                <a:t>.</a:t>
              </a:r>
            </a:p>
          </p:txBody>
        </p:sp>
        <p:sp>
          <p:nvSpPr>
            <p:cNvPr id="38" name="QuadreDeText 37"/>
            <p:cNvSpPr txBox="1"/>
            <p:nvPr/>
          </p:nvSpPr>
          <p:spPr>
            <a:xfrm>
              <a:off x="1206674" y="3541053"/>
              <a:ext cx="3468711" cy="215444"/>
            </a:xfrm>
            <a:prstGeom prst="rect">
              <a:avLst/>
            </a:prstGeom>
            <a:noFill/>
          </p:spPr>
          <p:txBody>
            <a:bodyPr wrap="square" rtlCol="0">
              <a:spAutoFit/>
            </a:bodyPr>
            <a:lstStyle/>
            <a:p>
              <a:pPr algn="r"/>
              <a:r>
                <a:rPr lang="fr-FR" sz="1200" b="1" baseline="30000">
                  <a:solidFill>
                    <a:srgbClr val="0070C0"/>
                  </a:solidFill>
                  <a:latin typeface="Arial" panose="020B0604020202020204" pitchFamily="34" charset="0"/>
                  <a:cs typeface="Arial" panose="020B0604020202020204" pitchFamily="34" charset="0"/>
                </a:rPr>
                <a:t>Étudiants installant des plaques photovoltaïques à l’ESEIAAT.</a:t>
              </a:r>
              <a:endParaRPr lang="es-ES_tradnl" sz="1200" b="1" baseline="30000">
                <a:solidFill>
                  <a:srgbClr val="0070C0"/>
                </a:solidFill>
                <a:latin typeface="Arial" panose="020B0604020202020204" pitchFamily="34" charset="0"/>
                <a:cs typeface="Arial" panose="020B0604020202020204" pitchFamily="34" charset="0"/>
              </a:endParaRPr>
            </a:p>
          </p:txBody>
        </p:sp>
        <p:sp>
          <p:nvSpPr>
            <p:cNvPr id="39" name="QuadreDeText 38"/>
            <p:cNvSpPr txBox="1"/>
            <p:nvPr/>
          </p:nvSpPr>
          <p:spPr>
            <a:xfrm>
              <a:off x="4605954" y="4086180"/>
              <a:ext cx="1341438" cy="769441"/>
            </a:xfrm>
            <a:prstGeom prst="rect">
              <a:avLst/>
            </a:prstGeom>
            <a:noFill/>
          </p:spPr>
          <p:txBody>
            <a:bodyPr wrap="square" rtlCol="0">
              <a:spAutoFit/>
            </a:bodyPr>
            <a:lstStyle/>
            <a:p>
              <a:r>
                <a:rPr lang="fr-FR" sz="1100">
                  <a:solidFill>
                    <a:schemeClr val="bg1"/>
                  </a:solidFill>
                  <a:latin typeface="Arial" panose="020B0604020202020204" pitchFamily="34" charset="0"/>
                  <a:cs typeface="Arial" panose="020B0604020202020204" pitchFamily="34" charset="0"/>
                </a:rPr>
                <a:t>centres </a:t>
              </a:r>
            </a:p>
            <a:p>
              <a:r>
                <a:rPr lang="fr-FR" sz="1100">
                  <a:solidFill>
                    <a:schemeClr val="bg1"/>
                  </a:solidFill>
                  <a:latin typeface="Arial" panose="020B0604020202020204" pitchFamily="34" charset="0"/>
                  <a:cs typeface="Arial" panose="020B0604020202020204" pitchFamily="34" charset="0"/>
                </a:rPr>
                <a:t>de recherche </a:t>
              </a:r>
            </a:p>
            <a:p>
              <a:r>
                <a:rPr lang="fr-FR" sz="1100">
                  <a:solidFill>
                    <a:schemeClr val="bg1"/>
                  </a:solidFill>
                  <a:latin typeface="Arial" panose="020B0604020202020204" pitchFamily="34" charset="0"/>
                  <a:cs typeface="Arial" panose="020B0604020202020204" pitchFamily="34" charset="0"/>
                </a:rPr>
                <a:t>du réseau TECNIO</a:t>
              </a:r>
            </a:p>
          </p:txBody>
        </p:sp>
        <p:sp>
          <p:nvSpPr>
            <p:cNvPr id="40" name="QuadreDeText 39"/>
            <p:cNvSpPr txBox="1"/>
            <p:nvPr/>
          </p:nvSpPr>
          <p:spPr>
            <a:xfrm>
              <a:off x="4583092" y="3765119"/>
              <a:ext cx="1075648" cy="400110"/>
            </a:xfrm>
            <a:prstGeom prst="rect">
              <a:avLst/>
            </a:prstGeom>
            <a:noFill/>
          </p:spPr>
          <p:txBody>
            <a:bodyPr wrap="square" rtlCol="0">
              <a:spAutoFit/>
            </a:bodyPr>
            <a:lstStyle/>
            <a:p>
              <a:r>
                <a:rPr lang="ca-ES" sz="2000">
                  <a:solidFill>
                    <a:schemeClr val="bg1"/>
                  </a:solidFill>
                  <a:latin typeface="Arial" panose="020B0604020202020204" pitchFamily="34" charset="0"/>
                  <a:cs typeface="Arial" panose="020B0604020202020204" pitchFamily="34" charset="0"/>
                </a:rPr>
                <a:t>10</a:t>
              </a:r>
              <a:endParaRPr lang="es-ES" sz="2000">
                <a:solidFill>
                  <a:schemeClr val="bg1"/>
                </a:solidFill>
                <a:latin typeface="Arial" panose="020B0604020202020204" pitchFamily="34" charset="0"/>
                <a:cs typeface="Arial" panose="020B0604020202020204" pitchFamily="34" charset="0"/>
              </a:endParaRPr>
            </a:p>
          </p:txBody>
        </p:sp>
        <p:sp>
          <p:nvSpPr>
            <p:cNvPr id="41" name="QuadreDeText 40"/>
            <p:cNvSpPr txBox="1"/>
            <p:nvPr/>
          </p:nvSpPr>
          <p:spPr>
            <a:xfrm>
              <a:off x="4643461" y="5498062"/>
              <a:ext cx="1341438" cy="600164"/>
            </a:xfrm>
            <a:prstGeom prst="rect">
              <a:avLst/>
            </a:prstGeom>
            <a:noFill/>
          </p:spPr>
          <p:txBody>
            <a:bodyPr wrap="square" rtlCol="0">
              <a:spAutoFit/>
            </a:bodyPr>
            <a:lstStyle/>
            <a:p>
              <a:r>
                <a:rPr lang="fr-FR" sz="1100">
                  <a:solidFill>
                    <a:schemeClr val="bg1"/>
                  </a:solidFill>
                  <a:latin typeface="Arial" panose="020B0604020202020204" pitchFamily="34" charset="0"/>
                  <a:cs typeface="Arial" panose="020B0604020202020204" pitchFamily="34" charset="0"/>
                </a:rPr>
                <a:t>centres </a:t>
              </a:r>
            </a:p>
            <a:p>
              <a:r>
                <a:rPr lang="fr-FR" sz="1100">
                  <a:solidFill>
                    <a:schemeClr val="bg1"/>
                  </a:solidFill>
                  <a:latin typeface="Arial" panose="020B0604020202020204" pitchFamily="34" charset="0"/>
                  <a:cs typeface="Arial" panose="020B0604020202020204" pitchFamily="34" charset="0"/>
                </a:rPr>
                <a:t>de recherche spécifiques</a:t>
              </a:r>
            </a:p>
          </p:txBody>
        </p:sp>
        <p:sp>
          <p:nvSpPr>
            <p:cNvPr id="42" name="QuadreDeText 41"/>
            <p:cNvSpPr txBox="1"/>
            <p:nvPr/>
          </p:nvSpPr>
          <p:spPr>
            <a:xfrm>
              <a:off x="4620599" y="5186799"/>
              <a:ext cx="1075648" cy="400110"/>
            </a:xfrm>
            <a:prstGeom prst="rect">
              <a:avLst/>
            </a:prstGeom>
            <a:noFill/>
          </p:spPr>
          <p:txBody>
            <a:bodyPr wrap="square" rtlCol="0">
              <a:spAutoFit/>
            </a:bodyPr>
            <a:lstStyle/>
            <a:p>
              <a:r>
                <a:rPr lang="ca-ES" sz="2000">
                  <a:solidFill>
                    <a:schemeClr val="bg1"/>
                  </a:solidFill>
                  <a:latin typeface="Arial" panose="020B0604020202020204" pitchFamily="34" charset="0"/>
                  <a:cs typeface="Arial" panose="020B0604020202020204" pitchFamily="34" charset="0"/>
                </a:rPr>
                <a:t>20</a:t>
              </a:r>
              <a:endParaRPr lang="es-ES" sz="2000">
                <a:solidFill>
                  <a:schemeClr val="bg1"/>
                </a:solidFill>
                <a:latin typeface="Arial" panose="020B0604020202020204" pitchFamily="34" charset="0"/>
                <a:cs typeface="Arial" panose="020B0604020202020204" pitchFamily="34" charset="0"/>
              </a:endParaRPr>
            </a:p>
          </p:txBody>
        </p:sp>
        <p:sp>
          <p:nvSpPr>
            <p:cNvPr id="43" name="QuadreDeText 42"/>
            <p:cNvSpPr txBox="1"/>
            <p:nvPr/>
          </p:nvSpPr>
          <p:spPr>
            <a:xfrm>
              <a:off x="6044727" y="5507587"/>
              <a:ext cx="1341438" cy="600164"/>
            </a:xfrm>
            <a:prstGeom prst="rect">
              <a:avLst/>
            </a:prstGeom>
            <a:noFill/>
          </p:spPr>
          <p:txBody>
            <a:bodyPr wrap="square" rtlCol="0">
              <a:spAutoFit/>
            </a:bodyPr>
            <a:lstStyle/>
            <a:p>
              <a:r>
                <a:rPr lang="fr-FR" sz="1100">
                  <a:solidFill>
                    <a:schemeClr val="bg1"/>
                  </a:solidFill>
                  <a:latin typeface="Arial" panose="020B0604020202020204" pitchFamily="34" charset="0"/>
                  <a:cs typeface="Arial" panose="020B0604020202020204" pitchFamily="34" charset="0"/>
                </a:rPr>
                <a:t>organismes </a:t>
              </a:r>
            </a:p>
            <a:p>
              <a:r>
                <a:rPr lang="fr-FR" sz="1100">
                  <a:solidFill>
                    <a:schemeClr val="bg1"/>
                  </a:solidFill>
                  <a:latin typeface="Arial" panose="020B0604020202020204" pitchFamily="34" charset="0"/>
                  <a:cs typeface="Arial" panose="020B0604020202020204" pitchFamily="34" charset="0"/>
                </a:rPr>
                <a:t>de recherche rattachés</a:t>
              </a:r>
            </a:p>
          </p:txBody>
        </p:sp>
        <p:sp>
          <p:nvSpPr>
            <p:cNvPr id="44" name="QuadreDeText 43"/>
            <p:cNvSpPr txBox="1"/>
            <p:nvPr/>
          </p:nvSpPr>
          <p:spPr>
            <a:xfrm>
              <a:off x="6034929" y="5183260"/>
              <a:ext cx="1075648" cy="400110"/>
            </a:xfrm>
            <a:prstGeom prst="rect">
              <a:avLst/>
            </a:prstGeom>
            <a:noFill/>
          </p:spPr>
          <p:txBody>
            <a:bodyPr wrap="square" rtlCol="0">
              <a:spAutoFit/>
            </a:bodyPr>
            <a:lstStyle/>
            <a:p>
              <a:r>
                <a:rPr lang="ca-ES" sz="2000">
                  <a:solidFill>
                    <a:schemeClr val="bg1"/>
                  </a:solidFill>
                  <a:latin typeface="Arial" panose="020B0604020202020204" pitchFamily="34" charset="0"/>
                  <a:cs typeface="Arial" panose="020B0604020202020204" pitchFamily="34" charset="0"/>
                </a:rPr>
                <a:t>15</a:t>
              </a:r>
              <a:endParaRPr lang="es-ES" sz="2000">
                <a:solidFill>
                  <a:schemeClr val="bg1"/>
                </a:solidFill>
                <a:latin typeface="Arial" panose="020B0604020202020204" pitchFamily="34" charset="0"/>
                <a:cs typeface="Arial" panose="020B0604020202020204" pitchFamily="34" charset="0"/>
              </a:endParaRPr>
            </a:p>
          </p:txBody>
        </p:sp>
        <p:sp>
          <p:nvSpPr>
            <p:cNvPr id="45" name="QuadreDeText 44"/>
            <p:cNvSpPr txBox="1"/>
            <p:nvPr/>
          </p:nvSpPr>
          <p:spPr>
            <a:xfrm>
              <a:off x="6090924" y="2691858"/>
              <a:ext cx="1341438" cy="769441"/>
            </a:xfrm>
            <a:prstGeom prst="rect">
              <a:avLst/>
            </a:prstGeom>
            <a:noFill/>
          </p:spPr>
          <p:txBody>
            <a:bodyPr wrap="square" rtlCol="0">
              <a:spAutoFit/>
            </a:bodyPr>
            <a:lstStyle/>
            <a:p>
              <a:r>
                <a:rPr lang="fr-FR" sz="1100">
                  <a:solidFill>
                    <a:schemeClr val="bg1"/>
                  </a:solidFill>
                  <a:latin typeface="Arial" panose="020B0604020202020204" pitchFamily="34" charset="0"/>
                  <a:cs typeface="Arial" panose="020B0604020202020204" pitchFamily="34" charset="0"/>
                </a:rPr>
                <a:t>distinctions scientifiques </a:t>
              </a:r>
            </a:p>
            <a:p>
              <a:r>
                <a:rPr lang="fr-FR" sz="1100">
                  <a:solidFill>
                    <a:schemeClr val="bg1"/>
                  </a:solidFill>
                  <a:latin typeface="Arial" panose="020B0604020202020204" pitchFamily="34" charset="0"/>
                  <a:cs typeface="Arial" panose="020B0604020202020204" pitchFamily="34" charset="0"/>
                </a:rPr>
                <a:t>et techniques reçues</a:t>
              </a:r>
            </a:p>
          </p:txBody>
        </p:sp>
        <p:sp>
          <p:nvSpPr>
            <p:cNvPr id="46" name="QuadreDeText 45"/>
            <p:cNvSpPr txBox="1"/>
            <p:nvPr/>
          </p:nvSpPr>
          <p:spPr>
            <a:xfrm>
              <a:off x="6044395" y="2357925"/>
              <a:ext cx="1075648" cy="400110"/>
            </a:xfrm>
            <a:prstGeom prst="rect">
              <a:avLst/>
            </a:prstGeom>
            <a:noFill/>
          </p:spPr>
          <p:txBody>
            <a:bodyPr wrap="square" rtlCol="0">
              <a:spAutoFit/>
            </a:bodyPr>
            <a:lstStyle/>
            <a:p>
              <a:r>
                <a:rPr lang="ca-ES" sz="2000">
                  <a:solidFill>
                    <a:schemeClr val="bg1"/>
                  </a:solidFill>
                  <a:latin typeface="Arial" panose="020B0604020202020204" pitchFamily="34" charset="0"/>
                  <a:cs typeface="Arial" panose="020B0604020202020204" pitchFamily="34" charset="0"/>
                </a:rPr>
                <a:t>130</a:t>
              </a:r>
              <a:endParaRPr lang="es-ES" sz="2000">
                <a:solidFill>
                  <a:schemeClr val="bg1"/>
                </a:solidFill>
                <a:latin typeface="Arial" panose="020B0604020202020204" pitchFamily="34" charset="0"/>
                <a:cs typeface="Arial" panose="020B0604020202020204" pitchFamily="34" charset="0"/>
              </a:endParaRPr>
            </a:p>
          </p:txBody>
        </p:sp>
        <p:sp>
          <p:nvSpPr>
            <p:cNvPr id="47" name="QuadreDeText 46"/>
            <p:cNvSpPr txBox="1"/>
            <p:nvPr/>
          </p:nvSpPr>
          <p:spPr>
            <a:xfrm>
              <a:off x="7543205" y="4130675"/>
              <a:ext cx="1366288" cy="430887"/>
            </a:xfrm>
            <a:prstGeom prst="rect">
              <a:avLst/>
            </a:prstGeom>
            <a:noFill/>
          </p:spPr>
          <p:txBody>
            <a:bodyPr wrap="square" rtlCol="0">
              <a:spAutoFit/>
            </a:bodyPr>
            <a:lstStyle/>
            <a:p>
              <a:r>
                <a:rPr lang="es-ES" sz="1100">
                  <a:solidFill>
                    <a:schemeClr val="bg1"/>
                  </a:solidFill>
                  <a:latin typeface="Arial" panose="020B0604020202020204" pitchFamily="34" charset="0"/>
                  <a:cs typeface="Arial" panose="020B0604020202020204" pitchFamily="34" charset="0"/>
                </a:rPr>
                <a:t>thèses de doctorat lues</a:t>
              </a:r>
            </a:p>
          </p:txBody>
        </p:sp>
        <p:pic>
          <p:nvPicPr>
            <p:cNvPr id="48" name="Imatge 47"/>
            <p:cNvPicPr>
              <a:picLocks noChangeAspect="1"/>
            </p:cNvPicPr>
            <p:nvPr/>
          </p:nvPicPr>
          <p:blipFill rotWithShape="1">
            <a:blip r:embed="rId2" cstate="screen">
              <a:extLst>
                <a:ext uri="{28A0092B-C50C-407E-A947-70E740481C1C}">
                  <a14:useLocalDpi xmlns:a14="http://schemas.microsoft.com/office/drawing/2010/main"/>
                </a:ext>
              </a:extLst>
            </a:blip>
            <a:srcRect t="-1"/>
            <a:stretch/>
          </p:blipFill>
          <p:spPr>
            <a:xfrm>
              <a:off x="250826" y="3729038"/>
              <a:ext cx="4337049" cy="2876550"/>
            </a:xfrm>
            <a:prstGeom prst="rect">
              <a:avLst/>
            </a:prstGeom>
          </p:spPr>
        </p:pic>
        <p:sp>
          <p:nvSpPr>
            <p:cNvPr id="49" name="QuadreDeText 48"/>
            <p:cNvSpPr txBox="1"/>
            <p:nvPr/>
          </p:nvSpPr>
          <p:spPr>
            <a:xfrm>
              <a:off x="7543205" y="3806348"/>
              <a:ext cx="966817" cy="400110"/>
            </a:xfrm>
            <a:prstGeom prst="rect">
              <a:avLst/>
            </a:prstGeom>
            <a:noFill/>
          </p:spPr>
          <p:txBody>
            <a:bodyPr wrap="square" rtlCol="0">
              <a:spAutoFit/>
            </a:bodyPr>
            <a:lstStyle/>
            <a:p>
              <a:r>
                <a:rPr lang="ca-ES" sz="2000">
                  <a:solidFill>
                    <a:schemeClr val="bg1"/>
                  </a:solidFill>
                  <a:latin typeface="Arial" panose="020B0604020202020204" pitchFamily="34" charset="0"/>
                  <a:cs typeface="Arial" panose="020B0604020202020204" pitchFamily="34" charset="0"/>
                </a:rPr>
                <a:t>360</a:t>
              </a:r>
              <a:endParaRPr lang="es-ES" sz="2000">
                <a:solidFill>
                  <a:schemeClr val="bg1"/>
                </a:solidFill>
                <a:latin typeface="Arial" panose="020B0604020202020204" pitchFamily="34" charset="0"/>
                <a:cs typeface="Arial" panose="020B0604020202020204" pitchFamily="34" charset="0"/>
              </a:endParaRPr>
            </a:p>
          </p:txBody>
        </p:sp>
        <p:sp>
          <p:nvSpPr>
            <p:cNvPr id="50" name="Rectangle 49"/>
            <p:cNvSpPr/>
            <p:nvPr/>
          </p:nvSpPr>
          <p:spPr>
            <a:xfrm>
              <a:off x="7477591" y="854075"/>
              <a:ext cx="1428284" cy="1458913"/>
            </a:xfrm>
            <a:prstGeom prst="rect">
              <a:avLst/>
            </a:prstGeom>
            <a:solidFill>
              <a:srgbClr val="8DB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QuadreDeText 50"/>
            <p:cNvSpPr txBox="1"/>
            <p:nvPr/>
          </p:nvSpPr>
          <p:spPr>
            <a:xfrm>
              <a:off x="7472434" y="1222334"/>
              <a:ext cx="1520086" cy="600164"/>
            </a:xfrm>
            <a:prstGeom prst="rect">
              <a:avLst/>
            </a:prstGeom>
            <a:noFill/>
          </p:spPr>
          <p:txBody>
            <a:bodyPr wrap="square" rtlCol="0">
              <a:spAutoFit/>
            </a:bodyPr>
            <a:lstStyle/>
            <a:p>
              <a:r>
                <a:rPr lang="fr-FR" sz="1100">
                  <a:solidFill>
                    <a:schemeClr val="bg1"/>
                  </a:solidFill>
                  <a:latin typeface="Arial" panose="020B0604020202020204" pitchFamily="34" charset="0"/>
                  <a:cs typeface="Arial" panose="020B0604020202020204" pitchFamily="34" charset="0"/>
                </a:rPr>
                <a:t>articles publiés </a:t>
              </a:r>
            </a:p>
            <a:p>
              <a:r>
                <a:rPr lang="fr-FR" sz="1100">
                  <a:solidFill>
                    <a:schemeClr val="bg1"/>
                  </a:solidFill>
                  <a:latin typeface="Arial" panose="020B0604020202020204" pitchFamily="34" charset="0"/>
                  <a:cs typeface="Arial" panose="020B0604020202020204" pitchFamily="34" charset="0"/>
                </a:rPr>
                <a:t>dans des revues scientifiques</a:t>
              </a:r>
              <a:endParaRPr lang="es-ES" sz="1100">
                <a:solidFill>
                  <a:schemeClr val="bg1"/>
                </a:solidFill>
                <a:latin typeface="Arial" panose="020B0604020202020204" pitchFamily="34" charset="0"/>
                <a:cs typeface="Arial" panose="020B0604020202020204" pitchFamily="34" charset="0"/>
              </a:endParaRPr>
            </a:p>
          </p:txBody>
        </p:sp>
        <p:sp>
          <p:nvSpPr>
            <p:cNvPr id="52" name="QuadreDeText 51"/>
            <p:cNvSpPr txBox="1"/>
            <p:nvPr/>
          </p:nvSpPr>
          <p:spPr>
            <a:xfrm>
              <a:off x="7472434" y="878957"/>
              <a:ext cx="1075648" cy="400110"/>
            </a:xfrm>
            <a:prstGeom prst="rect">
              <a:avLst/>
            </a:prstGeom>
            <a:noFill/>
          </p:spPr>
          <p:txBody>
            <a:bodyPr wrap="square" rtlCol="0">
              <a:spAutoFit/>
            </a:bodyPr>
            <a:lstStyle/>
            <a:p>
              <a:r>
                <a:rPr lang="ca-ES" sz="2000">
                  <a:solidFill>
                    <a:schemeClr val="bg1"/>
                  </a:solidFill>
                  <a:latin typeface="Arial" panose="020B0604020202020204" pitchFamily="34" charset="0"/>
                  <a:cs typeface="Arial" panose="020B0604020202020204" pitchFamily="34" charset="0"/>
                </a:rPr>
                <a:t>1 900</a:t>
              </a:r>
              <a:endParaRPr lang="es-ES" sz="200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21935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tge 1"/>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l="-189"/>
          <a:stretch/>
        </p:blipFill>
        <p:spPr>
          <a:xfrm>
            <a:off x="-36512" y="-27385"/>
            <a:ext cx="9217024" cy="6912769"/>
          </a:xfrm>
          <a:prstGeom prst="rect">
            <a:avLst/>
          </a:prstGeom>
        </p:spPr>
      </p:pic>
      <p:sp>
        <p:nvSpPr>
          <p:cNvPr id="7" name="QuadreDeText 6"/>
          <p:cNvSpPr txBox="1"/>
          <p:nvPr/>
        </p:nvSpPr>
        <p:spPr>
          <a:xfrm>
            <a:off x="1475656" y="6423138"/>
            <a:ext cx="4603179" cy="246221"/>
          </a:xfrm>
          <a:prstGeom prst="rect">
            <a:avLst/>
          </a:prstGeom>
          <a:noFill/>
        </p:spPr>
        <p:txBody>
          <a:bodyPr wrap="square" rtlCol="0">
            <a:spAutoFit/>
          </a:bodyPr>
          <a:lstStyle/>
          <a:p>
            <a:r>
              <a:rPr lang="es-ES" sz="1000" b="1">
                <a:solidFill>
                  <a:schemeClr val="bg1"/>
                </a:solidFill>
                <a:latin typeface="Arial" panose="020B0604020202020204" pitchFamily="34" charset="0"/>
                <a:cs typeface="Arial" panose="020B0604020202020204" pitchFamily="34" charset="0"/>
              </a:rPr>
              <a:t>CARNET, </a:t>
            </a:r>
            <a:r>
              <a:rPr lang="es-ES" sz="1000" b="1" err="1">
                <a:solidFill>
                  <a:schemeClr val="bg1"/>
                </a:solidFill>
                <a:latin typeface="Arial" panose="020B0604020202020204" pitchFamily="34" charset="0"/>
                <a:cs typeface="Arial" panose="020B0604020202020204" pitchFamily="34" charset="0"/>
              </a:rPr>
              <a:t>mobilitat</a:t>
            </a:r>
            <a:r>
              <a:rPr lang="es-ES" sz="1000" b="1">
                <a:solidFill>
                  <a:schemeClr val="bg1"/>
                </a:solidFill>
                <a:latin typeface="Arial" panose="020B0604020202020204" pitchFamily="34" charset="0"/>
                <a:cs typeface="Arial" panose="020B0604020202020204" pitchFamily="34" charset="0"/>
              </a:rPr>
              <a:t> urbana del </a:t>
            </a:r>
            <a:r>
              <a:rPr lang="es-ES" sz="1000" b="1" err="1">
                <a:solidFill>
                  <a:schemeClr val="bg1"/>
                </a:solidFill>
                <a:latin typeface="Arial" panose="020B0604020202020204" pitchFamily="34" charset="0"/>
                <a:cs typeface="Arial" panose="020B0604020202020204" pitchFamily="34" charset="0"/>
              </a:rPr>
              <a:t>futur</a:t>
            </a:r>
            <a:r>
              <a:rPr lang="es-ES" sz="1000" b="1">
                <a:solidFill>
                  <a:schemeClr val="bg1"/>
                </a:solidFill>
                <a:latin typeface="Arial" panose="020B0604020202020204" pitchFamily="34" charset="0"/>
                <a:cs typeface="Arial" panose="020B0604020202020204" pitchFamily="34" charset="0"/>
              </a:rPr>
              <a:t> </a:t>
            </a:r>
            <a:r>
              <a:rPr lang="es-ES" sz="1000" b="1" err="1">
                <a:solidFill>
                  <a:schemeClr val="bg1"/>
                </a:solidFill>
                <a:latin typeface="Arial" panose="020B0604020202020204" pitchFamily="34" charset="0"/>
                <a:cs typeface="Arial" panose="020B0604020202020204" pitchFamily="34" charset="0"/>
              </a:rPr>
              <a:t>amb</a:t>
            </a:r>
            <a:r>
              <a:rPr lang="es-ES" sz="1000" b="1">
                <a:solidFill>
                  <a:schemeClr val="bg1"/>
                </a:solidFill>
                <a:latin typeface="Arial" panose="020B0604020202020204" pitchFamily="34" charset="0"/>
                <a:cs typeface="Arial" panose="020B0604020202020204" pitchFamily="34" charset="0"/>
              </a:rPr>
              <a:t> Volkswagen i SEAT.</a:t>
            </a:r>
          </a:p>
        </p:txBody>
      </p:sp>
      <p:pic>
        <p:nvPicPr>
          <p:cNvPr id="6" name="Picture 3" descr="G:\SC\SCI\SCI-Oficina Disseny-Identitat\MARCA CORPORATIVA\Marca_UPC_institucional_arxius\UPC blanc fons transp\UPC blanc fons transp.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48221" y="158833"/>
            <a:ext cx="1800200" cy="39784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403648" y="3875564"/>
            <a:ext cx="7344816" cy="1374735"/>
          </a:xfrm>
          <a:prstGeom prst="rect">
            <a:avLst/>
          </a:prstGeom>
        </p:spPr>
        <p:txBody>
          <a:bodyPr wrap="square">
            <a:spAutoFit/>
          </a:bodyPr>
          <a:lstStyle/>
          <a:p>
            <a:pPr>
              <a:lnSpc>
                <a:spcPts val="5000"/>
              </a:lnSpc>
            </a:pPr>
            <a:r>
              <a:rPr lang="fr-FR" sz="4800" b="1">
                <a:solidFill>
                  <a:schemeClr val="bg1"/>
                </a:solidFill>
                <a:latin typeface="Verdana" panose="020B0604030504040204" pitchFamily="34" charset="0"/>
                <a:ea typeface="Verdana" panose="020B0604030504040204" pitchFamily="34" charset="0"/>
                <a:cs typeface="Verdana" panose="020B0604030504040204" pitchFamily="34" charset="0"/>
              </a:rPr>
              <a:t>NOUS TRAVAILLONS </a:t>
            </a:r>
          </a:p>
          <a:p>
            <a:pPr>
              <a:lnSpc>
                <a:spcPts val="5000"/>
              </a:lnSpc>
            </a:pPr>
            <a:r>
              <a:rPr lang="fr-FR" sz="4800" b="1">
                <a:solidFill>
                  <a:schemeClr val="bg1"/>
                </a:solidFill>
                <a:latin typeface="Verdana" panose="020B0604030504040204" pitchFamily="34" charset="0"/>
                <a:ea typeface="Verdana" panose="020B0604030504040204" pitchFamily="34" charset="0"/>
                <a:cs typeface="Verdana" panose="020B0604030504040204" pitchFamily="34" charset="0"/>
              </a:rPr>
              <a:t>EN RÉSEAU</a:t>
            </a:r>
            <a:endParaRPr lang="en-GB" sz="48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61911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593117" y="3727563"/>
            <a:ext cx="1439862" cy="1435667"/>
          </a:xfrm>
          <a:prstGeom prst="rect">
            <a:avLst/>
          </a:prstGeom>
          <a:solidFill>
            <a:srgbClr val="60C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angle 27"/>
          <p:cNvSpPr/>
          <p:nvPr/>
        </p:nvSpPr>
        <p:spPr>
          <a:xfrm>
            <a:off x="6032980" y="5157490"/>
            <a:ext cx="1449387" cy="1440160"/>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angle 28"/>
          <p:cNvSpPr/>
          <p:nvPr/>
        </p:nvSpPr>
        <p:spPr>
          <a:xfrm>
            <a:off x="7482367" y="3728961"/>
            <a:ext cx="1423508" cy="1428529"/>
          </a:xfrm>
          <a:prstGeom prst="rect">
            <a:avLst/>
          </a:prstGeom>
          <a:solidFill>
            <a:srgbClr val="005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QuadreDeText 29"/>
          <p:cNvSpPr txBox="1"/>
          <p:nvPr/>
        </p:nvSpPr>
        <p:spPr>
          <a:xfrm>
            <a:off x="4732108" y="787183"/>
            <a:ext cx="4164242" cy="2123658"/>
          </a:xfrm>
          <a:prstGeom prst="rect">
            <a:avLst/>
          </a:prstGeom>
          <a:noFill/>
        </p:spPr>
        <p:txBody>
          <a:bodyPr wrap="square" rtlCol="0">
            <a:spAutoFit/>
          </a:bodyPr>
          <a:lstStyle/>
          <a:p>
            <a:r>
              <a:rPr lang="fr-FR" sz="1200">
                <a:latin typeface="Arial" panose="020B0604020202020204" pitchFamily="34" charset="0"/>
                <a:cs typeface="Arial" panose="020B0604020202020204" pitchFamily="34" charset="0"/>
              </a:rPr>
              <a:t>L’Université s’est affirmée dans son rôle d’agent de transformation au service des entreprises. Elle a tissé un réseau porteur de projets en coopération avec de grandes corporations et de petites entreprises décidées à relever les défis de l’industrie 4.0, par exemple, par le biais de l’internet des objets</a:t>
            </a:r>
            <a:r>
              <a:rPr lang="es-ES" sz="1200">
                <a:latin typeface="Arial" panose="020B0604020202020204" pitchFamily="34" charset="0"/>
                <a:cs typeface="Arial" panose="020B0604020202020204" pitchFamily="34" charset="0"/>
              </a:rPr>
              <a:t>. </a:t>
            </a:r>
            <a:br>
              <a:rPr lang="es-ES" sz="1200">
                <a:latin typeface="Arial" panose="020B0604020202020204" pitchFamily="34" charset="0"/>
                <a:cs typeface="Arial" panose="020B0604020202020204" pitchFamily="34" charset="0"/>
              </a:rPr>
            </a:br>
            <a:br>
              <a:rPr lang="es-ES" sz="1200">
                <a:latin typeface="Arial" panose="020B0604020202020204" pitchFamily="34" charset="0"/>
                <a:cs typeface="Arial" panose="020B0604020202020204" pitchFamily="34" charset="0"/>
              </a:rPr>
            </a:br>
            <a:r>
              <a:rPr lang="fr-FR" sz="1200">
                <a:latin typeface="Arial" panose="020B0604020202020204" pitchFamily="34" charset="0"/>
                <a:cs typeface="Arial" panose="020B0604020202020204" pitchFamily="34" charset="0"/>
              </a:rPr>
              <a:t>L’UPC a pour vocation de coopérer avec d’autres universités de prestige, des institutions et des consortiums espagnols et étrangers. Elle est présente dans 14 réseaux internationaux</a:t>
            </a:r>
            <a:r>
              <a:rPr lang="es-ES" sz="1200">
                <a:latin typeface="Arial" panose="020B0604020202020204" pitchFamily="34" charset="0"/>
                <a:cs typeface="Arial" panose="020B0604020202020204" pitchFamily="34" charset="0"/>
              </a:rPr>
              <a:t>. </a:t>
            </a:r>
          </a:p>
        </p:txBody>
      </p:sp>
      <p:sp>
        <p:nvSpPr>
          <p:cNvPr id="31" name="QuadreDeText 30"/>
          <p:cNvSpPr txBox="1"/>
          <p:nvPr/>
        </p:nvSpPr>
        <p:spPr>
          <a:xfrm>
            <a:off x="156236" y="3821883"/>
            <a:ext cx="3412893" cy="215444"/>
          </a:xfrm>
          <a:prstGeom prst="rect">
            <a:avLst/>
          </a:prstGeom>
          <a:noFill/>
        </p:spPr>
        <p:txBody>
          <a:bodyPr wrap="square" rtlCol="0">
            <a:spAutoFit/>
          </a:bodyPr>
          <a:lstStyle/>
          <a:p>
            <a:r>
              <a:rPr lang="fr-FR" sz="1200" b="1" baseline="30000">
                <a:solidFill>
                  <a:srgbClr val="0070C0"/>
                </a:solidFill>
                <a:latin typeface="Arial" panose="020B0604020202020204" pitchFamily="34" charset="0"/>
                <a:cs typeface="Arial" panose="020B0604020202020204" pitchFamily="34" charset="0"/>
              </a:rPr>
              <a:t>Gestation d’idées d’entreprises dans les espaces Emprèn.</a:t>
            </a:r>
            <a:endParaRPr lang="es-ES_tradnl" sz="1200" b="1" baseline="30000">
              <a:solidFill>
                <a:srgbClr val="0070C0"/>
              </a:solidFill>
              <a:latin typeface="Arial" panose="020B0604020202020204" pitchFamily="34" charset="0"/>
              <a:cs typeface="Arial" panose="020B0604020202020204" pitchFamily="34" charset="0"/>
            </a:endParaRPr>
          </a:p>
        </p:txBody>
      </p:sp>
      <p:sp>
        <p:nvSpPr>
          <p:cNvPr id="32" name="QuadreDeText 31"/>
          <p:cNvSpPr txBox="1"/>
          <p:nvPr/>
        </p:nvSpPr>
        <p:spPr>
          <a:xfrm>
            <a:off x="4612019" y="4064322"/>
            <a:ext cx="1341438" cy="861774"/>
          </a:xfrm>
          <a:prstGeom prst="rect">
            <a:avLst/>
          </a:prstGeom>
          <a:noFill/>
        </p:spPr>
        <p:txBody>
          <a:bodyPr wrap="square" rtlCol="0">
            <a:spAutoFit/>
          </a:bodyPr>
          <a:lstStyle/>
          <a:p>
            <a:r>
              <a:rPr lang="fr-FR" sz="1000">
                <a:solidFill>
                  <a:schemeClr val="bg1"/>
                </a:solidFill>
                <a:latin typeface="Arial" panose="020B0604020202020204" pitchFamily="34" charset="0"/>
                <a:cs typeface="Arial" panose="020B0604020202020204" pitchFamily="34" charset="0"/>
              </a:rPr>
              <a:t>entreprises </a:t>
            </a:r>
          </a:p>
          <a:p>
            <a:r>
              <a:rPr lang="fr-FR" sz="1000">
                <a:solidFill>
                  <a:schemeClr val="bg1"/>
                </a:solidFill>
                <a:latin typeface="Arial" panose="020B0604020202020204" pitchFamily="34" charset="0"/>
                <a:cs typeface="Arial" panose="020B0604020202020204" pitchFamily="34" charset="0"/>
              </a:rPr>
              <a:t>et organismes signataires </a:t>
            </a:r>
          </a:p>
          <a:p>
            <a:r>
              <a:rPr lang="fr-FR" sz="1000">
                <a:solidFill>
                  <a:schemeClr val="bg1"/>
                </a:solidFill>
                <a:latin typeface="Arial" panose="020B0604020202020204" pitchFamily="34" charset="0"/>
                <a:cs typeface="Arial" panose="020B0604020202020204" pitchFamily="34" charset="0"/>
              </a:rPr>
              <a:t>d’une convention </a:t>
            </a:r>
          </a:p>
          <a:p>
            <a:r>
              <a:rPr lang="fr-FR" sz="1000">
                <a:solidFill>
                  <a:schemeClr val="bg1"/>
                </a:solidFill>
                <a:latin typeface="Arial" panose="020B0604020202020204" pitchFamily="34" charset="0"/>
                <a:cs typeface="Arial" panose="020B0604020202020204" pitchFamily="34" charset="0"/>
              </a:rPr>
              <a:t>de coopération</a:t>
            </a:r>
            <a:endParaRPr lang="es-ES" sz="1000">
              <a:solidFill>
                <a:schemeClr val="bg1"/>
              </a:solidFill>
              <a:latin typeface="Arial" panose="020B0604020202020204" pitchFamily="34" charset="0"/>
              <a:cs typeface="Arial" panose="020B0604020202020204" pitchFamily="34" charset="0"/>
            </a:endParaRPr>
          </a:p>
        </p:txBody>
      </p:sp>
      <p:sp>
        <p:nvSpPr>
          <p:cNvPr id="33" name="QuadreDeText 32"/>
          <p:cNvSpPr txBox="1"/>
          <p:nvPr/>
        </p:nvSpPr>
        <p:spPr>
          <a:xfrm>
            <a:off x="4612019" y="3739995"/>
            <a:ext cx="1075648" cy="400110"/>
          </a:xfrm>
          <a:prstGeom prst="rect">
            <a:avLst/>
          </a:prstGeom>
          <a:noFill/>
        </p:spPr>
        <p:txBody>
          <a:bodyPr wrap="square" rtlCol="0">
            <a:spAutoFit/>
          </a:bodyPr>
          <a:lstStyle/>
          <a:p>
            <a:r>
              <a:rPr lang="ca-ES" sz="2000">
                <a:solidFill>
                  <a:schemeClr val="bg1"/>
                </a:solidFill>
                <a:latin typeface="Arial" panose="020B0604020202020204" pitchFamily="34" charset="0"/>
                <a:cs typeface="Arial" panose="020B0604020202020204" pitchFamily="34" charset="0"/>
              </a:rPr>
              <a:t>2 800</a:t>
            </a:r>
            <a:endParaRPr lang="es-ES" sz="2000">
              <a:solidFill>
                <a:schemeClr val="bg1"/>
              </a:solidFill>
              <a:latin typeface="Arial" panose="020B0604020202020204" pitchFamily="34" charset="0"/>
              <a:cs typeface="Arial" panose="020B0604020202020204" pitchFamily="34" charset="0"/>
            </a:endParaRPr>
          </a:p>
        </p:txBody>
      </p:sp>
      <p:sp>
        <p:nvSpPr>
          <p:cNvPr id="34" name="QuadreDeText 33"/>
          <p:cNvSpPr txBox="1"/>
          <p:nvPr/>
        </p:nvSpPr>
        <p:spPr>
          <a:xfrm>
            <a:off x="6061153" y="5559421"/>
            <a:ext cx="1341438" cy="707886"/>
          </a:xfrm>
          <a:prstGeom prst="rect">
            <a:avLst/>
          </a:prstGeom>
          <a:noFill/>
        </p:spPr>
        <p:txBody>
          <a:bodyPr wrap="square" rtlCol="0">
            <a:spAutoFit/>
          </a:bodyPr>
          <a:lstStyle/>
          <a:p>
            <a:r>
              <a:rPr lang="fr-FR" sz="1000">
                <a:solidFill>
                  <a:schemeClr val="bg1"/>
                </a:solidFill>
                <a:latin typeface="Arial" panose="020B0604020202020204" pitchFamily="34" charset="0"/>
                <a:cs typeface="Arial" panose="020B0604020202020204" pitchFamily="34" charset="0"/>
              </a:rPr>
              <a:t>entreprises </a:t>
            </a:r>
          </a:p>
          <a:p>
            <a:r>
              <a:rPr lang="fr-FR" sz="1000">
                <a:solidFill>
                  <a:schemeClr val="bg1"/>
                </a:solidFill>
                <a:latin typeface="Arial" panose="020B0604020202020204" pitchFamily="34" charset="0"/>
                <a:cs typeface="Arial" panose="020B0604020202020204" pitchFamily="34" charset="0"/>
              </a:rPr>
              <a:t>à base technologique créées</a:t>
            </a:r>
          </a:p>
        </p:txBody>
      </p:sp>
      <p:sp>
        <p:nvSpPr>
          <p:cNvPr id="35" name="QuadreDeText 34"/>
          <p:cNvSpPr txBox="1"/>
          <p:nvPr/>
        </p:nvSpPr>
        <p:spPr>
          <a:xfrm>
            <a:off x="6061153" y="5235094"/>
            <a:ext cx="1075648" cy="400110"/>
          </a:xfrm>
          <a:prstGeom prst="rect">
            <a:avLst/>
          </a:prstGeom>
          <a:noFill/>
        </p:spPr>
        <p:txBody>
          <a:bodyPr wrap="square" rtlCol="0">
            <a:spAutoFit/>
          </a:bodyPr>
          <a:lstStyle/>
          <a:p>
            <a:r>
              <a:rPr lang="ca-ES" sz="2000">
                <a:solidFill>
                  <a:schemeClr val="bg1"/>
                </a:solidFill>
                <a:latin typeface="Arial" panose="020B0604020202020204" pitchFamily="34" charset="0"/>
                <a:cs typeface="Arial" panose="020B0604020202020204" pitchFamily="34" charset="0"/>
              </a:rPr>
              <a:t>10</a:t>
            </a:r>
            <a:endParaRPr lang="es-ES" sz="2000">
              <a:solidFill>
                <a:schemeClr val="bg1"/>
              </a:solidFill>
              <a:latin typeface="Arial" panose="020B0604020202020204" pitchFamily="34" charset="0"/>
              <a:cs typeface="Arial" panose="020B0604020202020204" pitchFamily="34" charset="0"/>
            </a:endParaRPr>
          </a:p>
        </p:txBody>
      </p:sp>
      <p:sp>
        <p:nvSpPr>
          <p:cNvPr id="36" name="QuadreDeText 35"/>
          <p:cNvSpPr txBox="1"/>
          <p:nvPr/>
        </p:nvSpPr>
        <p:spPr>
          <a:xfrm>
            <a:off x="7524328" y="4067807"/>
            <a:ext cx="1341438" cy="246221"/>
          </a:xfrm>
          <a:prstGeom prst="rect">
            <a:avLst/>
          </a:prstGeom>
          <a:noFill/>
        </p:spPr>
        <p:txBody>
          <a:bodyPr wrap="square" rtlCol="0">
            <a:spAutoFit/>
          </a:bodyPr>
          <a:lstStyle/>
          <a:p>
            <a:r>
              <a:rPr lang="fr-FR" sz="1000">
                <a:solidFill>
                  <a:schemeClr val="bg1"/>
                </a:solidFill>
                <a:latin typeface="Arial" panose="020B0604020202020204" pitchFamily="34" charset="0"/>
                <a:cs typeface="Arial" panose="020B0604020202020204" pitchFamily="34" charset="0"/>
              </a:rPr>
              <a:t>brevets déposés</a:t>
            </a:r>
          </a:p>
        </p:txBody>
      </p:sp>
      <p:sp>
        <p:nvSpPr>
          <p:cNvPr id="37" name="QuadreDeText 36"/>
          <p:cNvSpPr txBox="1"/>
          <p:nvPr/>
        </p:nvSpPr>
        <p:spPr>
          <a:xfrm>
            <a:off x="7524328" y="3743480"/>
            <a:ext cx="1075648" cy="400110"/>
          </a:xfrm>
          <a:prstGeom prst="rect">
            <a:avLst/>
          </a:prstGeom>
          <a:noFill/>
        </p:spPr>
        <p:txBody>
          <a:bodyPr wrap="square" rtlCol="0">
            <a:spAutoFit/>
          </a:bodyPr>
          <a:lstStyle/>
          <a:p>
            <a:r>
              <a:rPr lang="ca-ES" sz="2000">
                <a:solidFill>
                  <a:schemeClr val="bg1"/>
                </a:solidFill>
                <a:latin typeface="Arial" panose="020B0604020202020204" pitchFamily="34" charset="0"/>
                <a:cs typeface="Arial" panose="020B0604020202020204" pitchFamily="34" charset="0"/>
              </a:rPr>
              <a:t>52</a:t>
            </a:r>
            <a:endParaRPr lang="es-ES" sz="2000">
              <a:solidFill>
                <a:schemeClr val="bg1"/>
              </a:solidFill>
              <a:latin typeface="Arial" panose="020B0604020202020204" pitchFamily="34" charset="0"/>
              <a:cs typeface="Arial" panose="020B0604020202020204" pitchFamily="34" charset="0"/>
            </a:endParaRPr>
          </a:p>
        </p:txBody>
      </p:sp>
      <p:sp>
        <p:nvSpPr>
          <p:cNvPr id="38" name="QuadreDeText 37"/>
          <p:cNvSpPr txBox="1"/>
          <p:nvPr/>
        </p:nvSpPr>
        <p:spPr>
          <a:xfrm>
            <a:off x="1773937" y="5085417"/>
            <a:ext cx="3811417" cy="1415772"/>
          </a:xfrm>
          <a:prstGeom prst="rect">
            <a:avLst/>
          </a:prstGeom>
          <a:noFill/>
        </p:spPr>
        <p:txBody>
          <a:bodyPr wrap="square" rtlCol="0">
            <a:spAutoFit/>
          </a:bodyPr>
          <a:lstStyle/>
          <a:p>
            <a:r>
              <a:rPr lang="es-ES" sz="1400" b="1">
                <a:solidFill>
                  <a:schemeClr val="tx1">
                    <a:lumMod val="65000"/>
                    <a:lumOff val="35000"/>
                  </a:schemeClr>
                </a:solidFill>
                <a:latin typeface="Arial" panose="020B0604020202020204" pitchFamily="34" charset="0"/>
                <a:cs typeface="Arial" panose="020B0604020202020204" pitchFamily="34" charset="0"/>
              </a:rPr>
              <a:t>La fórmule Emprèn UPC</a:t>
            </a:r>
          </a:p>
          <a:p>
            <a:r>
              <a:rPr lang="fr-FR" sz="1200">
                <a:solidFill>
                  <a:schemeClr val="tx1">
                    <a:lumMod val="65000"/>
                    <a:lumOff val="35000"/>
                  </a:schemeClr>
                </a:solidFill>
                <a:latin typeface="Arial" panose="020B0604020202020204" pitchFamily="34" charset="0"/>
                <a:cs typeface="Arial" panose="020B0604020202020204" pitchFamily="34" charset="0"/>
              </a:rPr>
              <a:t>L’esprit d’entreprise est une constante dans la formation UPC qui aspire à fournir les connaissances et les outils dont la communauté a besoin pour développer de nouveaux projets d’entreprise</a:t>
            </a:r>
            <a:r>
              <a:rPr lang="es-ES" sz="1200">
                <a:solidFill>
                  <a:schemeClr val="tx1">
                    <a:lumMod val="65000"/>
                    <a:lumOff val="35000"/>
                  </a:schemeClr>
                </a:solidFill>
                <a:latin typeface="Arial" panose="020B0604020202020204" pitchFamily="34" charset="0"/>
                <a:cs typeface="Arial" panose="020B0604020202020204" pitchFamily="34" charset="0"/>
              </a:rPr>
              <a:t>. </a:t>
            </a:r>
            <a:br>
              <a:rPr lang="es-ES" sz="1200">
                <a:solidFill>
                  <a:schemeClr val="tx1">
                    <a:lumMod val="65000"/>
                    <a:lumOff val="35000"/>
                  </a:schemeClr>
                </a:solidFill>
                <a:latin typeface="Arial" panose="020B0604020202020204" pitchFamily="34" charset="0"/>
                <a:cs typeface="Arial" panose="020B0604020202020204" pitchFamily="34" charset="0"/>
              </a:rPr>
            </a:br>
            <a:r>
              <a:rPr lang="fr-FR" sz="1200">
                <a:solidFill>
                  <a:schemeClr val="tx1">
                    <a:lumMod val="65000"/>
                    <a:lumOff val="35000"/>
                  </a:schemeClr>
                </a:solidFill>
                <a:latin typeface="Arial" panose="020B0604020202020204" pitchFamily="34" charset="0"/>
                <a:cs typeface="Arial" panose="020B0604020202020204" pitchFamily="34" charset="0"/>
              </a:rPr>
              <a:t>Les espaces Emprèn offrent un écosystème propice au développement de nouvelles entreprises</a:t>
            </a:r>
            <a:r>
              <a:rPr lang="es-ES" sz="1200">
                <a:solidFill>
                  <a:schemeClr val="tx1">
                    <a:lumMod val="65000"/>
                    <a:lumOff val="35000"/>
                  </a:schemeClr>
                </a:solidFill>
                <a:latin typeface="Arial" panose="020B0604020202020204" pitchFamily="34" charset="0"/>
                <a:cs typeface="Arial" panose="020B0604020202020204" pitchFamily="34" charset="0"/>
              </a:rPr>
              <a:t>.</a:t>
            </a:r>
          </a:p>
        </p:txBody>
      </p:sp>
      <p:pic>
        <p:nvPicPr>
          <p:cNvPr id="39" name="Imatge 38"/>
          <p:cNvPicPr>
            <a:picLocks noChangeAspect="1"/>
          </p:cNvPicPr>
          <p:nvPr/>
        </p:nvPicPr>
        <p:blipFill rotWithShape="1">
          <a:blip r:embed="rId2" cstate="screen">
            <a:extLst>
              <a:ext uri="{28A0092B-C50C-407E-A947-70E740481C1C}">
                <a14:useLocalDpi xmlns:a14="http://schemas.microsoft.com/office/drawing/2010/main"/>
              </a:ext>
            </a:extLst>
          </a:blip>
          <a:srcRect t="1" r="1408" b="1247"/>
          <a:stretch/>
        </p:blipFill>
        <p:spPr>
          <a:xfrm>
            <a:off x="266829" y="859509"/>
            <a:ext cx="4326288" cy="2868621"/>
          </a:xfrm>
          <a:prstGeom prst="rect">
            <a:avLst/>
          </a:prstGeom>
        </p:spPr>
      </p:pic>
      <p:sp>
        <p:nvSpPr>
          <p:cNvPr id="40" name="Rectangle 39"/>
          <p:cNvSpPr/>
          <p:nvPr/>
        </p:nvSpPr>
        <p:spPr>
          <a:xfrm>
            <a:off x="256067" y="5141070"/>
            <a:ext cx="1449387" cy="1456579"/>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QuadreDeText 40"/>
          <p:cNvSpPr txBox="1"/>
          <p:nvPr/>
        </p:nvSpPr>
        <p:spPr>
          <a:xfrm>
            <a:off x="327299" y="5532051"/>
            <a:ext cx="1341438" cy="246221"/>
          </a:xfrm>
          <a:prstGeom prst="rect">
            <a:avLst/>
          </a:prstGeom>
          <a:noFill/>
        </p:spPr>
        <p:txBody>
          <a:bodyPr wrap="square" rtlCol="0">
            <a:spAutoFit/>
          </a:bodyPr>
          <a:lstStyle/>
          <a:p>
            <a:r>
              <a:rPr lang="fr-FR" sz="1000">
                <a:solidFill>
                  <a:schemeClr val="bg1"/>
                </a:solidFill>
                <a:latin typeface="Arial" panose="020B0604020202020204" pitchFamily="34" charset="0"/>
                <a:cs typeface="Arial" panose="020B0604020202020204" pitchFamily="34" charset="0"/>
              </a:rPr>
              <a:t>chaires d’entreprise</a:t>
            </a:r>
          </a:p>
        </p:txBody>
      </p:sp>
      <p:sp>
        <p:nvSpPr>
          <p:cNvPr id="42" name="QuadreDeText 41"/>
          <p:cNvSpPr txBox="1"/>
          <p:nvPr/>
        </p:nvSpPr>
        <p:spPr>
          <a:xfrm>
            <a:off x="280770" y="5198118"/>
            <a:ext cx="1075648" cy="400110"/>
          </a:xfrm>
          <a:prstGeom prst="rect">
            <a:avLst/>
          </a:prstGeom>
          <a:noFill/>
        </p:spPr>
        <p:txBody>
          <a:bodyPr wrap="square" rtlCol="0">
            <a:spAutoFit/>
          </a:bodyPr>
          <a:lstStyle/>
          <a:p>
            <a:r>
              <a:rPr lang="ca-ES" sz="2000">
                <a:solidFill>
                  <a:schemeClr val="bg1"/>
                </a:solidFill>
                <a:latin typeface="Arial" panose="020B0604020202020204" pitchFamily="34" charset="0"/>
                <a:cs typeface="Arial" panose="020B0604020202020204" pitchFamily="34" charset="0"/>
              </a:rPr>
              <a:t>13</a:t>
            </a:r>
            <a:endParaRPr lang="es-ES" sz="2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304833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l'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6357</TotalTime>
  <Words>3910</Words>
  <Application>Microsoft Office PowerPoint</Application>
  <PresentationFormat>Presentació en pantalla (4:3)</PresentationFormat>
  <Paragraphs>698</Paragraphs>
  <Slides>31</Slides>
  <Notes>3</Notes>
  <HiddenSlides>0</HiddenSlides>
  <MMClips>0</MMClips>
  <ScaleCrop>false</ScaleCrop>
  <HeadingPairs>
    <vt:vector size="6" baseType="variant">
      <vt:variant>
        <vt:lpstr>Tipus de lletra utilitzats</vt:lpstr>
      </vt:variant>
      <vt:variant>
        <vt:i4>4</vt:i4>
      </vt:variant>
      <vt:variant>
        <vt:lpstr>Tema</vt:lpstr>
      </vt:variant>
      <vt:variant>
        <vt:i4>1</vt:i4>
      </vt:variant>
      <vt:variant>
        <vt:lpstr>Títols de les diapositives</vt:lpstr>
      </vt:variant>
      <vt:variant>
        <vt:i4>31</vt:i4>
      </vt:variant>
    </vt:vector>
  </HeadingPairs>
  <TitlesOfParts>
    <vt:vector size="36" baseType="lpstr">
      <vt:lpstr>Arial</vt:lpstr>
      <vt:lpstr>Calibri</vt:lpstr>
      <vt:lpstr>Times New Roman</vt:lpstr>
      <vt:lpstr>Verdana</vt:lpstr>
      <vt:lpstr>Tema de Office</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jordi anglada-creixe</dc:creator>
  <cp:lastModifiedBy>Jordi Anglada-Creixell</cp:lastModifiedBy>
  <cp:revision>516</cp:revision>
  <cp:lastPrinted>2018-11-29T08:59:48Z</cp:lastPrinted>
  <dcterms:created xsi:type="dcterms:W3CDTF">2014-09-26T09:32:55Z</dcterms:created>
  <dcterms:modified xsi:type="dcterms:W3CDTF">2019-04-12T08:12:15Z</dcterms:modified>
</cp:coreProperties>
</file>