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62" r:id="rId3"/>
    <p:sldId id="299" r:id="rId4"/>
    <p:sldId id="276" r:id="rId5"/>
    <p:sldId id="258" r:id="rId6"/>
    <p:sldId id="277" r:id="rId7"/>
    <p:sldId id="278" r:id="rId8"/>
    <p:sldId id="279" r:id="rId9"/>
    <p:sldId id="280" r:id="rId10"/>
    <p:sldId id="304" r:id="rId11"/>
    <p:sldId id="305" r:id="rId12"/>
    <p:sldId id="282" r:id="rId13"/>
    <p:sldId id="283" r:id="rId14"/>
    <p:sldId id="284" r:id="rId15"/>
    <p:sldId id="294" r:id="rId16"/>
    <p:sldId id="295" r:id="rId17"/>
    <p:sldId id="296" r:id="rId18"/>
    <p:sldId id="297" r:id="rId19"/>
    <p:sldId id="298" r:id="rId20"/>
    <p:sldId id="263" r:id="rId21"/>
    <p:sldId id="291" r:id="rId22"/>
    <p:sldId id="292" r:id="rId23"/>
    <p:sldId id="293" r:id="rId24"/>
    <p:sldId id="290" r:id="rId25"/>
    <p:sldId id="286" r:id="rId26"/>
    <p:sldId id="287" r:id="rId27"/>
    <p:sldId id="288" r:id="rId28"/>
    <p:sldId id="289" r:id="rId29"/>
    <p:sldId id="301" r:id="rId30"/>
    <p:sldId id="302" r:id="rId31"/>
    <p:sldId id="300" r:id="rId32"/>
  </p:sldIdLst>
  <p:sldSz cx="9144000" cy="6858000" type="screen4x3"/>
  <p:notesSz cx="6794500" cy="9906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253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555">
          <p15:clr>
            <a:srgbClr val="A4A3A4"/>
          </p15:clr>
        </p15:guide>
        <p15:guide id="4" pos="657">
          <p15:clr>
            <a:srgbClr val="A4A3A4"/>
          </p15:clr>
        </p15:guide>
        <p15:guide id="5" orient="horz" pos="1661" userDrawn="1">
          <p15:clr>
            <a:srgbClr val="A4A3A4"/>
          </p15:clr>
        </p15:guide>
        <p15:guide id="6" orient="horz" pos="3249">
          <p15:clr>
            <a:srgbClr val="A4A3A4"/>
          </p15:clr>
        </p15:guide>
        <p15:guide id="7" orient="horz" pos="1480">
          <p15:clr>
            <a:srgbClr val="A4A3A4"/>
          </p15:clr>
        </p15:guide>
        <p15:guide id="8" orient="horz" pos="164">
          <p15:clr>
            <a:srgbClr val="A4A3A4"/>
          </p15:clr>
        </p15:guide>
        <p15:guide id="9" orient="horz" pos="2205">
          <p15:clr>
            <a:srgbClr val="A4A3A4"/>
          </p15:clr>
        </p15:guide>
        <p15:guide id="10" orient="horz" pos="2341">
          <p15:clr>
            <a:srgbClr val="A4A3A4"/>
          </p15:clr>
        </p15:guide>
        <p15:guide id="11" orient="horz" pos="2614">
          <p15:clr>
            <a:srgbClr val="A4A3A4"/>
          </p15:clr>
        </p15:guide>
        <p15:guide id="12" orient="horz" pos="845">
          <p15:clr>
            <a:srgbClr val="A4A3A4"/>
          </p15:clr>
        </p15:guide>
        <p15:guide id="13" orient="horz" pos="149">
          <p15:clr>
            <a:srgbClr val="A4A3A4"/>
          </p15:clr>
        </p15:guide>
        <p15:guide id="14" orient="horz" pos="3929" userDrawn="1">
          <p15:clr>
            <a:srgbClr val="A4A3A4"/>
          </p15:clr>
        </p15:guide>
        <p15:guide id="15" orient="horz" pos="1616">
          <p15:clr>
            <a:srgbClr val="A4A3A4"/>
          </p15:clr>
        </p15:guide>
        <p15:guide id="16" orient="horz" pos="4156">
          <p15:clr>
            <a:srgbClr val="A4A3A4"/>
          </p15:clr>
        </p15:guide>
        <p15:guide id="17" orient="horz" pos="3884">
          <p15:clr>
            <a:srgbClr val="A4A3A4"/>
          </p15:clr>
        </p15:guide>
        <p15:guide id="18" orient="horz" pos="981">
          <p15:clr>
            <a:srgbClr val="A4A3A4"/>
          </p15:clr>
        </p15:guide>
        <p15:guide id="19" pos="459">
          <p15:clr>
            <a:srgbClr val="A4A3A4"/>
          </p15:clr>
        </p15:guide>
        <p15:guide id="20" pos="5610">
          <p15:clr>
            <a:srgbClr val="A4A3A4"/>
          </p15:clr>
        </p15:guide>
        <p15:guide id="21" pos="158">
          <p15:clr>
            <a:srgbClr val="A4A3A4"/>
          </p15:clr>
        </p15:guide>
        <p15:guide id="22" pos="2971">
          <p15:clr>
            <a:srgbClr val="A4A3A4"/>
          </p15:clr>
        </p15:guide>
        <p15:guide id="23" pos="4785">
          <p15:clr>
            <a:srgbClr val="A4A3A4"/>
          </p15:clr>
        </p15:guide>
        <p15:guide id="24" pos="1072">
          <p15:clr>
            <a:srgbClr val="A4A3A4"/>
          </p15:clr>
        </p15:guide>
        <p15:guide id="25" pos="1977">
          <p15:clr>
            <a:srgbClr val="A4A3A4"/>
          </p15:clr>
        </p15:guide>
        <p15:guide id="26" pos="3787">
          <p15:clr>
            <a:srgbClr val="A4A3A4"/>
          </p15:clr>
        </p15:guide>
        <p15:guide id="27" pos="4710">
          <p15:clr>
            <a:srgbClr val="A4A3A4"/>
          </p15:clr>
        </p15:guide>
        <p15:guide id="28" pos="2890">
          <p15:clr>
            <a:srgbClr val="A4A3A4"/>
          </p15:clr>
        </p15:guide>
        <p15:guide id="29" pos="1171">
          <p15:clr>
            <a:srgbClr val="A4A3A4"/>
          </p15:clr>
        </p15:guide>
        <p15:guide id="30" pos="249">
          <p15:clr>
            <a:srgbClr val="A4A3A4"/>
          </p15:clr>
        </p15:guide>
        <p15:guide id="31" pos="4286">
          <p15:clr>
            <a:srgbClr val="A4A3A4"/>
          </p15:clr>
        </p15:guide>
        <p15:guide id="32" pos="601">
          <p15:clr>
            <a:srgbClr val="A4A3A4"/>
          </p15:clr>
        </p15:guide>
        <p15:guide id="33" orient="horz" pos="2568">
          <p15:clr>
            <a:srgbClr val="A4A3A4"/>
          </p15:clr>
        </p15:guide>
        <p15:guide id="34" pos="404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mina.villar" initials="c" lastIdx="24" clrIdx="0">
    <p:extLst/>
  </p:cmAuthor>
  <p:cmAuthor id="2" name="UPC" initials="UPC" lastIdx="27" clrIdx="1"/>
  <p:cmAuthor id="3" name="Luci" initials="LV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0F3"/>
    <a:srgbClr val="FEBC11"/>
    <a:srgbClr val="60C3AD"/>
    <a:srgbClr val="C8D9EC"/>
    <a:srgbClr val="E1E8F5"/>
    <a:srgbClr val="005280"/>
    <a:srgbClr val="8DC63F"/>
    <a:srgbClr val="8DB0D7"/>
    <a:srgbClr val="B9E5FB"/>
    <a:srgbClr val="27AA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 mitjà 2 - èmfasi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587" autoAdjust="0"/>
    <p:restoredTop sz="96437" autoAdjust="0"/>
  </p:normalViewPr>
  <p:slideViewPr>
    <p:cSldViewPr>
      <p:cViewPr>
        <p:scale>
          <a:sx n="142" d="100"/>
          <a:sy n="142" d="100"/>
        </p:scale>
        <p:origin x="-522" y="1248"/>
      </p:cViewPr>
      <p:guideLst>
        <p:guide orient="horz" pos="1253"/>
        <p:guide orient="horz" pos="1661"/>
        <p:guide orient="horz" pos="3249"/>
        <p:guide orient="horz" pos="1480"/>
        <p:guide orient="horz" pos="164"/>
        <p:guide orient="horz" pos="2205"/>
        <p:guide orient="horz" pos="2341"/>
        <p:guide orient="horz" pos="2614"/>
        <p:guide orient="horz" pos="845"/>
        <p:guide orient="horz" pos="149"/>
        <p:guide orient="horz" pos="3929"/>
        <p:guide orient="horz" pos="1616"/>
        <p:guide orient="horz" pos="4156"/>
        <p:guide orient="horz" pos="3884"/>
        <p:guide orient="horz" pos="981"/>
        <p:guide orient="horz" pos="2568"/>
        <p:guide pos="2880"/>
        <p:guide pos="657"/>
        <p:guide pos="459"/>
        <p:guide pos="5610"/>
        <p:guide pos="158"/>
        <p:guide pos="2971"/>
        <p:guide pos="4785"/>
        <p:guide pos="1072"/>
        <p:guide pos="1977"/>
        <p:guide pos="3787"/>
        <p:guide pos="4710"/>
        <p:guide pos="2890"/>
        <p:guide pos="1171"/>
        <p:guide pos="249"/>
        <p:guide pos="4286"/>
        <p:guide pos="601"/>
        <p:guide pos="40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Contenidor de data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47D8D7-596A-49A6-AA24-A62228AB21F1}" type="datetimeFigureOut">
              <a:rPr lang="es-ES" smtClean="0"/>
              <a:t>01/04/2019</a:t>
            </a:fld>
            <a:endParaRPr lang="es-ES"/>
          </a:p>
        </p:txBody>
      </p:sp>
      <p:sp>
        <p:nvSpPr>
          <p:cNvPr id="4" name="Contenidor d'imatge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38250"/>
            <a:ext cx="44577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Contenidor de notes 4"/>
          <p:cNvSpPr>
            <a:spLocks noGrp="1"/>
          </p:cNvSpPr>
          <p:nvPr>
            <p:ph type="body" sz="quarter" idx="3"/>
          </p:nvPr>
        </p:nvSpPr>
        <p:spPr>
          <a:xfrm>
            <a:off x="679450" y="4767263"/>
            <a:ext cx="5435600" cy="39004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es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48100" y="940911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463853-DA86-4025-8ACF-8A584226F9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8459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63853-DA86-4025-8ACF-8A584226F9B0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7043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63853-DA86-4025-8ACF-8A584226F9B0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7899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01/04/2019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44672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01/04/2019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85294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01/04/2019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6398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01/04/2019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79517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01/04/2019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47161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01/04/2019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84191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01/04/2019</a:t>
            </a:fld>
            <a:endParaRPr lang="ca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66070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01/04/2019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83339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01/04/2019</a:t>
            </a:fld>
            <a:endParaRPr lang="ca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04845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01/04/2019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39277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01/04/2019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83657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TELEMANN\Grups\SC\SCI\SCI-Oficina Disseny-Identitat\MARCA CORPORATIVA\Marca_UPC_institucional_arxius\UPC positiu p3005\UPC-positiu-p3005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32" y="123205"/>
            <a:ext cx="2046003" cy="61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966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0"/>
            <a:ext cx="9217024" cy="6885384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 rot="16200000">
            <a:off x="121197" y="-157708"/>
            <a:ext cx="6885383" cy="7200798"/>
          </a:xfrm>
          <a:prstGeom prst="rect">
            <a:avLst/>
          </a:prstGeom>
          <a:gradFill flip="none" rotWithShape="1">
            <a:gsLst>
              <a:gs pos="57000">
                <a:schemeClr val="tx2">
                  <a:lumMod val="73000"/>
                  <a:alpha val="38000"/>
                </a:schemeClr>
              </a:gs>
              <a:gs pos="0">
                <a:srgbClr val="005280"/>
              </a:gs>
              <a:gs pos="100000">
                <a:srgbClr val="E1E8F5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5" name="Imat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25" y="292144"/>
            <a:ext cx="4753223" cy="2446354"/>
          </a:xfrm>
          <a:prstGeom prst="rect">
            <a:avLst/>
          </a:prstGeom>
        </p:spPr>
      </p:pic>
      <p:pic>
        <p:nvPicPr>
          <p:cNvPr id="4" name="Picture 3" descr="G:\SC\SCI\SCI-Oficina Disseny-Identitat\MARCA CORPORATIVA\Marca_UPC_institucional_arxius\UPC blanc fons transp\UPC blanc fons trans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146" y="6080274"/>
            <a:ext cx="2376959" cy="52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85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8489" y="854075"/>
            <a:ext cx="5765824" cy="575151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7468701" y="5164137"/>
            <a:ext cx="1440964" cy="1530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angle 1"/>
          <p:cNvSpPr/>
          <p:nvPr/>
        </p:nvSpPr>
        <p:spPr>
          <a:xfrm>
            <a:off x="238101" y="5164137"/>
            <a:ext cx="1465988" cy="1427487"/>
          </a:xfrm>
          <a:prstGeom prst="rect">
            <a:avLst/>
          </a:prstGeom>
          <a:solidFill>
            <a:srgbClr val="60C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3"/>
          <p:cNvSpPr/>
          <p:nvPr/>
        </p:nvSpPr>
        <p:spPr>
          <a:xfrm>
            <a:off x="1704089" y="3729831"/>
            <a:ext cx="1434398" cy="1421876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QuadreDeText 14"/>
          <p:cNvSpPr txBox="1"/>
          <p:nvPr/>
        </p:nvSpPr>
        <p:spPr>
          <a:xfrm>
            <a:off x="1758949" y="4102100"/>
            <a:ext cx="13414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academic cooperation agreements with international institutions</a:t>
            </a:r>
          </a:p>
        </p:txBody>
      </p:sp>
      <p:sp>
        <p:nvSpPr>
          <p:cNvPr id="16" name="QuadreDeText 15"/>
          <p:cNvSpPr txBox="1"/>
          <p:nvPr/>
        </p:nvSpPr>
        <p:spPr>
          <a:xfrm>
            <a:off x="1758949" y="3777773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</a:p>
        </p:txBody>
      </p:sp>
      <p:sp>
        <p:nvSpPr>
          <p:cNvPr id="20" name="QuadreDeText 19"/>
          <p:cNvSpPr txBox="1"/>
          <p:nvPr/>
        </p:nvSpPr>
        <p:spPr>
          <a:xfrm>
            <a:off x="298450" y="5541087"/>
            <a:ext cx="1341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double degree agreements with 30 universities</a:t>
            </a:r>
          </a:p>
        </p:txBody>
      </p:sp>
      <p:sp>
        <p:nvSpPr>
          <p:cNvPr id="21" name="QuadreDeText 20"/>
          <p:cNvSpPr txBox="1"/>
          <p:nvPr/>
        </p:nvSpPr>
        <p:spPr>
          <a:xfrm>
            <a:off x="298450" y="5216760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6" name="Rectangle 5"/>
          <p:cNvSpPr/>
          <p:nvPr/>
        </p:nvSpPr>
        <p:spPr>
          <a:xfrm>
            <a:off x="244430" y="854075"/>
            <a:ext cx="2894057" cy="2874963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QuadreDeText 23"/>
          <p:cNvSpPr txBox="1"/>
          <p:nvPr/>
        </p:nvSpPr>
        <p:spPr>
          <a:xfrm>
            <a:off x="361641" y="1267162"/>
            <a:ext cx="2410160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UNESCO chairs</a:t>
            </a:r>
          </a:p>
          <a:p>
            <a:endParaRPr lang="fr-FR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UNESCO </a:t>
            </a:r>
            <a:r>
              <a:rPr lang="en-GB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 </a:t>
            </a:r>
            <a:r>
              <a:rPr lang="en-GB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Education Management (</a:t>
            </a:r>
            <a:r>
              <a:rPr lang="en-GB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CUDU</a:t>
            </a:r>
            <a:r>
              <a: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UNESCO </a:t>
            </a:r>
            <a:r>
              <a:rPr lang="en-GB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 </a:t>
            </a:r>
            <a:r>
              <a:rPr lang="en-GB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Numerical Methods in Engineering</a:t>
            </a:r>
            <a:br>
              <a: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UNESCO Sustainability Chair</a:t>
            </a:r>
          </a:p>
          <a:p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UNESCO Chair of Technology and Culture</a:t>
            </a:r>
          </a:p>
        </p:txBody>
      </p:sp>
      <p:sp>
        <p:nvSpPr>
          <p:cNvPr id="25" name="QuadreDeText 24"/>
          <p:cNvSpPr txBox="1"/>
          <p:nvPr/>
        </p:nvSpPr>
        <p:spPr>
          <a:xfrm>
            <a:off x="361641" y="933727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Rectangle 26"/>
          <p:cNvSpPr/>
          <p:nvPr/>
        </p:nvSpPr>
        <p:spPr>
          <a:xfrm>
            <a:off x="3138487" y="764704"/>
            <a:ext cx="1449388" cy="1535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QuadreDeText 10"/>
          <p:cNvSpPr txBox="1"/>
          <p:nvPr/>
        </p:nvSpPr>
        <p:spPr>
          <a:xfrm>
            <a:off x="7477126" y="5262153"/>
            <a:ext cx="1516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Barcelona Research </a:t>
            </a:r>
            <a:r>
              <a:rPr lang="en-GB" sz="1200" b="1" baseline="30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en-GB" sz="12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Multiscale Science and </a:t>
            </a:r>
            <a:r>
              <a:rPr lang="en-GB" sz="12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endParaRPr lang="en-GB" sz="1200" b="1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56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QuadreDeText 3"/>
          <p:cNvSpPr txBox="1"/>
          <p:nvPr/>
        </p:nvSpPr>
        <p:spPr>
          <a:xfrm>
            <a:off x="4597846" y="358641"/>
            <a:ext cx="4366642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500"/>
              </a:lnSpc>
            </a:pPr>
            <a:r>
              <a:rPr lang="en-GB" sz="4000" b="1" cap="all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UPC in international networks</a:t>
            </a:r>
          </a:p>
        </p:txBody>
      </p:sp>
      <p:sp>
        <p:nvSpPr>
          <p:cNvPr id="5" name="QuadreDeText 21"/>
          <p:cNvSpPr txBox="1"/>
          <p:nvPr/>
        </p:nvSpPr>
        <p:spPr>
          <a:xfrm>
            <a:off x="179512" y="1358766"/>
            <a:ext cx="63713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30000" dirty="0"/>
              <a:t>· </a:t>
            </a:r>
            <a:r>
              <a:rPr lang="en-GB" baseline="30000" dirty="0" err="1"/>
              <a:t>AUIP</a:t>
            </a:r>
            <a:r>
              <a:rPr lang="en-GB" baseline="30000" dirty="0"/>
              <a:t>. </a:t>
            </a:r>
            <a:r>
              <a:rPr lang="en-GB" baseline="30000" dirty="0" err="1"/>
              <a:t>Asociación</a:t>
            </a:r>
            <a:r>
              <a:rPr lang="en-GB" baseline="30000" dirty="0"/>
              <a:t> </a:t>
            </a:r>
            <a:r>
              <a:rPr lang="en-GB" baseline="30000" dirty="0" err="1"/>
              <a:t>Universitaria</a:t>
            </a:r>
            <a:r>
              <a:rPr lang="en-GB" baseline="30000" dirty="0"/>
              <a:t> </a:t>
            </a:r>
            <a:r>
              <a:rPr lang="en-GB" baseline="30000" dirty="0" err="1"/>
              <a:t>Iberoamericana</a:t>
            </a:r>
            <a:r>
              <a:rPr lang="en-GB" baseline="30000" dirty="0"/>
              <a:t> de </a:t>
            </a:r>
            <a:r>
              <a:rPr lang="en-GB" baseline="30000" dirty="0" err="1"/>
              <a:t>Postgrado</a:t>
            </a:r>
            <a:endParaRPr lang="en-GB" baseline="30000" dirty="0"/>
          </a:p>
          <a:p>
            <a:r>
              <a:rPr lang="en-GB" baseline="30000" dirty="0"/>
              <a:t>· CASA. Consortium for Advanced Studies Abroad</a:t>
            </a:r>
          </a:p>
          <a:p>
            <a:r>
              <a:rPr lang="en-GB" baseline="30000" dirty="0"/>
              <a:t>· </a:t>
            </a:r>
            <a:r>
              <a:rPr lang="en-GB" baseline="30000" dirty="0" err="1"/>
              <a:t>CESAER</a:t>
            </a:r>
            <a:r>
              <a:rPr lang="en-GB" baseline="30000" dirty="0"/>
              <a:t>. Conference of European Schools for Advanced Engineering and Education Research</a:t>
            </a:r>
          </a:p>
          <a:p>
            <a:r>
              <a:rPr lang="en-GB" baseline="30000" dirty="0"/>
              <a:t>· </a:t>
            </a:r>
            <a:r>
              <a:rPr lang="en-GB" baseline="30000" dirty="0" err="1"/>
              <a:t>CINDA</a:t>
            </a:r>
            <a:r>
              <a:rPr lang="en-GB" baseline="30000" dirty="0"/>
              <a:t>. Centro </a:t>
            </a:r>
            <a:r>
              <a:rPr lang="en-GB" baseline="30000" dirty="0" err="1"/>
              <a:t>Interuniversitario</a:t>
            </a:r>
            <a:r>
              <a:rPr lang="en-GB" baseline="30000" dirty="0"/>
              <a:t> de </a:t>
            </a:r>
            <a:r>
              <a:rPr lang="en-GB" baseline="30000" dirty="0" err="1"/>
              <a:t>Desarrollo</a:t>
            </a:r>
            <a:endParaRPr lang="en-GB" baseline="30000" dirty="0"/>
          </a:p>
          <a:p>
            <a:r>
              <a:rPr lang="en-GB" baseline="30000" dirty="0"/>
              <a:t>· CLUSTER. Consortium Linking Universities of Science and Technology for Education and Research</a:t>
            </a:r>
          </a:p>
          <a:p>
            <a:r>
              <a:rPr lang="en-GB" baseline="30000" dirty="0"/>
              <a:t>· </a:t>
            </a:r>
            <a:r>
              <a:rPr lang="en-GB" baseline="30000" dirty="0" err="1"/>
              <a:t>EUA</a:t>
            </a:r>
            <a:r>
              <a:rPr lang="en-GB" baseline="30000" dirty="0"/>
              <a:t>. European University Association</a:t>
            </a:r>
          </a:p>
          <a:p>
            <a:r>
              <a:rPr lang="en-GB" baseline="30000" dirty="0"/>
              <a:t>· </a:t>
            </a:r>
            <a:r>
              <a:rPr lang="en-GB" baseline="30000" dirty="0" err="1"/>
              <a:t>GUNI</a:t>
            </a:r>
            <a:r>
              <a:rPr lang="en-GB" baseline="30000" dirty="0"/>
              <a:t>. Global University Network for Innovation</a:t>
            </a:r>
          </a:p>
          <a:p>
            <a:r>
              <a:rPr lang="en-GB" baseline="30000" dirty="0"/>
              <a:t>· </a:t>
            </a:r>
            <a:r>
              <a:rPr lang="en-GB" baseline="30000" dirty="0" err="1"/>
              <a:t>Magalhães</a:t>
            </a:r>
            <a:r>
              <a:rPr lang="en-GB" baseline="30000" dirty="0"/>
              <a:t> </a:t>
            </a:r>
          </a:p>
          <a:p>
            <a:r>
              <a:rPr lang="en-GB" baseline="30000" dirty="0"/>
              <a:t>· </a:t>
            </a:r>
            <a:r>
              <a:rPr lang="en-GB" baseline="30000" dirty="0" err="1"/>
              <a:t>RedEmprendia</a:t>
            </a:r>
            <a:r>
              <a:rPr lang="en-GB" baseline="30000" dirty="0"/>
              <a:t> </a:t>
            </a:r>
          </a:p>
          <a:p>
            <a:r>
              <a:rPr lang="en-GB" baseline="30000" dirty="0"/>
              <a:t>· </a:t>
            </a:r>
            <a:r>
              <a:rPr lang="en-GB" baseline="30000" dirty="0" err="1"/>
              <a:t>RMEI</a:t>
            </a:r>
            <a:r>
              <a:rPr lang="en-GB" baseline="30000" dirty="0"/>
              <a:t>. </a:t>
            </a:r>
            <a:r>
              <a:rPr lang="en-GB" baseline="30000" dirty="0" err="1"/>
              <a:t>Réseau</a:t>
            </a:r>
            <a:r>
              <a:rPr lang="en-GB" baseline="30000" dirty="0"/>
              <a:t> </a:t>
            </a:r>
            <a:r>
              <a:rPr lang="en-GB" baseline="30000" dirty="0" err="1"/>
              <a:t>Méditerranéen</a:t>
            </a:r>
            <a:r>
              <a:rPr lang="en-GB" baseline="30000" dirty="0"/>
              <a:t> des </a:t>
            </a:r>
            <a:r>
              <a:rPr lang="en-GB" baseline="30000" dirty="0" err="1"/>
              <a:t>Écoles</a:t>
            </a:r>
            <a:r>
              <a:rPr lang="en-GB" baseline="30000" dirty="0"/>
              <a:t> </a:t>
            </a:r>
            <a:r>
              <a:rPr lang="en-GB" baseline="30000" dirty="0" err="1"/>
              <a:t>d'Ingénieurs</a:t>
            </a:r>
            <a:endParaRPr lang="en-GB" baseline="30000" dirty="0"/>
          </a:p>
          <a:p>
            <a:r>
              <a:rPr lang="en-GB" baseline="30000" dirty="0"/>
              <a:t>· </a:t>
            </a:r>
            <a:r>
              <a:rPr lang="en-GB" baseline="30000" dirty="0" err="1"/>
              <a:t>TELESCOPI</a:t>
            </a:r>
            <a:r>
              <a:rPr lang="en-GB" baseline="30000" dirty="0"/>
              <a:t>. Red de </a:t>
            </a:r>
            <a:r>
              <a:rPr lang="en-GB" baseline="30000" dirty="0" err="1"/>
              <a:t>Observatorios</a:t>
            </a:r>
            <a:r>
              <a:rPr lang="en-GB" baseline="30000" dirty="0"/>
              <a:t> de </a:t>
            </a:r>
            <a:r>
              <a:rPr lang="en-GB" baseline="30000" dirty="0" err="1"/>
              <a:t>Buenas</a:t>
            </a:r>
            <a:r>
              <a:rPr lang="en-GB" baseline="30000" dirty="0"/>
              <a:t> </a:t>
            </a:r>
            <a:r>
              <a:rPr lang="en-GB" baseline="30000" dirty="0" err="1"/>
              <a:t>Prácticas</a:t>
            </a:r>
            <a:r>
              <a:rPr lang="en-GB" baseline="30000" dirty="0"/>
              <a:t> de </a:t>
            </a:r>
            <a:r>
              <a:rPr lang="en-GB" baseline="30000" dirty="0" err="1"/>
              <a:t>Dirección</a:t>
            </a:r>
            <a:r>
              <a:rPr lang="en-GB" baseline="30000" dirty="0"/>
              <a:t> </a:t>
            </a:r>
            <a:r>
              <a:rPr lang="en-GB" baseline="30000" dirty="0" err="1"/>
              <a:t>Estratégica</a:t>
            </a:r>
            <a:r>
              <a:rPr lang="en-GB" baseline="30000" dirty="0"/>
              <a:t> </a:t>
            </a:r>
            <a:r>
              <a:rPr lang="en-GB" baseline="30000" dirty="0" err="1"/>
              <a:t>Universitaria</a:t>
            </a:r>
            <a:r>
              <a:rPr lang="en-GB" baseline="30000" dirty="0"/>
              <a:t> </a:t>
            </a:r>
          </a:p>
          <a:p>
            <a:r>
              <a:rPr lang="en-GB" baseline="30000"/>
              <a:t> </a:t>
            </a:r>
            <a:r>
              <a:rPr lang="en-GB" baseline="30000" smtClean="0"/>
              <a:t>  en </a:t>
            </a:r>
            <a:r>
              <a:rPr lang="en-GB" baseline="30000" dirty="0" err="1"/>
              <a:t>Latinoamérica</a:t>
            </a:r>
            <a:r>
              <a:rPr lang="en-GB" baseline="30000" dirty="0"/>
              <a:t> y Europa</a:t>
            </a:r>
          </a:p>
          <a:p>
            <a:r>
              <a:rPr lang="en-GB" baseline="30000" dirty="0"/>
              <a:t>· </a:t>
            </a:r>
            <a:r>
              <a:rPr lang="en-GB" baseline="30000" dirty="0" err="1"/>
              <a:t>T.I.M.E</a:t>
            </a:r>
            <a:r>
              <a:rPr lang="en-GB" baseline="30000" dirty="0"/>
              <a:t>. Top Industrial Managers for Europe</a:t>
            </a:r>
          </a:p>
          <a:p>
            <a:r>
              <a:rPr lang="en-GB" baseline="30000" dirty="0"/>
              <a:t>· </a:t>
            </a:r>
            <a:r>
              <a:rPr lang="en-GB" baseline="30000" dirty="0" err="1"/>
              <a:t>UNITECH</a:t>
            </a:r>
            <a:r>
              <a:rPr lang="en-GB" baseline="30000" dirty="0"/>
              <a:t> International Society Network</a:t>
            </a:r>
          </a:p>
          <a:p>
            <a:r>
              <a:rPr lang="en-GB" baseline="30000" dirty="0"/>
              <a:t>· </a:t>
            </a:r>
            <a:r>
              <a:rPr lang="en-GB" baseline="30000" dirty="0" err="1"/>
              <a:t>Universia</a:t>
            </a:r>
            <a:endParaRPr lang="en-GB" baseline="30000" dirty="0"/>
          </a:p>
        </p:txBody>
      </p:sp>
      <p:sp>
        <p:nvSpPr>
          <p:cNvPr id="6" name="Rectangle 5"/>
          <p:cNvSpPr/>
          <p:nvPr/>
        </p:nvSpPr>
        <p:spPr>
          <a:xfrm>
            <a:off x="7022511" y="1336974"/>
            <a:ext cx="1883364" cy="2903326"/>
          </a:xfrm>
          <a:prstGeom prst="rect">
            <a:avLst/>
          </a:prstGeom>
          <a:solidFill>
            <a:srgbClr val="60C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QuadreDeText 6"/>
          <p:cNvSpPr txBox="1"/>
          <p:nvPr/>
        </p:nvSpPr>
        <p:spPr>
          <a:xfrm>
            <a:off x="7074194" y="1511590"/>
            <a:ext cx="1831681" cy="213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GB" sz="22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INNOENERGY</a:t>
            </a:r>
          </a:p>
          <a:p>
            <a:endParaRPr lang="es-ES_tradnl" b="1" baseline="30000" dirty="0" smtClean="0">
              <a:solidFill>
                <a:schemeClr val="bg1"/>
              </a:solidFill>
            </a:endParaRPr>
          </a:p>
          <a:p>
            <a:r>
              <a:rPr lang="en-GB" b="1" baseline="30000" dirty="0" smtClean="0">
                <a:solidFill>
                  <a:schemeClr val="bg1"/>
                </a:solidFill>
              </a:rPr>
              <a:t>A </a:t>
            </a:r>
            <a:r>
              <a:rPr lang="en-GB" b="1" baseline="30000" smtClean="0">
                <a:solidFill>
                  <a:schemeClr val="bg1"/>
                </a:solidFill>
              </a:rPr>
              <a:t>Knowledge </a:t>
            </a:r>
          </a:p>
          <a:p>
            <a:r>
              <a:rPr lang="en-GB" b="1" baseline="30000" smtClean="0">
                <a:solidFill>
                  <a:schemeClr val="bg1"/>
                </a:solidFill>
              </a:rPr>
              <a:t>and </a:t>
            </a:r>
            <a:r>
              <a:rPr lang="en-GB" b="1" baseline="30000" dirty="0">
                <a:solidFill>
                  <a:schemeClr val="bg1"/>
                </a:solidFill>
              </a:rPr>
              <a:t>Innovation Community (</a:t>
            </a:r>
            <a:r>
              <a:rPr lang="en-GB" b="1" baseline="30000" dirty="0" err="1">
                <a:solidFill>
                  <a:schemeClr val="bg1"/>
                </a:solidFill>
              </a:rPr>
              <a:t>KIC</a:t>
            </a:r>
            <a:r>
              <a:rPr lang="en-GB" b="1" baseline="30000" dirty="0" smtClean="0">
                <a:solidFill>
                  <a:schemeClr val="bg1"/>
                </a:solidFill>
              </a:rPr>
              <a:t>) </a:t>
            </a:r>
            <a:r>
              <a:rPr lang="en-GB" b="1" baseline="30000" smtClean="0">
                <a:solidFill>
                  <a:schemeClr val="bg1"/>
                </a:solidFill>
              </a:rPr>
              <a:t>set </a:t>
            </a:r>
          </a:p>
          <a:p>
            <a:r>
              <a:rPr lang="en-GB" b="1" baseline="30000" smtClean="0">
                <a:solidFill>
                  <a:schemeClr val="bg1"/>
                </a:solidFill>
              </a:rPr>
              <a:t>up </a:t>
            </a:r>
            <a:r>
              <a:rPr lang="en-GB" b="1" baseline="30000" dirty="0">
                <a:solidFill>
                  <a:schemeClr val="bg1"/>
                </a:solidFill>
              </a:rPr>
              <a:t>by the European </a:t>
            </a:r>
            <a:r>
              <a:rPr lang="en-GB" b="1" baseline="30000">
                <a:solidFill>
                  <a:schemeClr val="bg1"/>
                </a:solidFill>
              </a:rPr>
              <a:t>Institute </a:t>
            </a:r>
            <a:r>
              <a:rPr lang="en-GB" b="1" baseline="30000" smtClean="0">
                <a:solidFill>
                  <a:schemeClr val="bg1"/>
                </a:solidFill>
              </a:rPr>
              <a:t>of </a:t>
            </a:r>
            <a:r>
              <a:rPr lang="en-GB" b="1" baseline="30000" dirty="0">
                <a:solidFill>
                  <a:schemeClr val="bg1"/>
                </a:solidFill>
              </a:rPr>
              <a:t>Innovation and Technology (</a:t>
            </a:r>
            <a:r>
              <a:rPr lang="en-GB" b="1" baseline="30000" dirty="0" err="1">
                <a:solidFill>
                  <a:schemeClr val="bg1"/>
                </a:solidFill>
              </a:rPr>
              <a:t>EIT</a:t>
            </a:r>
            <a:r>
              <a:rPr lang="en-GB" b="1" baseline="30000">
                <a:solidFill>
                  <a:schemeClr val="bg1"/>
                </a:solidFill>
              </a:rPr>
              <a:t>) </a:t>
            </a:r>
            <a:endParaRPr lang="en-GB" b="1" baseline="30000" smtClean="0">
              <a:solidFill>
                <a:schemeClr val="bg1"/>
              </a:solidFill>
            </a:endParaRPr>
          </a:p>
          <a:p>
            <a:r>
              <a:rPr lang="en-GB" b="1" baseline="30000" smtClean="0">
                <a:solidFill>
                  <a:schemeClr val="bg1"/>
                </a:solidFill>
              </a:rPr>
              <a:t>to </a:t>
            </a:r>
            <a:r>
              <a:rPr lang="en-GB" b="1" baseline="30000" dirty="0">
                <a:solidFill>
                  <a:schemeClr val="bg1"/>
                </a:solidFill>
              </a:rPr>
              <a:t>promote </a:t>
            </a:r>
            <a:r>
              <a:rPr lang="en-GB" b="1" baseline="30000">
                <a:solidFill>
                  <a:schemeClr val="bg1"/>
                </a:solidFill>
              </a:rPr>
              <a:t>innovation </a:t>
            </a:r>
            <a:endParaRPr lang="en-GB" b="1" baseline="30000" smtClean="0">
              <a:solidFill>
                <a:schemeClr val="bg1"/>
              </a:solidFill>
            </a:endParaRPr>
          </a:p>
          <a:p>
            <a:r>
              <a:rPr lang="en-GB" b="1" baseline="30000" smtClean="0">
                <a:solidFill>
                  <a:schemeClr val="bg1"/>
                </a:solidFill>
              </a:rPr>
              <a:t>in </a:t>
            </a:r>
            <a:r>
              <a:rPr lang="en-GB" b="1" baseline="30000" dirty="0">
                <a:solidFill>
                  <a:schemeClr val="bg1"/>
                </a:solidFill>
              </a:rPr>
              <a:t>the field of sustainable energy.</a:t>
            </a:r>
          </a:p>
        </p:txBody>
      </p:sp>
      <p:sp>
        <p:nvSpPr>
          <p:cNvPr id="8" name="Rectangle 7"/>
          <p:cNvSpPr/>
          <p:nvPr/>
        </p:nvSpPr>
        <p:spPr>
          <a:xfrm>
            <a:off x="250824" y="5157789"/>
            <a:ext cx="2887663" cy="1439862"/>
          </a:xfrm>
          <a:prstGeom prst="rect">
            <a:avLst/>
          </a:prstGeom>
          <a:solidFill>
            <a:srgbClr val="FEBC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QuadreDeText 8"/>
          <p:cNvSpPr txBox="1"/>
          <p:nvPr/>
        </p:nvSpPr>
        <p:spPr>
          <a:xfrm>
            <a:off x="295076" y="5301208"/>
            <a:ext cx="2695375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GB" sz="22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SINO-SPANISH CAMPUS</a:t>
            </a:r>
          </a:p>
          <a:p>
            <a:endParaRPr lang="es-ES_tradnl" b="1" baseline="30000" dirty="0" smtClean="0">
              <a:solidFill>
                <a:schemeClr val="bg1"/>
              </a:solidFill>
            </a:endParaRPr>
          </a:p>
          <a:p>
            <a:r>
              <a:rPr lang="en-GB" b="1" baseline="30000" dirty="0">
                <a:solidFill>
                  <a:schemeClr val="bg1"/>
                </a:solidFill>
              </a:rPr>
              <a:t>A university campus </a:t>
            </a:r>
            <a:r>
              <a:rPr lang="en-GB" b="1" baseline="30000" dirty="0" smtClean="0">
                <a:solidFill>
                  <a:schemeClr val="bg1"/>
                </a:solidFill>
              </a:rPr>
              <a:t>set up </a:t>
            </a:r>
            <a:r>
              <a:rPr lang="en-GB" b="1" baseline="30000" dirty="0">
                <a:solidFill>
                  <a:schemeClr val="bg1"/>
                </a:solidFill>
              </a:rPr>
              <a:t>with the Technical University of Madrid at </a:t>
            </a:r>
            <a:r>
              <a:rPr lang="en-GB" b="1" baseline="30000" dirty="0" err="1" smtClean="0">
                <a:solidFill>
                  <a:schemeClr val="bg1"/>
                </a:solidFill>
              </a:rPr>
              <a:t>Tongji</a:t>
            </a:r>
            <a:r>
              <a:rPr lang="en-GB" b="1" baseline="30000" dirty="0" smtClean="0">
                <a:solidFill>
                  <a:schemeClr val="bg1"/>
                </a:solidFill>
              </a:rPr>
              <a:t> University in China</a:t>
            </a:r>
            <a:r>
              <a:rPr lang="en-GB" b="1" baseline="30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22511" y="4240300"/>
            <a:ext cx="1883364" cy="2357350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QuadreDeText 10"/>
          <p:cNvSpPr txBox="1"/>
          <p:nvPr/>
        </p:nvSpPr>
        <p:spPr>
          <a:xfrm>
            <a:off x="7074194" y="4417296"/>
            <a:ext cx="1857522" cy="213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GB" sz="2200" b="1" baseline="30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UP4</a:t>
            </a:r>
            <a:endParaRPr lang="en-GB" sz="2200" b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_tradnl" b="1" baseline="30000" dirty="0" smtClean="0">
              <a:solidFill>
                <a:schemeClr val="bg1"/>
              </a:solidFill>
            </a:endParaRPr>
          </a:p>
          <a:p>
            <a:r>
              <a:rPr lang="en-GB" b="1" baseline="30000" dirty="0" smtClean="0">
                <a:solidFill>
                  <a:schemeClr val="bg1"/>
                </a:solidFill>
              </a:rPr>
              <a:t>An </a:t>
            </a:r>
            <a:r>
              <a:rPr lang="en-GB" b="1" baseline="30000" dirty="0">
                <a:solidFill>
                  <a:schemeClr val="bg1"/>
                </a:solidFill>
              </a:rPr>
              <a:t>alliance of the four technical universities in Spain: the Universidad </a:t>
            </a:r>
            <a:r>
              <a:rPr lang="en-GB" b="1" baseline="30000" dirty="0" err="1">
                <a:solidFill>
                  <a:schemeClr val="bg1"/>
                </a:solidFill>
              </a:rPr>
              <a:t>Politécnica</a:t>
            </a:r>
            <a:r>
              <a:rPr lang="en-GB" b="1" baseline="30000" dirty="0">
                <a:solidFill>
                  <a:schemeClr val="bg1"/>
                </a:solidFill>
              </a:rPr>
              <a:t> de Madrid</a:t>
            </a:r>
            <a:r>
              <a:rPr lang="en-GB" b="1" baseline="30000">
                <a:solidFill>
                  <a:schemeClr val="bg1"/>
                </a:solidFill>
              </a:rPr>
              <a:t>, </a:t>
            </a:r>
            <a:r>
              <a:rPr lang="en-GB" b="1" baseline="30000" smtClean="0">
                <a:solidFill>
                  <a:schemeClr val="bg1"/>
                </a:solidFill>
              </a:rPr>
              <a:t>the </a:t>
            </a:r>
            <a:r>
              <a:rPr lang="en-GB" b="1" baseline="30000" dirty="0" smtClean="0">
                <a:solidFill>
                  <a:schemeClr val="bg1"/>
                </a:solidFill>
              </a:rPr>
              <a:t>Universidad </a:t>
            </a:r>
            <a:r>
              <a:rPr lang="en-GB" b="1" baseline="30000" dirty="0" err="1">
                <a:solidFill>
                  <a:schemeClr val="bg1"/>
                </a:solidFill>
              </a:rPr>
              <a:t>Politécnica</a:t>
            </a:r>
            <a:r>
              <a:rPr lang="en-GB" b="1" baseline="30000" dirty="0">
                <a:solidFill>
                  <a:schemeClr val="bg1"/>
                </a:solidFill>
              </a:rPr>
              <a:t> de </a:t>
            </a:r>
            <a:r>
              <a:rPr lang="en-GB" b="1" baseline="30000" dirty="0" smtClean="0">
                <a:solidFill>
                  <a:schemeClr val="bg1"/>
                </a:solidFill>
              </a:rPr>
              <a:t>Cartagena, </a:t>
            </a:r>
            <a:r>
              <a:rPr lang="en-GB" b="1" baseline="30000" dirty="0">
                <a:solidFill>
                  <a:schemeClr val="bg1"/>
                </a:solidFill>
              </a:rPr>
              <a:t>the </a:t>
            </a:r>
            <a:r>
              <a:rPr lang="en-GB" b="1" baseline="30000" dirty="0" err="1">
                <a:solidFill>
                  <a:schemeClr val="bg1"/>
                </a:solidFill>
              </a:rPr>
              <a:t>Universitat</a:t>
            </a:r>
            <a:r>
              <a:rPr lang="en-GB" b="1" baseline="30000" dirty="0">
                <a:solidFill>
                  <a:schemeClr val="bg1"/>
                </a:solidFill>
              </a:rPr>
              <a:t> </a:t>
            </a:r>
            <a:r>
              <a:rPr lang="en-GB" b="1" baseline="30000" dirty="0" err="1">
                <a:solidFill>
                  <a:schemeClr val="bg1"/>
                </a:solidFill>
              </a:rPr>
              <a:t>Politècnica</a:t>
            </a:r>
            <a:r>
              <a:rPr lang="en-GB" b="1" baseline="30000" dirty="0">
                <a:solidFill>
                  <a:schemeClr val="bg1"/>
                </a:solidFill>
              </a:rPr>
              <a:t> de </a:t>
            </a:r>
            <a:r>
              <a:rPr lang="en-GB" b="1" baseline="30000" dirty="0" err="1">
                <a:solidFill>
                  <a:schemeClr val="bg1"/>
                </a:solidFill>
              </a:rPr>
              <a:t>València</a:t>
            </a:r>
            <a:r>
              <a:rPr lang="en-GB" b="1" baseline="30000" dirty="0">
                <a:solidFill>
                  <a:schemeClr val="bg1"/>
                </a:solidFill>
              </a:rPr>
              <a:t> and the </a:t>
            </a:r>
            <a:r>
              <a:rPr lang="en-GB" b="1" baseline="30000" dirty="0" err="1">
                <a:solidFill>
                  <a:schemeClr val="bg1"/>
                </a:solidFill>
              </a:rPr>
              <a:t>Universitat</a:t>
            </a:r>
            <a:r>
              <a:rPr lang="en-GB" b="1" baseline="30000" dirty="0">
                <a:solidFill>
                  <a:schemeClr val="bg1"/>
                </a:solidFill>
              </a:rPr>
              <a:t> </a:t>
            </a:r>
            <a:r>
              <a:rPr lang="en-GB" b="1" baseline="30000" dirty="0" err="1">
                <a:solidFill>
                  <a:schemeClr val="bg1"/>
                </a:solidFill>
              </a:rPr>
              <a:t>Politècnica</a:t>
            </a:r>
            <a:r>
              <a:rPr lang="en-GB" b="1" baseline="30000" dirty="0">
                <a:solidFill>
                  <a:schemeClr val="bg1"/>
                </a:solidFill>
              </a:rPr>
              <a:t> de </a:t>
            </a:r>
            <a:r>
              <a:rPr lang="en-GB" b="1" baseline="30000" dirty="0" err="1">
                <a:solidFill>
                  <a:schemeClr val="bg1"/>
                </a:solidFill>
              </a:rPr>
              <a:t>Catalunya</a:t>
            </a:r>
            <a:r>
              <a:rPr lang="en-GB" b="1" baseline="300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12" name="Imatg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13" b="16574"/>
          <a:stretch/>
        </p:blipFill>
        <p:spPr>
          <a:xfrm>
            <a:off x="3138487" y="5157192"/>
            <a:ext cx="3884023" cy="1440160"/>
          </a:xfrm>
          <a:prstGeom prst="rect">
            <a:avLst/>
          </a:prstGeom>
        </p:spPr>
      </p:pic>
      <p:sp>
        <p:nvSpPr>
          <p:cNvPr id="13" name="QuadreDeText 10"/>
          <p:cNvSpPr txBox="1"/>
          <p:nvPr/>
        </p:nvSpPr>
        <p:spPr>
          <a:xfrm>
            <a:off x="3995936" y="4818339"/>
            <a:ext cx="3000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b="1" baseline="30000" dirty="0">
                <a:solidFill>
                  <a:srgbClr val="0070C0"/>
                </a:solidFill>
                <a:latin typeface="Arial" panose="020B0604020202020204" pitchFamily="34" charset="0"/>
              </a:rPr>
              <a:t>The UPC has achieved a significant level of </a:t>
            </a:r>
            <a:r>
              <a:rPr lang="en-GB" sz="1200" b="1" baseline="30000" dirty="0" smtClean="0">
                <a:solidFill>
                  <a:srgbClr val="0070C0"/>
                </a:solidFill>
                <a:latin typeface="Arial" panose="020B0604020202020204" pitchFamily="34" charset="0"/>
              </a:rPr>
              <a:t>internationalisation </a:t>
            </a:r>
            <a:r>
              <a:rPr lang="en-GB" sz="1200" b="1" baseline="30000" dirty="0">
                <a:solidFill>
                  <a:srgbClr val="0070C0"/>
                </a:solidFill>
                <a:latin typeface="Arial" panose="020B0604020202020204" pitchFamily="34" charset="0"/>
              </a:rPr>
              <a:t>in all its academic </a:t>
            </a:r>
            <a:r>
              <a:rPr lang="en-GB" sz="1200" b="1" baseline="30000" dirty="0" smtClean="0">
                <a:solidFill>
                  <a:srgbClr val="0070C0"/>
                </a:solidFill>
                <a:latin typeface="Arial" panose="020B0604020202020204" pitchFamily="34" charset="0"/>
              </a:rPr>
              <a:t>activities.</a:t>
            </a:r>
            <a:endParaRPr lang="en-GB" sz="1200" b="1" baseline="300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40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 rot="10800000">
            <a:off x="-1" y="3428999"/>
            <a:ext cx="9144000" cy="3428999"/>
          </a:xfrm>
          <a:prstGeom prst="rect">
            <a:avLst/>
          </a:prstGeom>
          <a:gradFill flip="none" rotWithShape="1">
            <a:gsLst>
              <a:gs pos="8000">
                <a:schemeClr val="accent3">
                  <a:lumMod val="50000"/>
                  <a:alpha val="49000"/>
                </a:schemeClr>
              </a:gs>
              <a:gs pos="100000">
                <a:srgbClr val="E1E8F5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QuadreDeText 3"/>
          <p:cNvSpPr txBox="1"/>
          <p:nvPr/>
        </p:nvSpPr>
        <p:spPr>
          <a:xfrm>
            <a:off x="5879207" y="6108740"/>
            <a:ext cx="30963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Centre for Development </a:t>
            </a:r>
          </a:p>
          <a:p>
            <a:pPr algn="r"/>
            <a:r>
              <a:rPr lang="en-GB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Cooperation promotes international volunteering projects.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377" y="1"/>
            <a:ext cx="9144000" cy="1052735"/>
          </a:xfrm>
          <a:prstGeom prst="rect">
            <a:avLst/>
          </a:prstGeom>
          <a:gradFill flip="none" rotWithShape="1">
            <a:gsLst>
              <a:gs pos="8000">
                <a:schemeClr val="accent3">
                  <a:lumMod val="50000"/>
                  <a:alpha val="49000"/>
                </a:schemeClr>
              </a:gs>
              <a:gs pos="100000">
                <a:srgbClr val="E1E8F5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9" name="Picture 3" descr="G:\SC\SCI\SCI-Oficina Disseny-Identitat\MARCA CORPORATIVA\Marca_UPC_institucional_arxius\UPC blanc fons transp\UPC blanc fons trans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221" y="158833"/>
            <a:ext cx="1800200" cy="39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179512" y="4329678"/>
            <a:ext cx="87240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COMMITTED TO OVERCOMING PLANETARY CHALLENGES</a:t>
            </a:r>
            <a:endParaRPr lang="ca-ES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35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adreDeText 2"/>
          <p:cNvSpPr txBox="1"/>
          <p:nvPr/>
        </p:nvSpPr>
        <p:spPr>
          <a:xfrm>
            <a:off x="157163" y="799505"/>
            <a:ext cx="40410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latin typeface="Arial" panose="020B0604020202020204" pitchFamily="34" charset="0"/>
                <a:cs typeface="Arial" panose="020B0604020202020204" pitchFamily="34" charset="0"/>
              </a:rPr>
              <a:t>The UPC community maintains a high level of involvement in the resolution of planetary challenges. Each year, about 200 people contribute their knowledge to international cooperation projects. </a:t>
            </a:r>
            <a:br>
              <a:rPr lang="en-GB" sz="12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>
                <a:latin typeface="Arial" panose="020B0604020202020204" pitchFamily="34" charset="0"/>
                <a:cs typeface="Arial" panose="020B0604020202020204" pitchFamily="34" charset="0"/>
              </a:rPr>
              <a:t>The UPC also acts locally to meet local community needs.</a:t>
            </a:r>
          </a:p>
        </p:txBody>
      </p:sp>
      <p:sp>
        <p:nvSpPr>
          <p:cNvPr id="11" name="QuadreDeText 10"/>
          <p:cNvSpPr txBox="1"/>
          <p:nvPr/>
        </p:nvSpPr>
        <p:spPr>
          <a:xfrm>
            <a:off x="2478435" y="6497349"/>
            <a:ext cx="20517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Vision </a:t>
            </a:r>
            <a:r>
              <a:rPr lang="en-GB" sz="12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endParaRPr lang="en-GB" sz="1200" b="1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QuadreDeText 11"/>
          <p:cNvSpPr txBox="1"/>
          <p:nvPr/>
        </p:nvSpPr>
        <p:spPr>
          <a:xfrm>
            <a:off x="6322012" y="5092701"/>
            <a:ext cx="265407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commitment</a:t>
            </a:r>
          </a:p>
          <a:p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example of the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UPC’s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local commitment is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Mirades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Solidàries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 initiative through which the University Vision </a:t>
            </a:r>
            <a:r>
              <a:rPr lang="en-GB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offers specialised visual health </a:t>
            </a:r>
            <a:r>
              <a:rPr lang="en-GB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 </a:t>
            </a:r>
          </a:p>
          <a:p>
            <a:r>
              <a:rPr lang="en-GB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GB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vulnerable people</a:t>
            </a:r>
            <a:r>
              <a:rPr lang="en-GB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250826" y="2351931"/>
            <a:ext cx="1453802" cy="1440160"/>
            <a:chOff x="250826" y="5164138"/>
            <a:chExt cx="1453802" cy="1440160"/>
          </a:xfrm>
        </p:grpSpPr>
        <p:sp>
          <p:nvSpPr>
            <p:cNvPr id="2" name="Rectangle 1"/>
            <p:cNvSpPr/>
            <p:nvPr/>
          </p:nvSpPr>
          <p:spPr>
            <a:xfrm>
              <a:off x="250826" y="5164138"/>
              <a:ext cx="1453802" cy="1440160"/>
            </a:xfrm>
            <a:prstGeom prst="rect">
              <a:avLst/>
            </a:prstGeom>
            <a:solidFill>
              <a:srgbClr val="8DC6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QuadreDeText 14"/>
            <p:cNvSpPr txBox="1"/>
            <p:nvPr/>
          </p:nvSpPr>
          <p:spPr>
            <a:xfrm>
              <a:off x="304679" y="5544014"/>
              <a:ext cx="13414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development </a:t>
              </a:r>
            </a:p>
            <a:p>
              <a:r>
                <a:rPr lang="en-GB"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cooperation </a:t>
              </a:r>
              <a:r>
                <a:rPr lang="en-GB" sz="10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en-GB"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awareness projects </a:t>
              </a:r>
            </a:p>
            <a:p>
              <a:r>
                <a:rPr lang="en-GB"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29 countries</a:t>
              </a:r>
            </a:p>
          </p:txBody>
        </p:sp>
        <p:sp>
          <p:nvSpPr>
            <p:cNvPr id="16" name="QuadreDeText 15"/>
            <p:cNvSpPr txBox="1"/>
            <p:nvPr/>
          </p:nvSpPr>
          <p:spPr>
            <a:xfrm>
              <a:off x="304679" y="5219687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59</a:t>
              </a:r>
            </a:p>
          </p:txBody>
        </p:sp>
      </p:grpSp>
      <p:sp>
        <p:nvSpPr>
          <p:cNvPr id="28" name="QuadreDeText 27"/>
          <p:cNvSpPr txBox="1"/>
          <p:nvPr/>
        </p:nvSpPr>
        <p:spPr>
          <a:xfrm>
            <a:off x="4659890" y="2571538"/>
            <a:ext cx="264841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commitment</a:t>
            </a:r>
          </a:p>
          <a:p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of the UPC's activities </a:t>
            </a:r>
            <a:endParaRPr lang="en-GB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aligned with 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Sustainable Development </a:t>
            </a:r>
            <a:r>
              <a:rPr lang="en-GB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 (SDG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GB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United Nations’ 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2030 </a:t>
            </a:r>
            <a:r>
              <a:rPr lang="en-GB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Agenda.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QuadreDeText 30"/>
          <p:cNvSpPr txBox="1"/>
          <p:nvPr/>
        </p:nvSpPr>
        <p:spPr>
          <a:xfrm>
            <a:off x="1750591" y="5279832"/>
            <a:ext cx="3211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Providence project: monitoring the </a:t>
            </a:r>
            <a:r>
              <a:rPr lang="en-GB" sz="1200" b="1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Amazon </a:t>
            </a:r>
            <a:endParaRPr lang="en-GB" sz="1200" b="1" baseline="3000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rainforest </a:t>
            </a:r>
            <a:r>
              <a:rPr lang="en-GB" sz="12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preserve </a:t>
            </a:r>
            <a:r>
              <a:rPr lang="en-GB" sz="12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biodiversity</a:t>
            </a:r>
            <a:endParaRPr lang="en-GB" sz="1200" b="1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tg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3" r="18613"/>
          <a:stretch/>
        </p:blipFill>
        <p:spPr>
          <a:xfrm>
            <a:off x="1704629" y="2349500"/>
            <a:ext cx="2867372" cy="2808288"/>
          </a:xfrm>
          <a:prstGeom prst="rect">
            <a:avLst/>
          </a:prstGeom>
        </p:spPr>
      </p:pic>
      <p:pic>
        <p:nvPicPr>
          <p:cNvPr id="17" name="Imatge 1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93" t="5911" r="42769" b="6104"/>
          <a:stretch/>
        </p:blipFill>
        <p:spPr>
          <a:xfrm>
            <a:off x="4572000" y="5164138"/>
            <a:ext cx="1659732" cy="14414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0825" y="3774431"/>
            <a:ext cx="1453803" cy="2814638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QuadreDeText 25"/>
          <p:cNvSpPr txBox="1"/>
          <p:nvPr/>
        </p:nvSpPr>
        <p:spPr>
          <a:xfrm>
            <a:off x="289620" y="4214273"/>
            <a:ext cx="16543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and secondary </a:t>
            </a:r>
          </a:p>
          <a:p>
            <a:r>
              <a:rPr lang="en-GB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participate </a:t>
            </a:r>
          </a:p>
          <a:p>
            <a:r>
              <a:rPr lang="en-GB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STEAM activities (Science, Technology, Engineering, Art and Mathematics) </a:t>
            </a:r>
          </a:p>
          <a:p>
            <a:r>
              <a:rPr lang="en-GB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organized </a:t>
            </a:r>
          </a:p>
          <a:p>
            <a:r>
              <a:rPr lang="en-GB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the UPC</a:t>
            </a:r>
          </a:p>
        </p:txBody>
      </p:sp>
      <p:sp>
        <p:nvSpPr>
          <p:cNvPr id="27" name="QuadreDeText 26"/>
          <p:cNvSpPr txBox="1"/>
          <p:nvPr/>
        </p:nvSpPr>
        <p:spPr>
          <a:xfrm>
            <a:off x="276593" y="3861788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17,166</a:t>
            </a:r>
          </a:p>
        </p:txBody>
      </p:sp>
      <p:pic>
        <p:nvPicPr>
          <p:cNvPr id="1026" name="Picture 2" descr="\\TELEMANN\Grups\SC\SCI\SCI-Comu Temporal\Jordi Soldevila\goal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562" y="221048"/>
            <a:ext cx="3513717" cy="234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94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1"/>
            <a:ext cx="9180512" cy="6858000"/>
          </a:xfrm>
          <a:prstGeom prst="rect">
            <a:avLst/>
          </a:prstGeom>
        </p:spPr>
      </p:pic>
      <p:sp>
        <p:nvSpPr>
          <p:cNvPr id="4" name="QuadreDeText 3"/>
          <p:cNvSpPr txBox="1"/>
          <p:nvPr/>
        </p:nvSpPr>
        <p:spPr>
          <a:xfrm>
            <a:off x="179512" y="6423139"/>
            <a:ext cx="63557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Modelling workshop at the </a:t>
            </a:r>
            <a:r>
              <a:rPr lang="en-GB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Vallès</a:t>
            </a:r>
            <a:r>
              <a:rPr lang="en-GB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School of Architecture (</a:t>
            </a:r>
            <a:r>
              <a:rPr lang="en-GB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ETSAV</a:t>
            </a:r>
            <a:r>
              <a:rPr lang="en-GB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 descr="G:\SC\SCI\SCI-Oficina Disseny-Identitat\MARCA CORPORATIVA\Marca_UPC_institucional_arxius\UPC blanc fons transp\UPC blanc fons trans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221" y="158833"/>
            <a:ext cx="1800200" cy="39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53861" y="4725144"/>
            <a:ext cx="87240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STUDIES </a:t>
            </a:r>
          </a:p>
          <a:p>
            <a:r>
              <a:rPr lang="en-US" sz="48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</a:t>
            </a:r>
            <a:r>
              <a:rPr lang="en-US" sz="4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STRUCTURE</a:t>
            </a:r>
            <a:endParaRPr lang="ca-ES" sz="4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59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"/>
          <p:cNvSpPr/>
          <p:nvPr/>
        </p:nvSpPr>
        <p:spPr>
          <a:xfrm>
            <a:off x="4582914" y="1340767"/>
            <a:ext cx="4322961" cy="15929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1" name="20 Rectángulo"/>
          <p:cNvSpPr/>
          <p:nvPr/>
        </p:nvSpPr>
        <p:spPr>
          <a:xfrm>
            <a:off x="4587874" y="2933699"/>
            <a:ext cx="4318001" cy="1760649"/>
          </a:xfrm>
          <a:prstGeom prst="rect">
            <a:avLst/>
          </a:prstGeom>
          <a:solidFill>
            <a:srgbClr val="E1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2" name="21 Rectángulo"/>
          <p:cNvSpPr/>
          <p:nvPr/>
        </p:nvSpPr>
        <p:spPr>
          <a:xfrm>
            <a:off x="4574530" y="4694348"/>
            <a:ext cx="4331345" cy="17606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4" name="13 Rectángulo"/>
          <p:cNvSpPr/>
          <p:nvPr/>
        </p:nvSpPr>
        <p:spPr>
          <a:xfrm>
            <a:off x="250825" y="1340767"/>
            <a:ext cx="4337050" cy="8640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7" name="16 Rectángulo"/>
          <p:cNvSpPr/>
          <p:nvPr/>
        </p:nvSpPr>
        <p:spPr>
          <a:xfrm>
            <a:off x="250825" y="2204864"/>
            <a:ext cx="4337050" cy="20882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8" name="17 Rectángulo"/>
          <p:cNvSpPr/>
          <p:nvPr/>
        </p:nvSpPr>
        <p:spPr>
          <a:xfrm>
            <a:off x="250825" y="4293095"/>
            <a:ext cx="4337050" cy="8640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9" name="18 Rectángulo"/>
          <p:cNvSpPr/>
          <p:nvPr/>
        </p:nvSpPr>
        <p:spPr>
          <a:xfrm>
            <a:off x="250825" y="5157193"/>
            <a:ext cx="4337050" cy="12978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QuadreDeText 3"/>
          <p:cNvSpPr txBox="1">
            <a:spLocks/>
          </p:cNvSpPr>
          <p:nvPr/>
        </p:nvSpPr>
        <p:spPr>
          <a:xfrm>
            <a:off x="294502" y="1496972"/>
            <a:ext cx="4261494" cy="49580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400"/>
              </a:lnSpc>
            </a:pPr>
            <a:r>
              <a:rPr lang="en-GB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ARCHITECTURE, URBANISM AND BUILDING CONSTRUCTION </a:t>
            </a: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Architectural Technology and Building Construction.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EPSEB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Architecture Studies.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ETSAB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ETSAV</a:t>
            </a:r>
            <a:endParaRPr lang="en-GB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aseline="300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GB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APPLIED SCIENCES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Data Science and Engineering. </a:t>
            </a:r>
            <a:r>
              <a:rPr lang="en-GB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ETSETB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-FIB-</a:t>
            </a:r>
            <a:r>
              <a:rPr lang="en-GB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FME</a:t>
            </a:r>
            <a:endParaRPr lang="en-GB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Economics and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Statistics. </a:t>
            </a:r>
            <a:r>
              <a:rPr lang="en-GB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FME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interuniversity </a:t>
            </a:r>
            <a:r>
              <a:rPr lang="en-GB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UB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-UPC double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degree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GB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Engineering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Physics.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ETSETB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Marine Sciences and Technologies, majors in Marine Sciences and Engineering / Marine Technologies.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EPSEVG-ESAB-ETSECCPB</a:t>
            </a:r>
            <a:endParaRPr lang="en-GB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Mathematics. </a:t>
            </a:r>
            <a:r>
              <a:rPr lang="en-GB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FME</a:t>
            </a:r>
            <a:endParaRPr lang="en-GB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Statistics.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FME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(interuniversity </a:t>
            </a:r>
            <a:r>
              <a:rPr lang="en-GB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UB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-UPC degree)</a:t>
            </a:r>
            <a:endParaRPr lang="en-GB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GB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SCIENCES AND TECHNOLOGY </a:t>
            </a: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Biomedical Engineering.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EEBE</a:t>
            </a:r>
            <a:endParaRPr lang="en-GB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Optics and Optometry. FOOT</a:t>
            </a:r>
          </a:p>
          <a:p>
            <a:pPr>
              <a:lnSpc>
                <a:spcPts val="1400"/>
              </a:lnSpc>
            </a:pPr>
            <a:endParaRPr lang="ca-ES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ca-ES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GB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MULTIMEDIA DESIGN AND TECHNOLOGY </a:t>
            </a: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Design, Animation and Digital Art.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CITM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Multimedia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CITM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Video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Game Design and Development</a:t>
            </a:r>
            <a:r>
              <a:rPr lang="en-GB" sz="1600" baseline="30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CITM</a:t>
            </a:r>
            <a:endParaRPr lang="en-GB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QuadreDeText 4"/>
          <p:cNvSpPr txBox="1"/>
          <p:nvPr/>
        </p:nvSpPr>
        <p:spPr>
          <a:xfrm>
            <a:off x="2985294" y="295910"/>
            <a:ext cx="602535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b="1" cap="all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2018-2019 BACHELOR'S DEGREES</a:t>
            </a:r>
          </a:p>
        </p:txBody>
      </p:sp>
      <p:sp>
        <p:nvSpPr>
          <p:cNvPr id="24" name="QuadreDeText 23"/>
          <p:cNvSpPr txBox="1"/>
          <p:nvPr/>
        </p:nvSpPr>
        <p:spPr>
          <a:xfrm>
            <a:off x="4609372" y="1493109"/>
            <a:ext cx="4401278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lnSpc>
                <a:spcPts val="1400"/>
              </a:lnSpc>
            </a:pPr>
            <a:r>
              <a:rPr lang="en-GB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AEROSPACE ENGINEERING </a:t>
            </a:r>
          </a:p>
          <a:p>
            <a:pPr marL="85725" indent="-85725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Aerospace Systems Engineering, majors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Air Navigation /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Airports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EETAC </a:t>
            </a:r>
          </a:p>
          <a:p>
            <a:pPr marL="85725" indent="-85725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Aerospace Systems Engineering + Telecommunications Systems </a:t>
            </a:r>
          </a:p>
          <a:p>
            <a:pPr marL="85725" indent="-85725">
              <a:lnSpc>
                <a:spcPts val="1400"/>
              </a:lnSpc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Engineering / Network Engineering. EETAC (double degree)</a:t>
            </a:r>
          </a:p>
          <a:p>
            <a:pPr marL="85725" indent="-85725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Aerospace Technology Engineering. ESEIAAT </a:t>
            </a:r>
          </a:p>
          <a:p>
            <a:pPr marL="85725" indent="-85725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Aerospace Vehicle Engineering. ESEIAAT </a:t>
            </a:r>
          </a:p>
          <a:p>
            <a:pPr>
              <a:lnSpc>
                <a:spcPts val="1400"/>
              </a:lnSpc>
            </a:pPr>
            <a:endParaRPr lang="pt-BR" sz="1600" b="1" baseline="30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="1" baseline="30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GB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BIOSYSTEMS AND AGRI-FOOD </a:t>
            </a:r>
          </a:p>
          <a:p>
            <a:pPr>
              <a:lnSpc>
                <a:spcPts val="1400"/>
              </a:lnSpc>
            </a:pPr>
            <a:r>
              <a:rPr lang="en-GB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</a:t>
            </a:r>
          </a:p>
          <a:p>
            <a:pPr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Agronomic Science Engineering,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majors in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Horticulture </a:t>
            </a: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Gardening / Crop and Livestock Production. ESAB</a:t>
            </a: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Biosystems Engineering. ESAB </a:t>
            </a: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Culinary and Gastronomic Sciences. ESAB </a:t>
            </a:r>
            <a:endParaRPr lang="en-GB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interuniversity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UB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-UPC degree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Food Engineering.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ESAB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400"/>
              </a:lnSpc>
            </a:pP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GB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ENGINEERING </a:t>
            </a:r>
          </a:p>
          <a:p>
            <a:pPr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Civil Engineering. ETSECCPB </a:t>
            </a: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Geoinformation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and Geomatics Engineering.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EPSEB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Geological and Environmental Engineering.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ETSECCPB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(interuniversity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UPC-UB degree)</a:t>
            </a:r>
          </a:p>
          <a:p>
            <a:pPr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Mining Engineering. EPSEM </a:t>
            </a: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Public Works Engineering.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ETSECCPB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743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4587875" y="2325537"/>
            <a:ext cx="4318000" cy="26876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9" name="8 Rectángulo"/>
          <p:cNvSpPr/>
          <p:nvPr/>
        </p:nvSpPr>
        <p:spPr>
          <a:xfrm>
            <a:off x="4587875" y="1331008"/>
            <a:ext cx="4318000" cy="9945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12 Rectángulo"/>
          <p:cNvSpPr/>
          <p:nvPr/>
        </p:nvSpPr>
        <p:spPr>
          <a:xfrm>
            <a:off x="4575908" y="5013178"/>
            <a:ext cx="4318000" cy="15924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0" name="9 Rectángulo"/>
          <p:cNvSpPr/>
          <p:nvPr/>
        </p:nvSpPr>
        <p:spPr>
          <a:xfrm>
            <a:off x="250825" y="3298371"/>
            <a:ext cx="4337050" cy="33072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10 Rectángulo"/>
          <p:cNvSpPr/>
          <p:nvPr/>
        </p:nvSpPr>
        <p:spPr>
          <a:xfrm>
            <a:off x="250825" y="1331007"/>
            <a:ext cx="4337050" cy="19673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QuadreDeText 3"/>
          <p:cNvSpPr txBox="1"/>
          <p:nvPr/>
        </p:nvSpPr>
        <p:spPr>
          <a:xfrm>
            <a:off x="317071" y="1530350"/>
            <a:ext cx="4258838" cy="5119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GB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INFORMATICS </a:t>
            </a:r>
            <a:r>
              <a:rPr lang="en-GB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>
              <a:lnSpc>
                <a:spcPts val="1400"/>
              </a:lnSpc>
            </a:pPr>
            <a:r>
              <a:rPr lang="en-GB" sz="1600" baseline="3000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Bioinformatics. </a:t>
            </a:r>
          </a:p>
          <a:p>
            <a:pPr>
              <a:lnSpc>
                <a:spcPts val="1400"/>
              </a:lnSpc>
            </a:pPr>
            <a:r>
              <a:rPr lang="en-GB" sz="1600" baseline="30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 FIB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600" baseline="30000">
                <a:latin typeface="Arial" panose="020B0604020202020204" pitchFamily="34" charset="0"/>
                <a:cs typeface="Arial" panose="020B0604020202020204" pitchFamily="34" charset="0"/>
              </a:rPr>
              <a:t>interuniversity </a:t>
            </a:r>
            <a:r>
              <a:rPr lang="en-GB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UPF-UPC-UB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degree)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	Data Science and Engineering. ETSETB-FIB-FME 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	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Geoinformation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and Geomatics Engineering. </a:t>
            </a:r>
            <a:r>
              <a:rPr lang="en-GB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EPSEB</a:t>
            </a:r>
            <a:endParaRPr lang="en-GB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	ICT Systems Engineering.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EPSEM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	Informatics Engineering, majors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in Computing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/ Computer Engineering / Software Engineering / Information Systems.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FIB Information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Technologies. </a:t>
            </a:r>
            <a:r>
              <a:rPr lang="en-GB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EPSEVG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-FIB </a:t>
            </a:r>
            <a:endParaRPr lang="en-GB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GB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ENGINEERING 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	Automotive Engineering. EPSEM 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	Biomedical Engineering.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EEBE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	Chemical Engineering.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EEBE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EPSEM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ESEIAAT</a:t>
            </a:r>
            <a:endParaRPr lang="en-GB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	Electrical Engineering.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EEBE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EPSEVG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ESEIAAT</a:t>
            </a:r>
            <a:endParaRPr lang="en-GB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	Energy Engineering.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EEBE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	Industrial Design and Product Development Engineering. EPSEVG, ESEIAAT 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	Industrial Electronics and Automatic Control Engineering. EEBE, EPSEM, EPSEVG,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ESEIAAT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	Industrial Technologies and Economic Analysis (taught in English). ETSEIB (interuniversity UPC-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UPF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degree)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	Industrial Technology Engineering.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ESEIAAT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ETSEIB 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	Materials Engineering. EEBE 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	Mechanical Engineering. EEBE, EPSEM, EPSEVG, ESEIAAT 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	Textile Technology and Design Engineering.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ESEIAAT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QuadreDeText 4"/>
          <p:cNvSpPr txBox="1"/>
          <p:nvPr/>
        </p:nvSpPr>
        <p:spPr>
          <a:xfrm>
            <a:off x="4735066" y="233581"/>
            <a:ext cx="424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cap="all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2018-2019 BACHELOR'S DEGREES</a:t>
            </a:r>
          </a:p>
        </p:txBody>
      </p:sp>
      <p:sp>
        <p:nvSpPr>
          <p:cNvPr id="24" name="QuadreDeText 23"/>
          <p:cNvSpPr txBox="1"/>
          <p:nvPr/>
        </p:nvSpPr>
        <p:spPr>
          <a:xfrm>
            <a:off x="4654894" y="1530350"/>
            <a:ext cx="4240038" cy="5209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GB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NAVAL, MARINE AND NAUTICAL </a:t>
            </a:r>
            <a:r>
              <a:rPr lang="en-GB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Marine Technologies.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FNB</a:t>
            </a: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Nautical Science and Maritime Transport. FNB </a:t>
            </a:r>
          </a:p>
          <a:p>
            <a:pPr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Naval Systems and Technology Engineering. FNB </a:t>
            </a:r>
          </a:p>
          <a:p>
            <a:pPr>
              <a:lnSpc>
                <a:spcPts val="1100"/>
              </a:lnSpc>
            </a:pPr>
            <a:endParaRPr lang="pt-BR" sz="1600" b="1" baseline="30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="1" baseline="30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GB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TELECOMMUNICATIONS </a:t>
            </a:r>
            <a:r>
              <a:rPr lang="en-GB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Audiovisual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Systems Engineering.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ESEIAAT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	Data Science and Engineering. ETSETB-FIB-FME 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	Electronic Engineering and Telecommunications. ETSETB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	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Geoinformation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and Geomatics Engineering.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EPSEB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	ICT Systems Engineering.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EPSEM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	Network Engineering. EETAC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	Telecommunications Systems Engineering. EETAC 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	Telecommunications Systems Engineering / Network Engineering + Aerospace Systems Engineering. EETAC (double degree) 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	Telecommunications Technologies and Services Engineering, 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	majors in: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Audiovisual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Systems / Telecommunications Systems / Network Systems. ETSETB </a:t>
            </a:r>
          </a:p>
          <a:p>
            <a:pPr>
              <a:lnSpc>
                <a:spcPts val="1400"/>
              </a:lnSpc>
            </a:pPr>
            <a:endParaRPr lang="pt-BR" sz="14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000"/>
              </a:lnSpc>
            </a:pPr>
            <a:endParaRPr lang="pt-BR" sz="1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GB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MANAGEMENT AND ORGANISATION 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Business Administration and Management. EAE,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EUNCET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Industrial Technologies and </a:t>
            </a:r>
            <a:r>
              <a:rPr lang="en-GB" sz="1600" baseline="30000">
                <a:latin typeface="Arial" panose="020B0604020202020204" pitchFamily="34" charset="0"/>
                <a:cs typeface="Arial" panose="020B0604020202020204" pitchFamily="34" charset="0"/>
              </a:rPr>
              <a:t>Economic </a:t>
            </a:r>
            <a:r>
              <a:rPr lang="en-GB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Analysis.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ETSEIB (interuniversity UPC-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UPF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degree)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Marketing and Digital Communication.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EAE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EUNCET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Sport and Fitness Science and Technology. EUNCET*</a:t>
            </a:r>
          </a:p>
          <a:p>
            <a:pPr>
              <a:lnSpc>
                <a:spcPts val="1400"/>
              </a:lnSpc>
            </a:pPr>
            <a:r>
              <a:rPr lang="en-GB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GB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Affiliated schools</a:t>
            </a:r>
          </a:p>
        </p:txBody>
      </p:sp>
    </p:spTree>
    <p:extLst>
      <p:ext uri="{BB962C8B-B14F-4D97-AF65-F5344CB8AC3E}">
        <p14:creationId xmlns:p14="http://schemas.microsoft.com/office/powerpoint/2010/main" val="247066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4587875" y="3853342"/>
            <a:ext cx="4318000" cy="27445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5" name="14 Rectángulo"/>
          <p:cNvSpPr/>
          <p:nvPr/>
        </p:nvSpPr>
        <p:spPr>
          <a:xfrm>
            <a:off x="4557128" y="1332857"/>
            <a:ext cx="4337050" cy="13760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6" name="15 Rectángulo"/>
          <p:cNvSpPr/>
          <p:nvPr/>
        </p:nvSpPr>
        <p:spPr>
          <a:xfrm>
            <a:off x="4557128" y="2708920"/>
            <a:ext cx="4337050" cy="11444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10 Rectángulo"/>
          <p:cNvSpPr/>
          <p:nvPr/>
        </p:nvSpPr>
        <p:spPr>
          <a:xfrm>
            <a:off x="250825" y="1340767"/>
            <a:ext cx="4337050" cy="18365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11 Rectángulo"/>
          <p:cNvSpPr/>
          <p:nvPr/>
        </p:nvSpPr>
        <p:spPr>
          <a:xfrm>
            <a:off x="250825" y="3177294"/>
            <a:ext cx="4337050" cy="24119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12 Rectángulo"/>
          <p:cNvSpPr/>
          <p:nvPr/>
        </p:nvSpPr>
        <p:spPr>
          <a:xfrm>
            <a:off x="250825" y="5589240"/>
            <a:ext cx="4337050" cy="10163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QuadreDeText 3"/>
          <p:cNvSpPr txBox="1"/>
          <p:nvPr/>
        </p:nvSpPr>
        <p:spPr>
          <a:xfrm>
            <a:off x="316142" y="1517442"/>
            <a:ext cx="4229289" cy="5119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GB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ARCHITECTURE, URBANISM AND BUILDING CONSTRUCTION </a:t>
            </a: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Advanced Building Construction</a:t>
            </a: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Advanced Studies in Architecture-Barcelona (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MBArch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Advanced Studies in Design-Barcelona (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MBDesign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Architecture </a:t>
            </a:r>
          </a:p>
          <a:p>
            <a:pPr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Building Construction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Landscape Architecture-Barcelona (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MBLandArch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Sustainable Intervention in the Built Environment (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MISMeC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ts val="1400"/>
              </a:lnSpc>
            </a:pP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GB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APPLIED SCIENCES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Advanced Mathematics and Mathematical Engineering (MAMME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GB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Computer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  <a:endParaRPr lang="en-GB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Engineering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endParaRPr lang="en-GB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Statistics and Operations Research (MESIO) 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Computational Modelling in Physics, Chemistry and Biochemistry 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Photonics</a:t>
            </a:r>
            <a:endParaRPr lang="en-GB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Pure and Applied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Logic</a:t>
            </a:r>
            <a:endParaRPr lang="en-GB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Occupational Health and Safety  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Erasmus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Mundus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Photonics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Engineering,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Nanophotonics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Biophotonics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Europhotonics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GB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SCIENCES AND TECHNOLOGY </a:t>
            </a: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Biomedical Engineering </a:t>
            </a: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Optometry and Vision Sciences</a:t>
            </a:r>
          </a:p>
          <a:p>
            <a:pPr>
              <a:lnSpc>
                <a:spcPts val="1400"/>
              </a:lnSpc>
            </a:pPr>
            <a:endParaRPr lang="ca-E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QuadreDeText 4"/>
          <p:cNvSpPr txBox="1"/>
          <p:nvPr/>
        </p:nvSpPr>
        <p:spPr>
          <a:xfrm>
            <a:off x="1993846" y="277133"/>
            <a:ext cx="7032381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b="1" cap="all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2018-2019 MASTER'S DEGREES</a:t>
            </a:r>
          </a:p>
        </p:txBody>
      </p:sp>
      <p:sp>
        <p:nvSpPr>
          <p:cNvPr id="24" name="QuadreDeText 23"/>
          <p:cNvSpPr txBox="1"/>
          <p:nvPr/>
        </p:nvSpPr>
        <p:spPr>
          <a:xfrm>
            <a:off x="4622479" y="1517442"/>
            <a:ext cx="4521521" cy="5298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GB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AEROSPACE ENGINEERING </a:t>
            </a: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Aeronautical Engineering </a:t>
            </a: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Aerospace Science and Technology (MAST)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Applications and Technologies for Unmanned Aircraft System </a:t>
            </a:r>
            <a:endParaRPr lang="en-GB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Drones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Space and Aeronautical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endParaRPr lang="en-GB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="1" baseline="30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="1" baseline="30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GB" sz="1600" b="1" baseline="30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BIOSYSTEMS</a:t>
            </a:r>
            <a:r>
              <a:rPr lang="en-GB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1600" b="1" baseline="30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</a:t>
            </a:r>
            <a:r>
              <a:rPr lang="en-GB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-FOOD </a:t>
            </a:r>
            <a:r>
              <a:rPr lang="en-GB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</a:t>
            </a:r>
            <a:endParaRPr lang="en-GB" sz="1600" b="1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Aquaculture 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Enabling Technologies for the Food and Bioprocessing Industry (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KET4FOOD+BIO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ts val="1400"/>
              </a:lnSpc>
            </a:pP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GB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ENGINEERING 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Civil Engineering </a:t>
            </a:r>
            <a:endParaRPr lang="en-GB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en-GB" sz="1600" spc="-50" baseline="30000" dirty="0">
                <a:latin typeface="Arial" panose="020B0604020202020204" pitchFamily="34" charset="0"/>
                <a:cs typeface="Arial" panose="020B0604020202020204" pitchFamily="34" charset="0"/>
              </a:rPr>
              <a:t>· Erasmus Mundus Coastal and Marine Engineering and Management (</a:t>
            </a:r>
            <a:r>
              <a:rPr lang="en-GB" sz="1600" spc="-5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CoMEM</a:t>
            </a:r>
            <a:r>
              <a:rPr lang="en-GB" sz="1600" spc="-5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GB" sz="1600" spc="-5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Erasmus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Mundus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Computational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Mechanics 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Erasmus Mundus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Hydroinformatics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and Water Management (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Euroaquae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+)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Geotechnical Engineering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Mining Engineering </a:t>
            </a:r>
            <a:endParaRPr lang="en-GB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Numerical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Methods in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Engineering 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Oceanography and Marine Management </a:t>
            </a:r>
          </a:p>
          <a:p>
            <a:pPr marL="87313" indent="-87313">
              <a:lnSpc>
                <a:spcPts val="1400"/>
              </a:lnSpc>
            </a:pPr>
            <a:r>
              <a:rPr lang="en-GB" sz="1600" spc="-50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spc="-5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Structural </a:t>
            </a:r>
            <a:r>
              <a:rPr lang="en-GB" sz="1600" spc="-50" baseline="30000" dirty="0">
                <a:latin typeface="Arial" panose="020B0604020202020204" pitchFamily="34" charset="0"/>
                <a:cs typeface="Arial" panose="020B0604020202020204" pitchFamily="34" charset="0"/>
              </a:rPr>
              <a:t>Analysis of Monuments and Historical Constructions </a:t>
            </a:r>
            <a:r>
              <a:rPr lang="en-GB" sz="1600" spc="-5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600" spc="-50" baseline="30000" dirty="0">
                <a:latin typeface="Arial" panose="020B0604020202020204" pitchFamily="34" charset="0"/>
                <a:cs typeface="Arial" panose="020B0604020202020204" pitchFamily="34" charset="0"/>
              </a:rPr>
              <a:t>SAHC</a:t>
            </a:r>
            <a:r>
              <a:rPr lang="en-GB" sz="1600" spc="-5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600" spc="-5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Structural and Construction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Supply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Chain, Transport and Mobility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GB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5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250825" y="1341438"/>
            <a:ext cx="4192624" cy="35277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12 Rectángulo"/>
          <p:cNvSpPr/>
          <p:nvPr/>
        </p:nvSpPr>
        <p:spPr>
          <a:xfrm>
            <a:off x="4422956" y="1341438"/>
            <a:ext cx="4478348" cy="1079450"/>
          </a:xfrm>
          <a:prstGeom prst="rect">
            <a:avLst/>
          </a:prstGeom>
          <a:solidFill>
            <a:srgbClr val="E1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4" name="13 Rectángulo"/>
          <p:cNvSpPr/>
          <p:nvPr/>
        </p:nvSpPr>
        <p:spPr>
          <a:xfrm>
            <a:off x="250825" y="4869160"/>
            <a:ext cx="4192624" cy="12324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QuadreDeText 3"/>
          <p:cNvSpPr txBox="1"/>
          <p:nvPr/>
        </p:nvSpPr>
        <p:spPr>
          <a:xfrm>
            <a:off x="315801" y="1520825"/>
            <a:ext cx="4184191" cy="4580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GB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ENGINEERING </a:t>
            </a:r>
            <a:endParaRPr lang="en-GB" sz="1600" b="1" baseline="30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Advanced Studies in Design-Barcelona (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MBDesign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Automatic Control and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Robotics 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Automatic Systems Engineering and Industrial Electronics (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MUESAEI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Automotive Engineering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Biomedical Engineering </a:t>
            </a:r>
            <a:endParaRPr lang="en-GB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Chemical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Energy Engineering (linked to the InnoEnergy programme)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Industrial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Erasmus Mundus Advanced Materials Science and Engineering (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AMASE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Management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Materials Science and Engineering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Nuclear Engineering (linked to the InnoEnergy programme) </a:t>
            </a:r>
            <a:endParaRPr lang="en-GB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Supply Chain, Transport and Mobility Management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Technology and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Engineering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Textile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Paper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87313" indent="-87313">
              <a:lnSpc>
                <a:spcPts val="1400"/>
              </a:lnSpc>
            </a:pPr>
            <a:endParaRPr lang="en-GB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endParaRPr lang="en-GB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en-GB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INFORMATICS </a:t>
            </a:r>
            <a:r>
              <a:rPr lang="en-GB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Artificial Intelligence </a:t>
            </a:r>
            <a:endParaRPr lang="en-GB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Erasmus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Mundus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Big Data Management and Analytics (BDMA)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Informatics Engineering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Innovation and Research in Informatics (MIRI)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QuadreDeText 4"/>
          <p:cNvSpPr txBox="1"/>
          <p:nvPr/>
        </p:nvSpPr>
        <p:spPr>
          <a:xfrm>
            <a:off x="4735066" y="217215"/>
            <a:ext cx="424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cap="all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2018-2019 MASTER'S DEGREES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4422956" y="2420888"/>
            <a:ext cx="4478348" cy="12241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9" name="18 Rectángulo"/>
          <p:cNvSpPr/>
          <p:nvPr/>
        </p:nvSpPr>
        <p:spPr>
          <a:xfrm>
            <a:off x="4443449" y="3613804"/>
            <a:ext cx="4462379" cy="1255356"/>
          </a:xfrm>
          <a:prstGeom prst="rect">
            <a:avLst/>
          </a:prstGeom>
          <a:solidFill>
            <a:srgbClr val="E1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0" name="19 Rectángulo"/>
          <p:cNvSpPr/>
          <p:nvPr/>
        </p:nvSpPr>
        <p:spPr>
          <a:xfrm>
            <a:off x="4442005" y="4869160"/>
            <a:ext cx="4463869" cy="12324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4" name="QuadreDeText 23"/>
          <p:cNvSpPr txBox="1"/>
          <p:nvPr/>
        </p:nvSpPr>
        <p:spPr>
          <a:xfrm>
            <a:off x="4482466" y="1523213"/>
            <a:ext cx="4644008" cy="4760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GB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NAVAL, MARINE AND NAUTICAL ENGINEERING </a:t>
            </a:r>
          </a:p>
          <a:p>
            <a:pPr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Management and Operation of Marine Energy Facilities</a:t>
            </a: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Nautical Science and Maritime Transport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Naval Architecture and Ocean Engineering </a:t>
            </a:r>
          </a:p>
          <a:p>
            <a:pPr>
              <a:lnSpc>
                <a:spcPts val="1400"/>
              </a:lnSpc>
            </a:pPr>
            <a:endParaRPr lang="pt-BR" sz="1600" b="1" baseline="30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="1" baseline="30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GB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TELECOMMUNICATIONS ENGINEERING </a:t>
            </a:r>
          </a:p>
          <a:p>
            <a:pPr>
              <a:lnSpc>
                <a:spcPts val="1400"/>
              </a:lnSpc>
            </a:pPr>
            <a:r>
              <a:rPr lang="en-GB" sz="1600" spc="-50" baseline="30000" dirty="0">
                <a:latin typeface="Arial" panose="020B0604020202020204" pitchFamily="34" charset="0"/>
                <a:cs typeface="Arial" panose="020B0604020202020204" pitchFamily="34" charset="0"/>
              </a:rPr>
              <a:t>· Applications and Technologies for Unmanned Aircraft Systems (Drones) </a:t>
            </a:r>
            <a:endParaRPr lang="en-GB" sz="1600" spc="-5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GB" sz="1600" spc="-5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spc="-50" baseline="30000" dirty="0">
                <a:latin typeface="Arial" panose="020B0604020202020204" pitchFamily="34" charset="0"/>
                <a:cs typeface="Arial" panose="020B0604020202020204" pitchFamily="34" charset="0"/>
              </a:rPr>
              <a:t>Applied Telecommunications and Engineering Management (MASTEAM) </a:t>
            </a:r>
            <a:endParaRPr lang="en-GB" sz="1600" spc="-5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Electronic Engineering (MEE) </a:t>
            </a:r>
            <a:endParaRPr lang="en-GB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Telecommunications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Engineering (MET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GB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 TRAINING </a:t>
            </a:r>
            <a:r>
              <a:rPr lang="en-GB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GENDER </a:t>
            </a:r>
            <a:r>
              <a:rPr lang="en-GB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endParaRPr lang="en-GB" sz="1600" b="1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Secondary and Upper Secondary Education, Vocational Training </a:t>
            </a:r>
            <a:endParaRPr lang="en-GB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Foreign Language Teaching.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Specialisations: Vocational Training/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Technology /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Mathematics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Women’s, Gender and Citizenship Studies </a:t>
            </a:r>
          </a:p>
          <a:p>
            <a:pPr>
              <a:lnSpc>
                <a:spcPts val="1400"/>
              </a:lnSpc>
            </a:pP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GB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ENVIRONMENT, SUSTAINABILITY </a:t>
            </a:r>
            <a:r>
              <a:rPr lang="en-GB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RESOURCES</a:t>
            </a:r>
          </a:p>
          <a:p>
            <a:pPr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Environmental Engineering</a:t>
            </a: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Natural Resource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Sustainability Science and Technology</a:t>
            </a:r>
          </a:p>
          <a:p>
            <a:pPr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Sustainable Intervention in the Built Environment (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MISMeC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9070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250825" y="1338816"/>
            <a:ext cx="3961135" cy="20181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0" name="9 Rectángulo"/>
          <p:cNvSpPr/>
          <p:nvPr/>
        </p:nvSpPr>
        <p:spPr>
          <a:xfrm>
            <a:off x="250825" y="3356991"/>
            <a:ext cx="3961135" cy="15569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10 Rectángulo"/>
          <p:cNvSpPr/>
          <p:nvPr/>
        </p:nvSpPr>
        <p:spPr>
          <a:xfrm>
            <a:off x="250825" y="4913890"/>
            <a:ext cx="3961135" cy="17979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11 Rectángulo"/>
          <p:cNvSpPr/>
          <p:nvPr/>
        </p:nvSpPr>
        <p:spPr>
          <a:xfrm>
            <a:off x="4211960" y="1338816"/>
            <a:ext cx="4693915" cy="34078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12 Rectángulo"/>
          <p:cNvSpPr/>
          <p:nvPr/>
        </p:nvSpPr>
        <p:spPr>
          <a:xfrm>
            <a:off x="4207414" y="4746633"/>
            <a:ext cx="4698461" cy="1965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QuadreDeText 3"/>
          <p:cNvSpPr txBox="1"/>
          <p:nvPr/>
        </p:nvSpPr>
        <p:spPr>
          <a:xfrm>
            <a:off x="304984" y="1506074"/>
            <a:ext cx="405099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GB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ARCHITECTURE, URBANISM AND </a:t>
            </a:r>
            <a:r>
              <a:rPr lang="en-GB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CONSTRUCTION </a:t>
            </a: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Architectural, Building Construction </a:t>
            </a:r>
            <a:r>
              <a:rPr lang="en-GB" sz="1600" baseline="3000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Urbanism</a:t>
            </a: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endParaRPr lang="en-GB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Architectural, Civil and Urban Heritage and Refurbishment 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	of Existing Buildings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Architectural Design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Architecture, Energy and Environment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Theory and History of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Architecture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Urban and Architectural Management and Valuation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Urbanism</a:t>
            </a:r>
          </a:p>
          <a:p>
            <a:pPr marL="87313" indent="-87313">
              <a:lnSpc>
                <a:spcPts val="1400"/>
              </a:lnSpc>
            </a:pP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en-GB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SCIENCES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Aerospace Science and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Agri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-Food Technology and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Biotechnology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Applied Mathematics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Computational and Applied Physics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Optical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Photonics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Statistics and Operations Research</a:t>
            </a:r>
          </a:p>
          <a:p>
            <a:pPr marL="87313" indent="-87313">
              <a:lnSpc>
                <a:spcPts val="1400"/>
              </a:lnSpc>
            </a:pP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en-GB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ENGINEERING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Civil Engineering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Construction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Earthquake Engineering and Structural Dynamics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Environmental Engineering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Geotechnical Engineering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Marine Sciences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Nautical and Marine Engineering and Naval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Radio-Electronics</a:t>
            </a:r>
            <a:endParaRPr lang="en-GB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Structural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en-GB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endParaRPr lang="en-GB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QuadreDeText 4"/>
          <p:cNvSpPr txBox="1"/>
          <p:nvPr/>
        </p:nvSpPr>
        <p:spPr>
          <a:xfrm>
            <a:off x="2602537" y="298103"/>
            <a:ext cx="6433959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cap="all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2018-2019 </a:t>
            </a:r>
            <a:r>
              <a:rPr lang="en-GB" sz="4000" b="1" cap="all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DOCTORAL PROGRAMMES</a:t>
            </a:r>
          </a:p>
        </p:txBody>
      </p:sp>
      <p:sp>
        <p:nvSpPr>
          <p:cNvPr id="24" name="QuadreDeText 23"/>
          <p:cNvSpPr txBox="1"/>
          <p:nvPr/>
        </p:nvSpPr>
        <p:spPr>
          <a:xfrm>
            <a:off x="4279169" y="1502744"/>
            <a:ext cx="4864831" cy="5209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GB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</a:t>
            </a:r>
            <a:r>
              <a:rPr lang="en-GB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Automatic Control, Robotics and Vision</a:t>
            </a:r>
          </a:p>
          <a:p>
            <a:pPr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Biomedical Engineering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Business Administration and Management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Chemical Process Engineering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Electric Energy Systems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Electrical Engineering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spc="-40" baseline="30000" dirty="0">
                <a:latin typeface="Arial" panose="020B0604020202020204" pitchFamily="34" charset="0"/>
                <a:cs typeface="Arial" panose="020B0604020202020204" pitchFamily="34" charset="0"/>
              </a:rPr>
              <a:t>Erasmus Mundus </a:t>
            </a:r>
            <a:r>
              <a:rPr lang="en-GB" sz="1600" spc="-4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Environomical</a:t>
            </a:r>
            <a:r>
              <a:rPr lang="en-GB" sz="1600" spc="-40" baseline="30000" dirty="0">
                <a:latin typeface="Arial" panose="020B0604020202020204" pitchFamily="34" charset="0"/>
                <a:cs typeface="Arial" panose="020B0604020202020204" pitchFamily="34" charset="0"/>
              </a:rPr>
              <a:t> Pathways for </a:t>
            </a:r>
            <a:r>
              <a:rPr lang="en-GB" sz="1600" spc="-4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Sustainable Energy </a:t>
            </a:r>
            <a:r>
              <a:rPr lang="en-GB" sz="1600" spc="-40" baseline="30000" dirty="0">
                <a:latin typeface="Arial" panose="020B0604020202020204" pitchFamily="34" charset="0"/>
                <a:cs typeface="Arial" panose="020B0604020202020204" pitchFamily="34" charset="0"/>
              </a:rPr>
              <a:t>Services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(SELECT+) 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Materials Science and Engineering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Mechanical, Fluids and Aerospace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Natural Resources and Environment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Nuclear and Ionising Radiation Engineering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Polymers and Biopolymers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Supply Chain and Operations Management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Sustainability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Textile and Paper Engineering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Thermal Engineering</a:t>
            </a:r>
          </a:p>
          <a:p>
            <a:pPr marL="87313" indent="-87313">
              <a:lnSpc>
                <a:spcPts val="1400"/>
              </a:lnSpc>
            </a:pPr>
            <a:endParaRPr lang="en-GB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GB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ICT ENGINEERING</a:t>
            </a: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Artificial Intelligence</a:t>
            </a:r>
          </a:p>
          <a:p>
            <a:pPr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Bioinformatics</a:t>
            </a:r>
          </a:p>
          <a:p>
            <a:pPr>
              <a:lnSpc>
                <a:spcPts val="13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Computer Architecture</a:t>
            </a:r>
          </a:p>
          <a:p>
            <a:pPr>
              <a:lnSpc>
                <a:spcPts val="13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Computing</a:t>
            </a:r>
          </a:p>
          <a:p>
            <a:pPr>
              <a:lnSpc>
                <a:spcPts val="13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Electronic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>
              <a:lnSpc>
                <a:spcPts val="13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Erasmus Mundus Information Technologies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Business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Intelligence </a:t>
            </a:r>
          </a:p>
          <a:p>
            <a:pPr>
              <a:lnSpc>
                <a:spcPts val="13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IT4BI-DC)</a:t>
            </a:r>
          </a:p>
          <a:p>
            <a:pPr>
              <a:lnSpc>
                <a:spcPts val="13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Network Engineering</a:t>
            </a:r>
          </a:p>
          <a:p>
            <a:pPr>
              <a:lnSpc>
                <a:spcPts val="13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Signal Theory and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Communications</a:t>
            </a:r>
            <a:endParaRPr lang="en-GB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07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" t="-229" r="3349" b="4365"/>
          <a:stretch/>
        </p:blipFill>
        <p:spPr>
          <a:xfrm>
            <a:off x="0" y="1556792"/>
            <a:ext cx="9166925" cy="374441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32087" y="1480427"/>
            <a:ext cx="1440160" cy="800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QuadreDeText 9"/>
          <p:cNvSpPr txBox="1"/>
          <p:nvPr/>
        </p:nvSpPr>
        <p:spPr>
          <a:xfrm>
            <a:off x="642225" y="933040"/>
            <a:ext cx="13636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bachelor's and master's students</a:t>
            </a:r>
            <a:endParaRPr lang="en-GB" sz="11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QuadreDeText 30"/>
          <p:cNvSpPr txBox="1"/>
          <p:nvPr/>
        </p:nvSpPr>
        <p:spPr>
          <a:xfrm>
            <a:off x="642225" y="645008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28,000</a:t>
            </a:r>
          </a:p>
        </p:txBody>
      </p:sp>
      <p:sp>
        <p:nvSpPr>
          <p:cNvPr id="32" name="QuadreDeText 31"/>
          <p:cNvSpPr txBox="1"/>
          <p:nvPr/>
        </p:nvSpPr>
        <p:spPr>
          <a:xfrm>
            <a:off x="2029489" y="923879"/>
            <a:ext cx="12196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doctoral students</a:t>
            </a:r>
            <a:endParaRPr lang="en-GB" sz="11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QuadreDeText 32"/>
          <p:cNvSpPr txBox="1"/>
          <p:nvPr/>
        </p:nvSpPr>
        <p:spPr>
          <a:xfrm>
            <a:off x="2029489" y="635847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2,200</a:t>
            </a:r>
          </a:p>
        </p:txBody>
      </p:sp>
      <p:sp>
        <p:nvSpPr>
          <p:cNvPr id="34" name="QuadreDeText 33"/>
          <p:cNvSpPr txBox="1"/>
          <p:nvPr/>
        </p:nvSpPr>
        <p:spPr>
          <a:xfrm>
            <a:off x="2058709" y="1758008"/>
            <a:ext cx="12196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 and </a:t>
            </a:r>
          </a:p>
          <a:p>
            <a:r>
              <a:rPr lang="en-GB" sz="11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staff</a:t>
            </a:r>
          </a:p>
        </p:txBody>
      </p:sp>
      <p:sp>
        <p:nvSpPr>
          <p:cNvPr id="37" name="QuadreDeText 36"/>
          <p:cNvSpPr txBox="1"/>
          <p:nvPr/>
        </p:nvSpPr>
        <p:spPr>
          <a:xfrm>
            <a:off x="2044099" y="1469976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3,100</a:t>
            </a:r>
          </a:p>
        </p:txBody>
      </p:sp>
      <p:sp>
        <p:nvSpPr>
          <p:cNvPr id="38" name="QuadreDeText 37"/>
          <p:cNvSpPr txBox="1"/>
          <p:nvPr/>
        </p:nvSpPr>
        <p:spPr>
          <a:xfrm>
            <a:off x="3398603" y="919754"/>
            <a:ext cx="16991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administrative</a:t>
            </a:r>
            <a:br>
              <a:rPr lang="en-GB" sz="1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service </a:t>
            </a:r>
          </a:p>
          <a:p>
            <a:r>
              <a:rPr lang="en-GB" sz="1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</a:t>
            </a:r>
          </a:p>
        </p:txBody>
      </p:sp>
      <p:sp>
        <p:nvSpPr>
          <p:cNvPr id="39" name="QuadreDeText 38"/>
          <p:cNvSpPr txBox="1"/>
          <p:nvPr/>
        </p:nvSpPr>
        <p:spPr>
          <a:xfrm>
            <a:off x="3382777" y="631722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2,000</a:t>
            </a:r>
          </a:p>
        </p:txBody>
      </p:sp>
      <p:sp>
        <p:nvSpPr>
          <p:cNvPr id="40" name="QuadreDeText 39"/>
          <p:cNvSpPr txBox="1"/>
          <p:nvPr/>
        </p:nvSpPr>
        <p:spPr>
          <a:xfrm>
            <a:off x="4845570" y="904395"/>
            <a:ext cx="14675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bachelor's </a:t>
            </a:r>
            <a:r>
              <a:rPr lang="en-GB" sz="11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master's graduates</a:t>
            </a:r>
          </a:p>
        </p:txBody>
      </p:sp>
      <p:sp>
        <p:nvSpPr>
          <p:cNvPr id="41" name="QuadreDeText 40"/>
          <p:cNvSpPr txBox="1"/>
          <p:nvPr/>
        </p:nvSpPr>
        <p:spPr>
          <a:xfrm>
            <a:off x="4845571" y="616363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6,700</a:t>
            </a:r>
          </a:p>
        </p:txBody>
      </p:sp>
      <p:sp>
        <p:nvSpPr>
          <p:cNvPr id="42" name="QuadreDeText 41"/>
          <p:cNvSpPr txBox="1"/>
          <p:nvPr/>
        </p:nvSpPr>
        <p:spPr>
          <a:xfrm>
            <a:off x="6012160" y="908720"/>
            <a:ext cx="14675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alumni</a:t>
            </a:r>
          </a:p>
        </p:txBody>
      </p:sp>
      <p:sp>
        <p:nvSpPr>
          <p:cNvPr id="43" name="QuadreDeText 42"/>
          <p:cNvSpPr txBox="1"/>
          <p:nvPr/>
        </p:nvSpPr>
        <p:spPr>
          <a:xfrm>
            <a:off x="6012161" y="631722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58,000</a:t>
            </a:r>
          </a:p>
        </p:txBody>
      </p:sp>
      <p:sp>
        <p:nvSpPr>
          <p:cNvPr id="44" name="QuadreDeText 43"/>
          <p:cNvSpPr txBox="1"/>
          <p:nvPr/>
        </p:nvSpPr>
        <p:spPr>
          <a:xfrm>
            <a:off x="649768" y="5650461"/>
            <a:ext cx="1219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schools</a:t>
            </a:r>
          </a:p>
        </p:txBody>
      </p:sp>
      <p:sp>
        <p:nvSpPr>
          <p:cNvPr id="45" name="QuadreDeText 44"/>
          <p:cNvSpPr txBox="1"/>
          <p:nvPr/>
        </p:nvSpPr>
        <p:spPr>
          <a:xfrm>
            <a:off x="649768" y="5378549"/>
            <a:ext cx="566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6" name="QuadreDeText 45"/>
          <p:cNvSpPr txBox="1"/>
          <p:nvPr/>
        </p:nvSpPr>
        <p:spPr>
          <a:xfrm>
            <a:off x="644859" y="6340565"/>
            <a:ext cx="1219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bachelor's degrees</a:t>
            </a:r>
          </a:p>
        </p:txBody>
      </p:sp>
      <p:sp>
        <p:nvSpPr>
          <p:cNvPr id="47" name="QuadreDeText 46"/>
          <p:cNvSpPr txBox="1"/>
          <p:nvPr/>
        </p:nvSpPr>
        <p:spPr>
          <a:xfrm>
            <a:off x="644859" y="6068653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48" name="QuadreDeText 47"/>
          <p:cNvSpPr txBox="1"/>
          <p:nvPr/>
        </p:nvSpPr>
        <p:spPr>
          <a:xfrm>
            <a:off x="2091310" y="5650461"/>
            <a:ext cx="12196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groups</a:t>
            </a:r>
          </a:p>
        </p:txBody>
      </p:sp>
      <p:sp>
        <p:nvSpPr>
          <p:cNvPr id="49" name="QuadreDeText 48"/>
          <p:cNvSpPr txBox="1"/>
          <p:nvPr/>
        </p:nvSpPr>
        <p:spPr>
          <a:xfrm>
            <a:off x="2091310" y="5378549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207</a:t>
            </a:r>
          </a:p>
        </p:txBody>
      </p:sp>
      <p:sp>
        <p:nvSpPr>
          <p:cNvPr id="50" name="QuadreDeText 49"/>
          <p:cNvSpPr txBox="1"/>
          <p:nvPr/>
        </p:nvSpPr>
        <p:spPr>
          <a:xfrm>
            <a:off x="2091310" y="6340565"/>
            <a:ext cx="1219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master's degrees</a:t>
            </a:r>
          </a:p>
        </p:txBody>
      </p:sp>
      <p:sp>
        <p:nvSpPr>
          <p:cNvPr id="51" name="QuadreDeText 50"/>
          <p:cNvSpPr txBox="1"/>
          <p:nvPr/>
        </p:nvSpPr>
        <p:spPr>
          <a:xfrm>
            <a:off x="2091310" y="6068653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</a:p>
        </p:txBody>
      </p:sp>
      <p:sp>
        <p:nvSpPr>
          <p:cNvPr id="52" name="QuadreDeText 51"/>
          <p:cNvSpPr txBox="1"/>
          <p:nvPr/>
        </p:nvSpPr>
        <p:spPr>
          <a:xfrm>
            <a:off x="3411851" y="5650461"/>
            <a:ext cx="10064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doctoral </a:t>
            </a:r>
          </a:p>
          <a:p>
            <a:r>
              <a:rPr lang="en-GB" sz="11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programmes</a:t>
            </a:r>
          </a:p>
        </p:txBody>
      </p:sp>
      <p:sp>
        <p:nvSpPr>
          <p:cNvPr id="53" name="QuadreDeText 52"/>
          <p:cNvSpPr txBox="1"/>
          <p:nvPr/>
        </p:nvSpPr>
        <p:spPr>
          <a:xfrm>
            <a:off x="3411851" y="5378549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55" name="QuadreDeText 54"/>
          <p:cNvSpPr txBox="1"/>
          <p:nvPr/>
        </p:nvSpPr>
        <p:spPr>
          <a:xfrm>
            <a:off x="4866111" y="5661014"/>
            <a:ext cx="15104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lifelong learning students</a:t>
            </a:r>
          </a:p>
        </p:txBody>
      </p:sp>
      <p:sp>
        <p:nvSpPr>
          <p:cNvPr id="56" name="QuadreDeText 55"/>
          <p:cNvSpPr txBox="1"/>
          <p:nvPr/>
        </p:nvSpPr>
        <p:spPr>
          <a:xfrm>
            <a:off x="4866111" y="5377408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3,000</a:t>
            </a:r>
          </a:p>
        </p:txBody>
      </p:sp>
      <p:sp>
        <p:nvSpPr>
          <p:cNvPr id="57" name="QuadreDeText 56"/>
          <p:cNvSpPr txBox="1"/>
          <p:nvPr/>
        </p:nvSpPr>
        <p:spPr>
          <a:xfrm>
            <a:off x="4866781" y="6333270"/>
            <a:ext cx="15104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lifelong learning programmes</a:t>
            </a:r>
          </a:p>
        </p:txBody>
      </p:sp>
      <p:sp>
        <p:nvSpPr>
          <p:cNvPr id="58" name="QuadreDeText 57"/>
          <p:cNvSpPr txBox="1"/>
          <p:nvPr/>
        </p:nvSpPr>
        <p:spPr>
          <a:xfrm>
            <a:off x="4866781" y="6061358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234</a:t>
            </a:r>
          </a:p>
        </p:txBody>
      </p:sp>
      <p:sp>
        <p:nvSpPr>
          <p:cNvPr id="59" name="Rectangle 58"/>
          <p:cNvSpPr/>
          <p:nvPr/>
        </p:nvSpPr>
        <p:spPr>
          <a:xfrm>
            <a:off x="7019925" y="4623266"/>
            <a:ext cx="1883365" cy="749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QuadreDeText 35"/>
          <p:cNvSpPr txBox="1"/>
          <p:nvPr/>
        </p:nvSpPr>
        <p:spPr>
          <a:xfrm>
            <a:off x="7053084" y="4926971"/>
            <a:ext cx="20396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income from R&amp;D</a:t>
            </a:r>
          </a:p>
          <a:p>
            <a:r>
              <a:rPr lang="en-GB" sz="1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 (2017)</a:t>
            </a:r>
          </a:p>
        </p:txBody>
      </p:sp>
      <p:sp>
        <p:nvSpPr>
          <p:cNvPr id="60" name="QuadreDeText 59"/>
          <p:cNvSpPr txBox="1"/>
          <p:nvPr/>
        </p:nvSpPr>
        <p:spPr>
          <a:xfrm>
            <a:off x="7053084" y="4655058"/>
            <a:ext cx="1402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€61 M</a:t>
            </a:r>
          </a:p>
        </p:txBody>
      </p:sp>
      <p:sp>
        <p:nvSpPr>
          <p:cNvPr id="61" name="QuadreDeText 60"/>
          <p:cNvSpPr txBox="1"/>
          <p:nvPr/>
        </p:nvSpPr>
        <p:spPr>
          <a:xfrm>
            <a:off x="7023809" y="5650461"/>
            <a:ext cx="20396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budget</a:t>
            </a:r>
          </a:p>
        </p:txBody>
      </p:sp>
      <p:sp>
        <p:nvSpPr>
          <p:cNvPr id="62" name="QuadreDeText 61"/>
          <p:cNvSpPr txBox="1"/>
          <p:nvPr/>
        </p:nvSpPr>
        <p:spPr>
          <a:xfrm>
            <a:off x="7023810" y="5378550"/>
            <a:ext cx="1672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€283 M</a:t>
            </a:r>
          </a:p>
        </p:txBody>
      </p:sp>
      <p:sp>
        <p:nvSpPr>
          <p:cNvPr id="65" name="QuadreDeText 64"/>
          <p:cNvSpPr txBox="1"/>
          <p:nvPr/>
        </p:nvSpPr>
        <p:spPr>
          <a:xfrm>
            <a:off x="7020272" y="6340565"/>
            <a:ext cx="20396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research agreements</a:t>
            </a:r>
            <a:br>
              <a:rPr lang="en-GB" sz="1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projects</a:t>
            </a:r>
          </a:p>
        </p:txBody>
      </p:sp>
      <p:sp>
        <p:nvSpPr>
          <p:cNvPr id="66" name="QuadreDeText 65"/>
          <p:cNvSpPr txBox="1"/>
          <p:nvPr/>
        </p:nvSpPr>
        <p:spPr>
          <a:xfrm>
            <a:off x="7020273" y="6068653"/>
            <a:ext cx="1441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</a:t>
            </a:r>
          </a:p>
        </p:txBody>
      </p:sp>
      <p:sp>
        <p:nvSpPr>
          <p:cNvPr id="67" name="Rectangle 66"/>
          <p:cNvSpPr/>
          <p:nvPr/>
        </p:nvSpPr>
        <p:spPr>
          <a:xfrm>
            <a:off x="7019926" y="704642"/>
            <a:ext cx="1883364" cy="293591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QuadreDeText 3"/>
          <p:cNvSpPr txBox="1"/>
          <p:nvPr/>
        </p:nvSpPr>
        <p:spPr>
          <a:xfrm>
            <a:off x="7071609" y="879258"/>
            <a:ext cx="1831681" cy="2310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GB" sz="22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Leaders in </a:t>
            </a:r>
            <a:r>
              <a:rPr lang="en-GB" sz="22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high-quality graduate employment</a:t>
            </a:r>
            <a:endParaRPr lang="en-GB" sz="2200" b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UPC graduates often start their professional career thanks to </a:t>
            </a:r>
          </a:p>
          <a:p>
            <a:r>
              <a:rPr lang="en-GB" sz="1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placements during </a:t>
            </a:r>
          </a:p>
          <a:p>
            <a:r>
              <a:rPr lang="en-GB" sz="1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studies. </a:t>
            </a:r>
            <a:br>
              <a:rPr lang="en-GB" sz="1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600" b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93% </a:t>
            </a:r>
            <a:r>
              <a:rPr lang="en-GB" sz="1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sz="16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UPC </a:t>
            </a:r>
            <a:r>
              <a:rPr lang="en-GB" sz="1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alumni </a:t>
            </a:r>
            <a:r>
              <a:rPr lang="en-GB" sz="16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employment within a year of graduation.</a:t>
            </a:r>
            <a:endParaRPr lang="en-GB" b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24573" y="4038163"/>
            <a:ext cx="6088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THE UPC</a:t>
            </a:r>
            <a:endParaRPr lang="ca-ES" sz="4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63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2223914"/>
            <a:ext cx="4464943" cy="2160240"/>
          </a:xfrm>
          <a:prstGeom prst="rect">
            <a:avLst/>
          </a:prstGeom>
        </p:spPr>
      </p:pic>
      <p:pic>
        <p:nvPicPr>
          <p:cNvPr id="8" name="Imatg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4441787"/>
            <a:ext cx="4464943" cy="2163801"/>
          </a:xfrm>
          <a:prstGeom prst="rect">
            <a:avLst/>
          </a:prstGeom>
        </p:spPr>
      </p:pic>
      <p:sp>
        <p:nvSpPr>
          <p:cNvPr id="15" name="QuadreDeText 14"/>
          <p:cNvSpPr txBox="1"/>
          <p:nvPr/>
        </p:nvSpPr>
        <p:spPr>
          <a:xfrm>
            <a:off x="4773028" y="2526727"/>
            <a:ext cx="43183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/>
            <a:r>
              <a:rPr lang="en-GB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Barcelona School of Building Construction. EPSEB</a:t>
            </a:r>
          </a:p>
          <a:p>
            <a:pPr marL="87313" indent="-87313"/>
            <a:r>
              <a:rPr lang="en-GB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Barcelona School of Architecture. ETSAB</a:t>
            </a:r>
          </a:p>
          <a:p>
            <a:pPr marL="87313" indent="-87313"/>
            <a:r>
              <a:rPr lang="en-GB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Barcelona School of Industrial Engineering. ETSEIB</a:t>
            </a:r>
          </a:p>
          <a:p>
            <a:pPr marL="87313" indent="-87313"/>
            <a:r>
              <a:rPr lang="en-GB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School of Mathematics and Statistics. FME</a:t>
            </a:r>
          </a:p>
          <a:p>
            <a:pPr marL="87313" indent="-87313"/>
            <a:r>
              <a:rPr lang="en-GB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Interdisciplinary Higher Education Centre. CFIS</a:t>
            </a:r>
          </a:p>
        </p:txBody>
      </p:sp>
      <p:sp>
        <p:nvSpPr>
          <p:cNvPr id="16" name="QuadreDeText 15"/>
          <p:cNvSpPr txBox="1"/>
          <p:nvPr/>
        </p:nvSpPr>
        <p:spPr>
          <a:xfrm>
            <a:off x="4773028" y="2112060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DIAGONAL CAMPUS</a:t>
            </a:r>
            <a:endParaRPr lang="en-GB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QuadreDeText 16"/>
          <p:cNvSpPr txBox="1"/>
          <p:nvPr/>
        </p:nvSpPr>
        <p:spPr>
          <a:xfrm>
            <a:off x="135038" y="1767905"/>
            <a:ext cx="2280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cap="all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Barcelona</a:t>
            </a:r>
          </a:p>
        </p:txBody>
      </p:sp>
      <p:sp>
        <p:nvSpPr>
          <p:cNvPr id="20" name="QuadreDeText 19"/>
          <p:cNvSpPr txBox="1"/>
          <p:nvPr/>
        </p:nvSpPr>
        <p:spPr>
          <a:xfrm>
            <a:off x="4773028" y="4758070"/>
            <a:ext cx="4318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Barcelona School of Civil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Engineering.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ETSECCPB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Barcelona School of Telecommunications Engineering. </a:t>
            </a:r>
            <a:r>
              <a:rPr lang="en-GB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ETSETB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Barcelona School of Informatics. FIB</a:t>
            </a:r>
          </a:p>
        </p:txBody>
      </p:sp>
      <p:sp>
        <p:nvSpPr>
          <p:cNvPr id="21" name="QuadreDeText 20"/>
          <p:cNvSpPr txBox="1"/>
          <p:nvPr/>
        </p:nvSpPr>
        <p:spPr>
          <a:xfrm>
            <a:off x="4773028" y="4343403"/>
            <a:ext cx="3255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DIAGONAL CAMPUS</a:t>
            </a:r>
            <a:endParaRPr lang="en-GB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QuadreDeText 9"/>
          <p:cNvSpPr txBox="1"/>
          <p:nvPr/>
        </p:nvSpPr>
        <p:spPr>
          <a:xfrm>
            <a:off x="4355976" y="334009"/>
            <a:ext cx="4549898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b="1" cap="all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UPC Schools</a:t>
            </a:r>
          </a:p>
        </p:txBody>
      </p:sp>
    </p:spTree>
    <p:extLst>
      <p:ext uri="{BB962C8B-B14F-4D97-AF65-F5344CB8AC3E}">
        <p14:creationId xmlns:p14="http://schemas.microsoft.com/office/powerpoint/2010/main" val="57179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QuadreDeText 8"/>
          <p:cNvSpPr txBox="1"/>
          <p:nvPr/>
        </p:nvSpPr>
        <p:spPr>
          <a:xfrm>
            <a:off x="4735066" y="271681"/>
            <a:ext cx="424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cap="all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UPC Schools</a:t>
            </a:r>
          </a:p>
        </p:txBody>
      </p:sp>
      <p:sp>
        <p:nvSpPr>
          <p:cNvPr id="15" name="QuadreDeText 14"/>
          <p:cNvSpPr txBox="1"/>
          <p:nvPr/>
        </p:nvSpPr>
        <p:spPr>
          <a:xfrm>
            <a:off x="4634280" y="2542042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/>
            <a:r>
              <a:rPr lang="en-GB" sz="1000" baseline="30000">
                <a:latin typeface="Arial" panose="020B0604020202020204" pitchFamily="34" charset="0"/>
                <a:cs typeface="Arial" panose="020B0604020202020204" pitchFamily="34" charset="0"/>
              </a:rPr>
              <a:t>. 	</a:t>
            </a:r>
            <a: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  <a:t>Barcelona East School of Engineering. EEBE </a:t>
            </a:r>
          </a:p>
          <a:p>
            <a:pPr marL="87313" indent="-87313"/>
            <a: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  <a:t>	(Barcelona / Sant Adrià de Besòs)</a:t>
            </a:r>
          </a:p>
        </p:txBody>
      </p:sp>
      <p:sp>
        <p:nvSpPr>
          <p:cNvPr id="16" name="QuadreDeText 15"/>
          <p:cNvSpPr txBox="1"/>
          <p:nvPr/>
        </p:nvSpPr>
        <p:spPr>
          <a:xfrm>
            <a:off x="4634280" y="2113927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DIAGONAL-BESÒS CAMPUS</a:t>
            </a:r>
          </a:p>
        </p:txBody>
      </p:sp>
      <p:sp>
        <p:nvSpPr>
          <p:cNvPr id="21" name="QuadreDeText 20"/>
          <p:cNvSpPr txBox="1"/>
          <p:nvPr/>
        </p:nvSpPr>
        <p:spPr>
          <a:xfrm>
            <a:off x="4634280" y="4373339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NAUTICAL STUDIES CAMPUS</a:t>
            </a:r>
          </a:p>
        </p:txBody>
      </p:sp>
      <p:pic>
        <p:nvPicPr>
          <p:cNvPr id="4" name="Imat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645" y="4445347"/>
            <a:ext cx="4352230" cy="2160241"/>
          </a:xfrm>
          <a:prstGeom prst="rect">
            <a:avLst/>
          </a:prstGeom>
        </p:spPr>
      </p:pic>
      <p:pic>
        <p:nvPicPr>
          <p:cNvPr id="5" name="Imatg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645" y="2199382"/>
            <a:ext cx="4352230" cy="2190336"/>
          </a:xfrm>
          <a:prstGeom prst="rect">
            <a:avLst/>
          </a:prstGeom>
        </p:spPr>
      </p:pic>
      <p:sp>
        <p:nvSpPr>
          <p:cNvPr id="8" name="QuadreDeText 14"/>
          <p:cNvSpPr txBox="1"/>
          <p:nvPr/>
        </p:nvSpPr>
        <p:spPr>
          <a:xfrm>
            <a:off x="4649223" y="487735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aseline="30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  <a:t>Barcelona School of Nautical Studies. FNB</a:t>
            </a:r>
          </a:p>
        </p:txBody>
      </p:sp>
    </p:spTree>
    <p:extLst>
      <p:ext uri="{BB962C8B-B14F-4D97-AF65-F5344CB8AC3E}">
        <p14:creationId xmlns:p14="http://schemas.microsoft.com/office/powerpoint/2010/main" val="250970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QuadreDeText 9"/>
          <p:cNvSpPr txBox="1"/>
          <p:nvPr/>
        </p:nvSpPr>
        <p:spPr>
          <a:xfrm>
            <a:off x="4735066" y="271681"/>
            <a:ext cx="424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cap="all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UPC Schools</a:t>
            </a:r>
          </a:p>
        </p:txBody>
      </p:sp>
      <p:pic>
        <p:nvPicPr>
          <p:cNvPr id="6" name="Imat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4437112"/>
            <a:ext cx="4336355" cy="2160240"/>
          </a:xfrm>
          <a:prstGeom prst="rect">
            <a:avLst/>
          </a:prstGeom>
        </p:spPr>
      </p:pic>
      <p:sp>
        <p:nvSpPr>
          <p:cNvPr id="15" name="QuadreDeText 14"/>
          <p:cNvSpPr txBox="1"/>
          <p:nvPr/>
        </p:nvSpPr>
        <p:spPr>
          <a:xfrm>
            <a:off x="4629050" y="2523140"/>
            <a:ext cx="4514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/>
            <a:r>
              <a:rPr lang="en-GB" sz="1000" baseline="30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  <a:t>Terrassa School of Industrial, Aerospace and Audiovisual Engineering. ESEIAAT</a:t>
            </a:r>
          </a:p>
          <a:p>
            <a:pPr marL="87313" indent="-87313"/>
            <a:r>
              <a:rPr lang="en-GB" sz="1000" baseline="30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  <a:t>Terrassa School of Optics and Optometry. FOOT</a:t>
            </a:r>
          </a:p>
          <a:p>
            <a:pPr marL="87313" indent="-87313"/>
            <a:r>
              <a:rPr lang="en-GB" sz="1000" baseline="30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  <a:t>Image Processing and Multimedia Technology Centre. CITM</a:t>
            </a:r>
          </a:p>
        </p:txBody>
      </p:sp>
      <p:sp>
        <p:nvSpPr>
          <p:cNvPr id="16" name="QuadreDeText 15"/>
          <p:cNvSpPr txBox="1"/>
          <p:nvPr/>
        </p:nvSpPr>
        <p:spPr>
          <a:xfrm>
            <a:off x="4629051" y="2108473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TERRASSA CAMPUS</a:t>
            </a:r>
          </a:p>
        </p:txBody>
      </p:sp>
      <p:sp>
        <p:nvSpPr>
          <p:cNvPr id="21" name="QuadreDeText 20"/>
          <p:cNvSpPr txBox="1"/>
          <p:nvPr/>
        </p:nvSpPr>
        <p:spPr>
          <a:xfrm>
            <a:off x="4629051" y="4362668"/>
            <a:ext cx="3487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BAIX LLOBREGAT CAMPUS</a:t>
            </a:r>
          </a:p>
        </p:txBody>
      </p:sp>
      <p:sp>
        <p:nvSpPr>
          <p:cNvPr id="9" name="QuadreDeText 8"/>
          <p:cNvSpPr txBox="1"/>
          <p:nvPr/>
        </p:nvSpPr>
        <p:spPr>
          <a:xfrm>
            <a:off x="4624834" y="4761946"/>
            <a:ext cx="4771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/>
            <a:r>
              <a:rPr lang="en-GB" sz="1000" baseline="30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  <a:t>Castelldefels School of Telecommunications and Aerospace Engineering. EETAC</a:t>
            </a:r>
          </a:p>
          <a:p>
            <a:pPr marL="87313" indent="-87313"/>
            <a:r>
              <a:rPr lang="en-GB" sz="1000" baseline="30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  <a:t>Barcelona School of Agricultural Engineering. ESAB</a:t>
            </a:r>
          </a:p>
        </p:txBody>
      </p:sp>
      <p:pic>
        <p:nvPicPr>
          <p:cNvPr id="3" name="Imatg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954" y="2180480"/>
            <a:ext cx="4348921" cy="219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5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QuadreDeText 11"/>
          <p:cNvSpPr txBox="1"/>
          <p:nvPr/>
        </p:nvSpPr>
        <p:spPr>
          <a:xfrm>
            <a:off x="4735066" y="271681"/>
            <a:ext cx="424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cap="all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UPC Schools</a:t>
            </a:r>
          </a:p>
        </p:txBody>
      </p:sp>
      <p:sp>
        <p:nvSpPr>
          <p:cNvPr id="15" name="QuadreDeText 14"/>
          <p:cNvSpPr txBox="1"/>
          <p:nvPr/>
        </p:nvSpPr>
        <p:spPr>
          <a:xfrm>
            <a:off x="4622224" y="1896420"/>
            <a:ext cx="47023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aseline="30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  <a:t>Vilanova i la Geltrú School of Engineering. EPSEVG</a:t>
            </a:r>
          </a:p>
        </p:txBody>
      </p:sp>
      <p:sp>
        <p:nvSpPr>
          <p:cNvPr id="16" name="QuadreDeText 15"/>
          <p:cNvSpPr txBox="1"/>
          <p:nvPr/>
        </p:nvSpPr>
        <p:spPr>
          <a:xfrm>
            <a:off x="4622225" y="1264020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VILANOVA I LA GELTRÚ </a:t>
            </a:r>
          </a:p>
          <a:p>
            <a:r>
              <a:rPr lang="en-GB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</a:t>
            </a:r>
          </a:p>
        </p:txBody>
      </p:sp>
      <p:sp>
        <p:nvSpPr>
          <p:cNvPr id="21" name="QuadreDeText 20"/>
          <p:cNvSpPr txBox="1"/>
          <p:nvPr/>
        </p:nvSpPr>
        <p:spPr>
          <a:xfrm>
            <a:off x="4622225" y="3074612"/>
            <a:ext cx="3487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MANRESA CAMPUS</a:t>
            </a:r>
          </a:p>
        </p:txBody>
      </p:sp>
      <p:sp>
        <p:nvSpPr>
          <p:cNvPr id="9" name="QuadreDeText 8"/>
          <p:cNvSpPr txBox="1"/>
          <p:nvPr/>
        </p:nvSpPr>
        <p:spPr>
          <a:xfrm>
            <a:off x="4618007" y="3473890"/>
            <a:ext cx="47065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aseline="30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  <a:t>Manresa School of Engineering. EPSEM</a:t>
            </a:r>
          </a:p>
        </p:txBody>
      </p:sp>
      <p:pic>
        <p:nvPicPr>
          <p:cNvPr id="3" name="Imat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086" y="4916709"/>
            <a:ext cx="4323569" cy="1693549"/>
          </a:xfrm>
          <a:prstGeom prst="rect">
            <a:avLst/>
          </a:prstGeom>
        </p:spPr>
      </p:pic>
      <p:pic>
        <p:nvPicPr>
          <p:cNvPr id="6" name="Imatg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086" y="3155389"/>
            <a:ext cx="4323569" cy="1706578"/>
          </a:xfrm>
          <a:prstGeom prst="rect">
            <a:avLst/>
          </a:prstGeom>
        </p:spPr>
      </p:pic>
      <p:sp>
        <p:nvSpPr>
          <p:cNvPr id="13" name="QuadreDeText 12"/>
          <p:cNvSpPr txBox="1"/>
          <p:nvPr/>
        </p:nvSpPr>
        <p:spPr>
          <a:xfrm>
            <a:off x="4622225" y="4828435"/>
            <a:ext cx="3487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 CUGAT DEL VALLÈS </a:t>
            </a:r>
          </a:p>
          <a:p>
            <a:r>
              <a:rPr lang="en-GB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</a:t>
            </a:r>
          </a:p>
        </p:txBody>
      </p:sp>
      <p:sp>
        <p:nvSpPr>
          <p:cNvPr id="14" name="QuadreDeText 13"/>
          <p:cNvSpPr txBox="1"/>
          <p:nvPr/>
        </p:nvSpPr>
        <p:spPr>
          <a:xfrm>
            <a:off x="4618008" y="5437269"/>
            <a:ext cx="42024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aseline="30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000">
                <a:latin typeface="Arial" panose="020B0604020202020204" pitchFamily="34" charset="0"/>
                <a:cs typeface="Arial" panose="020B0604020202020204" pitchFamily="34" charset="0"/>
              </a:rPr>
              <a:t>Vallès School of Architecture. ETSAV</a:t>
            </a:r>
          </a:p>
        </p:txBody>
      </p:sp>
      <p:pic>
        <p:nvPicPr>
          <p:cNvPr id="3074" name="Picture 2" descr="\\TELEMANN\Grups\SC\SCI\SCI-Oficina Disseny-Identitat\9844-Presentacions-UPC-2018\Fotos\Vilanova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9086" y="1346348"/>
            <a:ext cx="4323569" cy="176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05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4211960" y="1340235"/>
            <a:ext cx="4693915" cy="27599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6 Rectángulo"/>
          <p:cNvSpPr/>
          <p:nvPr/>
        </p:nvSpPr>
        <p:spPr>
          <a:xfrm>
            <a:off x="4211960" y="5236592"/>
            <a:ext cx="4706615" cy="13681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9" name="QuadreDeText 18"/>
          <p:cNvSpPr txBox="1"/>
          <p:nvPr/>
        </p:nvSpPr>
        <p:spPr>
          <a:xfrm>
            <a:off x="4284967" y="1445433"/>
            <a:ext cx="4751529" cy="260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FLUMEN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River Dynamics and Hydrological Engineering Institute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IBEI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Barcelona Institute of International Studies (interuniversity)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ICE. Institute of Education Sciences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ICFO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Institute of Photonic Sciences (associated entity and affiliated institute)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IIEDG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Interuniversity Women's and Gender Studies Institute (interuniversity)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INTE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Institute of Energy Technologies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INTEXTER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Terrassa Institute of Textile Research and Industrial Cooperation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IOC. Institute of Industrial and Control Engineering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IRI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Institute of Robotics and Industrial Informatics (owned by UPC-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CSIC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87313" indent="-87313"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ISUPC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University Research Institute for Sustainability Science and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endParaRPr lang="en-GB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QuadreDeText 19"/>
          <p:cNvSpPr txBox="1"/>
          <p:nvPr/>
        </p:nvSpPr>
        <p:spPr>
          <a:xfrm>
            <a:off x="4284967" y="882188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cap="all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INSTITUTES</a:t>
            </a:r>
          </a:p>
        </p:txBody>
      </p:sp>
      <p:sp>
        <p:nvSpPr>
          <p:cNvPr id="22" name="QuadreDeText 21"/>
          <p:cNvSpPr txBox="1"/>
          <p:nvPr/>
        </p:nvSpPr>
        <p:spPr>
          <a:xfrm>
            <a:off x="4355976" y="5380608"/>
            <a:ext cx="39604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CIM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Foundation </a:t>
            </a:r>
            <a:endParaRPr lang="en-GB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Fundació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Politècnica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Catalunya</a:t>
            </a:r>
            <a:endParaRPr lang="en-GB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Innovation and Technology Centre Foundation (CIT UPC)</a:t>
            </a:r>
          </a:p>
          <a:p>
            <a:pPr>
              <a:lnSpc>
                <a:spcPts val="1400"/>
              </a:lnSpc>
            </a:pP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IThinkUPC</a:t>
            </a:r>
            <a:endParaRPr lang="en-GB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Mediterranean Technology Park </a:t>
            </a:r>
          </a:p>
          <a:p>
            <a:pPr>
              <a:lnSpc>
                <a:spcPts val="14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UPCnet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SL</a:t>
            </a:r>
          </a:p>
        </p:txBody>
      </p:sp>
      <p:sp>
        <p:nvSpPr>
          <p:cNvPr id="9" name="QuadreDeText 19"/>
          <p:cNvSpPr txBox="1"/>
          <p:nvPr/>
        </p:nvSpPr>
        <p:spPr>
          <a:xfrm>
            <a:off x="4355976" y="4773553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cap="all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000" b="1" cap="al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UPC GROUP</a:t>
            </a:r>
            <a:endParaRPr lang="en-GB" sz="2000" b="1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50826" y="1340234"/>
            <a:ext cx="3961134" cy="52653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QuadreDeText 3"/>
          <p:cNvSpPr txBox="1"/>
          <p:nvPr/>
        </p:nvSpPr>
        <p:spPr>
          <a:xfrm>
            <a:off x="301719" y="1445433"/>
            <a:ext cx="3983248" cy="5439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Agri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-Food Engineering and Biotechnology</a:t>
            </a:r>
          </a:p>
          <a:p>
            <a:pPr>
              <a:lnSpc>
                <a:spcPts val="13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Architectural Design</a:t>
            </a:r>
          </a:p>
          <a:p>
            <a:pPr>
              <a:lnSpc>
                <a:spcPts val="13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Architectural Representation</a:t>
            </a:r>
          </a:p>
          <a:p>
            <a:pPr>
              <a:lnSpc>
                <a:spcPts val="13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Architectural Technology</a:t>
            </a:r>
          </a:p>
          <a:p>
            <a:pPr>
              <a:lnSpc>
                <a:spcPts val="13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Automatic Control</a:t>
            </a:r>
          </a:p>
          <a:p>
            <a:pPr>
              <a:lnSpc>
                <a:spcPts val="13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Chemical Engineering</a:t>
            </a:r>
          </a:p>
          <a:p>
            <a:pPr>
              <a:lnSpc>
                <a:spcPts val="13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Civil and Environmental Engineering</a:t>
            </a:r>
          </a:p>
          <a:p>
            <a:pPr>
              <a:lnSpc>
                <a:spcPts val="13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Computer Architecture</a:t>
            </a:r>
          </a:p>
          <a:p>
            <a:pPr>
              <a:lnSpc>
                <a:spcPts val="13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Computer Science</a:t>
            </a:r>
          </a:p>
          <a:p>
            <a:pPr>
              <a:lnSpc>
                <a:spcPts val="13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Electrical Engineering</a:t>
            </a:r>
          </a:p>
          <a:p>
            <a:pPr>
              <a:lnSpc>
                <a:spcPts val="13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Electronic Engineering</a:t>
            </a:r>
          </a:p>
          <a:p>
            <a:pPr>
              <a:lnSpc>
                <a:spcPts val="13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Engineering Presentation</a:t>
            </a:r>
          </a:p>
          <a:p>
            <a:pPr>
              <a:lnSpc>
                <a:spcPts val="13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Fluid Mechanics</a:t>
            </a:r>
          </a:p>
          <a:p>
            <a:pPr>
              <a:lnSpc>
                <a:spcPts val="13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Heat Engines</a:t>
            </a:r>
          </a:p>
          <a:p>
            <a:pPr>
              <a:lnSpc>
                <a:spcPts val="13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History and Theory of Architecture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and Communication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Techniques</a:t>
            </a:r>
            <a:endParaRPr lang="en-GB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Management</a:t>
            </a:r>
          </a:p>
          <a:p>
            <a:pPr>
              <a:lnSpc>
                <a:spcPts val="13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Materials Science and Metallurgy</a:t>
            </a:r>
          </a:p>
          <a:p>
            <a:pPr>
              <a:lnSpc>
                <a:spcPts val="13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Mathematics</a:t>
            </a:r>
          </a:p>
          <a:p>
            <a:pPr>
              <a:lnSpc>
                <a:spcPts val="13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Mechanical Engineering</a:t>
            </a:r>
          </a:p>
          <a:p>
            <a:pPr>
              <a:lnSpc>
                <a:spcPts val="13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Mining, Industrial and ICT Engineering</a:t>
            </a:r>
          </a:p>
          <a:p>
            <a:pPr>
              <a:lnSpc>
                <a:spcPts val="13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Nautical Science and Engineering</a:t>
            </a:r>
          </a:p>
          <a:p>
            <a:pPr>
              <a:lnSpc>
                <a:spcPts val="13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Network Engineering</a:t>
            </a:r>
          </a:p>
          <a:p>
            <a:pPr>
              <a:lnSpc>
                <a:spcPts val="13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Optics and Optometry</a:t>
            </a:r>
          </a:p>
          <a:p>
            <a:pPr>
              <a:lnSpc>
                <a:spcPts val="13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Physics</a:t>
            </a:r>
          </a:p>
          <a:p>
            <a:pPr>
              <a:lnSpc>
                <a:spcPts val="13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Project and Construction Engineering</a:t>
            </a:r>
          </a:p>
          <a:p>
            <a:pPr>
              <a:lnSpc>
                <a:spcPts val="13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Service and Information System Engineering</a:t>
            </a:r>
          </a:p>
          <a:p>
            <a:pPr>
              <a:lnSpc>
                <a:spcPts val="13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Signal Theory and Communications</a:t>
            </a:r>
          </a:p>
          <a:p>
            <a:pPr>
              <a:lnSpc>
                <a:spcPts val="13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Statistics and Operations Research</a:t>
            </a:r>
          </a:p>
          <a:p>
            <a:pPr>
              <a:lnSpc>
                <a:spcPts val="13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Strength of Materials and Structural Engineering</a:t>
            </a:r>
          </a:p>
          <a:p>
            <a:pPr>
              <a:lnSpc>
                <a:spcPts val="1300"/>
              </a:lnSpc>
            </a:pP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· Urbanism and Regional Planning</a:t>
            </a:r>
            <a:endParaRPr lang="ca-E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QuadreDeText 16"/>
          <p:cNvSpPr txBox="1"/>
          <p:nvPr/>
        </p:nvSpPr>
        <p:spPr>
          <a:xfrm>
            <a:off x="321444" y="882188"/>
            <a:ext cx="2280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cap="all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Departments</a:t>
            </a:r>
          </a:p>
        </p:txBody>
      </p:sp>
      <p:sp>
        <p:nvSpPr>
          <p:cNvPr id="13" name="QuadreDeText 4"/>
          <p:cNvSpPr txBox="1"/>
          <p:nvPr/>
        </p:nvSpPr>
        <p:spPr>
          <a:xfrm>
            <a:off x="3347864" y="298103"/>
            <a:ext cx="561833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b="1" cap="all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295376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-27384"/>
            <a:ext cx="9217024" cy="6912769"/>
          </a:xfrm>
          <a:prstGeom prst="rect">
            <a:avLst/>
          </a:prstGeom>
        </p:spPr>
      </p:pic>
      <p:sp>
        <p:nvSpPr>
          <p:cNvPr id="4" name="QuadreDeText 3"/>
          <p:cNvSpPr txBox="1"/>
          <p:nvPr/>
        </p:nvSpPr>
        <p:spPr>
          <a:xfrm>
            <a:off x="307975" y="6155779"/>
            <a:ext cx="30030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of </a:t>
            </a:r>
            <a:r>
              <a:rPr lang="en-GB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assembly hall </a:t>
            </a:r>
            <a:r>
              <a:rPr lang="en-GB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submitted </a:t>
            </a:r>
            <a:endParaRPr lang="en-GB" sz="1000" b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GB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Gaudí</a:t>
            </a:r>
            <a:r>
              <a:rPr lang="en-GB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1877 at the Barcelona </a:t>
            </a:r>
            <a:r>
              <a:rPr lang="en-GB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</a:t>
            </a:r>
            <a:endParaRPr lang="en-GB" sz="1000" b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(</a:t>
            </a:r>
            <a:r>
              <a:rPr lang="en-GB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ETSAB</a:t>
            </a:r>
            <a:r>
              <a:rPr lang="en-GB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 descr="G:\SC\SCI\SCI-Oficina Disseny-Identitat\MARCA CORPORATIVA\Marca_UPC_institucional_arxius\UPC blanc fons transp\UPC blanc fons trans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221" y="161372"/>
            <a:ext cx="1800200" cy="39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213914" y="836712"/>
            <a:ext cx="87240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RESEARCH AND KNOWLEDGE TRANSFER</a:t>
            </a:r>
            <a:endParaRPr lang="ca-ES" sz="4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23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34826" y="1347118"/>
            <a:ext cx="8671049" cy="28026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QuadreDeText 3"/>
          <p:cNvSpPr txBox="1"/>
          <p:nvPr/>
        </p:nvSpPr>
        <p:spPr>
          <a:xfrm>
            <a:off x="300038" y="1500331"/>
            <a:ext cx="8448426" cy="2580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CD6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for Sensors, Instruments and Systems Development</a:t>
            </a:r>
          </a:p>
          <a:p>
            <a:pPr>
              <a:lnSpc>
                <a:spcPts val="16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CITCEA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Centre 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for Technological Innovation in Static Converters and Drives</a:t>
            </a:r>
          </a:p>
          <a:p>
            <a:pPr>
              <a:lnSpc>
                <a:spcPts val="16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CREB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. Biomedical Engineering Research Centre</a:t>
            </a:r>
          </a:p>
          <a:p>
            <a:pPr>
              <a:lnSpc>
                <a:spcPts val="16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DAMA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-UPC. Data Management Group</a:t>
            </a:r>
          </a:p>
          <a:p>
            <a:pPr>
              <a:lnSpc>
                <a:spcPts val="16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GCEM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. Electromagnetic Compatibility Group</a:t>
            </a:r>
          </a:p>
          <a:p>
            <a:pPr>
              <a:lnSpc>
                <a:spcPts val="16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INNOTEX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Innotex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endParaRPr lang="en-GB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LABSON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. Fluid Power Systems Laboratory</a:t>
            </a:r>
          </a:p>
          <a:p>
            <a:pPr>
              <a:lnSpc>
                <a:spcPts val="16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MCIA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 for Innovation in Electronics, Motion Control and Industrial Applications</a:t>
            </a:r>
          </a:p>
          <a:p>
            <a:pPr>
              <a:lnSpc>
                <a:spcPts val="16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SARTI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. Technological Development Centre for Remote Acquisition and Data Processing Systems</a:t>
            </a:r>
          </a:p>
          <a:p>
            <a:pPr>
              <a:lnSpc>
                <a:spcPts val="16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SEER. Renewable Electrical Energy Systems</a:t>
            </a:r>
          </a:p>
          <a:p>
            <a:pPr>
              <a:lnSpc>
                <a:spcPts val="1200"/>
              </a:lnSpc>
            </a:pPr>
            <a:endParaRPr lang="ca-ES" sz="12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</a:pPr>
            <a:endParaRPr lang="ca-ES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</a:pPr>
            <a:r>
              <a:rPr lang="en-GB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* Research centres that belong to the Network of Technological Innovation Support Centres (</a:t>
            </a:r>
            <a:r>
              <a:rPr lang="en-GB" sz="12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TECNIO</a:t>
            </a:r>
            <a:r>
              <a:rPr lang="en-GB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QuadreDeText 16"/>
          <p:cNvSpPr txBox="1"/>
          <p:nvPr/>
        </p:nvSpPr>
        <p:spPr>
          <a:xfrm>
            <a:off x="323528" y="870808"/>
            <a:ext cx="4585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cap="all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TECNIO RESEARCH CENTRES*</a:t>
            </a:r>
          </a:p>
        </p:txBody>
      </p:sp>
      <p:pic>
        <p:nvPicPr>
          <p:cNvPr id="1026" name="Picture 2" descr="\\TELEMANN\Grups\SC\SCI\SCI-Oficina Disseny-Identitat\9844-Presentacions-UPC-2018\Material-Prestigi\9814 INTERIOR\Links\IMG_9509-RETOCADA2.tif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825" y="4149726"/>
            <a:ext cx="4335525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5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252350" y="1328908"/>
            <a:ext cx="6263866" cy="52846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9" name="QuadreDeText 18"/>
          <p:cNvSpPr txBox="1"/>
          <p:nvPr/>
        </p:nvSpPr>
        <p:spPr>
          <a:xfrm>
            <a:off x="318195" y="1484283"/>
            <a:ext cx="6198021" cy="4452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CCABA. Advanced Broadband Communications Centre</a:t>
            </a:r>
          </a:p>
          <a:p>
            <a:pPr>
              <a:lnSpc>
                <a:spcPts val="17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CD6. Centre for Sensors, Instruments and Systems Development</a:t>
            </a:r>
          </a:p>
          <a:p>
            <a:pPr>
              <a:lnSpc>
                <a:spcPts val="17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CDPAC. Architectural Design Documentation Centre of Catalonia</a:t>
            </a:r>
          </a:p>
          <a:p>
            <a:pPr>
              <a:lnSpc>
                <a:spcPts val="17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CEBIM. Molecular Biotechnology Centre</a:t>
            </a:r>
          </a:p>
          <a:p>
            <a:pPr>
              <a:lnSpc>
                <a:spcPts val="17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CERpIE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. Research and Development Centre for Business Improvement and Innovation</a:t>
            </a:r>
          </a:p>
          <a:p>
            <a:pPr>
              <a:lnSpc>
                <a:spcPts val="17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CETpD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Technical 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Research Centre for Dependency Care and Autonomous Living</a:t>
            </a:r>
          </a:p>
          <a:p>
            <a:pPr>
              <a:lnSpc>
                <a:spcPts val="17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CPSV. Centre for Land Valuation Policy </a:t>
            </a:r>
          </a:p>
          <a:p>
            <a:pPr>
              <a:lnSpc>
                <a:spcPts val="17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CRAL. Centre for Research and Services for the Local Administration</a:t>
            </a:r>
          </a:p>
          <a:p>
            <a:pPr>
              <a:lnSpc>
                <a:spcPts val="17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CREB. Biomedical Engineering Research Centre</a:t>
            </a:r>
          </a:p>
          <a:p>
            <a:pPr>
              <a:lnSpc>
                <a:spcPts val="17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CREMIT. Engines and Heat Installations Centre</a:t>
            </a:r>
          </a:p>
          <a:p>
            <a:pPr>
              <a:lnSpc>
                <a:spcPts val="17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CRnE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. Barcelona Research </a:t>
            </a:r>
            <a:r>
              <a:rPr lang="en-GB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 in Multiscale Science and Engineering</a:t>
            </a:r>
          </a:p>
          <a:p>
            <a:pPr>
              <a:lnSpc>
                <a:spcPts val="17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CS2AC-UPC. Supervision, Safety and Automatic Control</a:t>
            </a:r>
          </a:p>
          <a:p>
            <a:pPr>
              <a:lnSpc>
                <a:spcPts val="17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IDEAI-UPC. Intelligent Data Science and Artificial Intelligence</a:t>
            </a:r>
          </a:p>
          <a:p>
            <a:pPr>
              <a:lnSpc>
                <a:spcPts val="17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LaCàN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. Numerical Methods for Applied Sciences and Engineering</a:t>
            </a:r>
          </a:p>
          <a:p>
            <a:pPr>
              <a:lnSpc>
                <a:spcPts val="17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LIM/UPC. Maritime Engineering Laboratory</a:t>
            </a:r>
          </a:p>
          <a:p>
            <a:pPr>
              <a:lnSpc>
                <a:spcPts val="17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LITEM. Laboratory for Technological Innovation in Structures and Materials</a:t>
            </a:r>
          </a:p>
          <a:p>
            <a:pPr>
              <a:lnSpc>
                <a:spcPts val="17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(MC2)‐UPC. Continuum and Computational Mechanics</a:t>
            </a:r>
          </a:p>
          <a:p>
            <a:pPr>
              <a:lnSpc>
                <a:spcPts val="17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PERC-UPC. Power Electronics Research Centre</a:t>
            </a:r>
          </a:p>
          <a:p>
            <a:pPr>
              <a:lnSpc>
                <a:spcPts val="17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SSR-UPC - Smart Sustainable Resources</a:t>
            </a:r>
          </a:p>
          <a:p>
            <a:pPr>
              <a:lnSpc>
                <a:spcPts val="17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TALP. Centre for Language and Speech Technologies and Applications</a:t>
            </a:r>
          </a:p>
        </p:txBody>
      </p:sp>
      <p:sp>
        <p:nvSpPr>
          <p:cNvPr id="8" name="QuadreDeText 16"/>
          <p:cNvSpPr txBox="1"/>
          <p:nvPr/>
        </p:nvSpPr>
        <p:spPr>
          <a:xfrm>
            <a:off x="323528" y="871648"/>
            <a:ext cx="6867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cap="all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RESEARCH CENTRES </a:t>
            </a:r>
          </a:p>
        </p:txBody>
      </p:sp>
      <p:pic>
        <p:nvPicPr>
          <p:cNvPr id="9" name="Picture 3" descr="\\TELEMANN\Grups\SC\SCI\SCI-Oficina Disseny-Identitat\9844-Presentacions-UPC-2018\Material-Prestigi\9814 INTERIOR\Links\Noi_investigant.tif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16216" y="1328908"/>
            <a:ext cx="2399977" cy="282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52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252350" y="1328909"/>
            <a:ext cx="6335874" cy="38288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2" name="QuadreDeText 21"/>
          <p:cNvSpPr txBox="1"/>
          <p:nvPr/>
        </p:nvSpPr>
        <p:spPr>
          <a:xfrm>
            <a:off x="321420" y="1494309"/>
            <a:ext cx="7778972" cy="3336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BSC-CNS. Barcelona Supercomputing </a:t>
            </a:r>
            <a:r>
              <a:rPr lang="en-GB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–Centro Nacional de </a:t>
            </a:r>
            <a:r>
              <a:rPr lang="en-GB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Supercomputación</a:t>
            </a:r>
            <a:endParaRPr lang="en-GB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CCP. Catalan Plastics Centre</a:t>
            </a:r>
          </a:p>
          <a:p>
            <a:pPr>
              <a:lnSpc>
                <a:spcPts val="17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GB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CETaqua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. Water Technology Centre</a:t>
            </a:r>
          </a:p>
          <a:p>
            <a:pPr>
              <a:lnSpc>
                <a:spcPts val="17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CIIRC. International Centre for Coastal Resources Research</a:t>
            </a:r>
          </a:p>
          <a:p>
            <a:pPr>
              <a:lnSpc>
                <a:spcPts val="17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CIMNE. International Centre for Numerical Methods in Engineering</a:t>
            </a:r>
          </a:p>
          <a:p>
            <a:pPr>
              <a:lnSpc>
                <a:spcPts val="17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CREDA. Centre for </a:t>
            </a:r>
            <a:r>
              <a:rPr lang="en-GB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Agrifood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 Economics and Development</a:t>
            </a:r>
          </a:p>
          <a:p>
            <a:pPr>
              <a:lnSpc>
                <a:spcPts val="17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CRM. Mathematical Research Centre</a:t>
            </a:r>
          </a:p>
          <a:p>
            <a:pPr>
              <a:lnSpc>
                <a:spcPts val="17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CTM. Manresa Technology Centre</a:t>
            </a:r>
          </a:p>
          <a:p>
            <a:pPr>
              <a:lnSpc>
                <a:spcPts val="17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CTTC. Telecommunications Technology Centre of Catalonia</a:t>
            </a:r>
          </a:p>
          <a:p>
            <a:pPr>
              <a:lnSpc>
                <a:spcPts val="17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FMA. Miquel </a:t>
            </a:r>
            <a:r>
              <a:rPr lang="en-GB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Agustí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 Foundation</a:t>
            </a:r>
          </a:p>
          <a:p>
            <a:pPr>
              <a:lnSpc>
                <a:spcPts val="17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i2CAT. i2Cat Foundation</a:t>
            </a:r>
          </a:p>
          <a:p>
            <a:pPr>
              <a:lnSpc>
                <a:spcPts val="17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IBEC. Institute for Bioengineering of Catalonia</a:t>
            </a:r>
          </a:p>
          <a:p>
            <a:pPr>
              <a:lnSpc>
                <a:spcPts val="17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ICFO. Institute of Photonic Sciences</a:t>
            </a:r>
          </a:p>
          <a:p>
            <a:pPr>
              <a:lnSpc>
                <a:spcPts val="17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IEEC. Space Studies Institute of Catalonia</a:t>
            </a:r>
          </a:p>
          <a:p>
            <a:pPr>
              <a:lnSpc>
                <a:spcPts val="1500"/>
              </a:lnSpc>
            </a:pP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· IREC. Catalonia Institute for Energy Research</a:t>
            </a:r>
          </a:p>
        </p:txBody>
      </p:sp>
      <p:sp>
        <p:nvSpPr>
          <p:cNvPr id="6" name="QuadreDeText 16"/>
          <p:cNvSpPr txBox="1"/>
          <p:nvPr/>
        </p:nvSpPr>
        <p:spPr>
          <a:xfrm>
            <a:off x="335650" y="864334"/>
            <a:ext cx="5532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cap="all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ASSOCIATED RESEARCH ENTITIES</a:t>
            </a:r>
          </a:p>
        </p:txBody>
      </p:sp>
      <p:pic>
        <p:nvPicPr>
          <p:cNvPr id="2050" name="Picture 2" descr="\\TELEMANN\Grups\SC\SCI\SCI-Oficina Disseny-Identitat\9844-Presentacions-UPC-2018\Material-Prestigi\9814 INTERIOR\Links\Nanotecnologia.tif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15" t="-1" r="48677" b="-1"/>
          <a:stretch/>
        </p:blipFill>
        <p:spPr bwMode="auto">
          <a:xfrm>
            <a:off x="6588224" y="1328909"/>
            <a:ext cx="2317652" cy="526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47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250825" y="1341437"/>
            <a:ext cx="4314771" cy="23334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4" name="13 Rectángulo"/>
          <p:cNvSpPr/>
          <p:nvPr/>
        </p:nvSpPr>
        <p:spPr>
          <a:xfrm>
            <a:off x="4565596" y="1341437"/>
            <a:ext cx="4315717" cy="2525431"/>
          </a:xfrm>
          <a:prstGeom prst="rect">
            <a:avLst/>
          </a:prstGeom>
          <a:solidFill>
            <a:srgbClr val="E1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5" name="14 Rectángulo"/>
          <p:cNvSpPr/>
          <p:nvPr/>
        </p:nvSpPr>
        <p:spPr>
          <a:xfrm>
            <a:off x="250825" y="3674853"/>
            <a:ext cx="8630488" cy="29227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2" name="QuadreDeText 21"/>
          <p:cNvSpPr txBox="1"/>
          <p:nvPr/>
        </p:nvSpPr>
        <p:spPr>
          <a:xfrm>
            <a:off x="296717" y="1769936"/>
            <a:ext cx="2270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30000" dirty="0"/>
              <a:t>· </a:t>
            </a:r>
            <a:r>
              <a:rPr lang="en-GB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Abertis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baseline="30000" dirty="0"/>
              <a:t>· 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COMEXI Group </a:t>
            </a:r>
          </a:p>
          <a:p>
            <a:r>
              <a:rPr lang="en-GB" baseline="30000" dirty="0"/>
              <a:t>· </a:t>
            </a:r>
            <a:r>
              <a:rPr lang="en-GB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Fundació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Cellex</a:t>
            </a:r>
            <a:endParaRPr lang="en-GB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aseline="30000" dirty="0"/>
              <a:t>· 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GIRBAU Group </a:t>
            </a:r>
          </a:p>
          <a:p>
            <a:r>
              <a:rPr lang="en-GB" baseline="30000" dirty="0"/>
              <a:t>· 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ICL Iberia </a:t>
            </a:r>
          </a:p>
          <a:p>
            <a:r>
              <a:rPr lang="en-GB" baseline="30000" dirty="0"/>
              <a:t>· </a:t>
            </a:r>
            <a:r>
              <a:rPr lang="en-GB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Obra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 Social “la </a:t>
            </a:r>
            <a:r>
              <a:rPr lang="en-GB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Caixa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</a:p>
          <a:p>
            <a:r>
              <a:rPr lang="en-GB" baseline="30000" dirty="0"/>
              <a:t>· 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Banco Santander </a:t>
            </a:r>
          </a:p>
          <a:p>
            <a:r>
              <a:rPr lang="en-GB" baseline="30000" dirty="0"/>
              <a:t>· 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SEAT </a:t>
            </a:r>
          </a:p>
        </p:txBody>
      </p:sp>
      <p:sp>
        <p:nvSpPr>
          <p:cNvPr id="6" name="QuadreDeText 16"/>
          <p:cNvSpPr txBox="1"/>
          <p:nvPr/>
        </p:nvSpPr>
        <p:spPr>
          <a:xfrm>
            <a:off x="263642" y="864334"/>
            <a:ext cx="5532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cap="al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SPONSORING COMPANIES AND ENTITIES</a:t>
            </a:r>
            <a:endParaRPr lang="en-GB" sz="2000" b="1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QuadreDeText 15"/>
          <p:cNvSpPr txBox="1"/>
          <p:nvPr/>
        </p:nvSpPr>
        <p:spPr>
          <a:xfrm>
            <a:off x="296717" y="1389985"/>
            <a:ext cx="4286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SPONSORS OF EXCELLENCE</a:t>
            </a:r>
          </a:p>
        </p:txBody>
      </p:sp>
      <p:sp>
        <p:nvSpPr>
          <p:cNvPr id="9" name="QuadreDeText 15"/>
          <p:cNvSpPr txBox="1"/>
          <p:nvPr/>
        </p:nvSpPr>
        <p:spPr>
          <a:xfrm>
            <a:off x="4617319" y="1395527"/>
            <a:ext cx="4286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SPONSORS</a:t>
            </a:r>
          </a:p>
        </p:txBody>
      </p:sp>
      <p:sp>
        <p:nvSpPr>
          <p:cNvPr id="10" name="QuadreDeText 15"/>
          <p:cNvSpPr txBox="1"/>
          <p:nvPr/>
        </p:nvSpPr>
        <p:spPr>
          <a:xfrm>
            <a:off x="297283" y="3676802"/>
            <a:ext cx="4286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COLLABORATORS</a:t>
            </a:r>
          </a:p>
        </p:txBody>
      </p:sp>
      <p:sp>
        <p:nvSpPr>
          <p:cNvPr id="11" name="QuadreDeText 21"/>
          <p:cNvSpPr txBox="1"/>
          <p:nvPr/>
        </p:nvSpPr>
        <p:spPr>
          <a:xfrm>
            <a:off x="4628821" y="1763107"/>
            <a:ext cx="31679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30000"/>
              <a:t>· AMES </a:t>
            </a:r>
          </a:p>
          <a:p>
            <a:r>
              <a:rPr lang="en-GB" baseline="30000"/>
              <a:t>· Construccions RUBAU </a:t>
            </a:r>
          </a:p>
          <a:p>
            <a:r>
              <a:rPr lang="en-GB" baseline="30000"/>
              <a:t>· COPISA Grup </a:t>
            </a:r>
          </a:p>
          <a:p>
            <a:r>
              <a:rPr lang="en-GB" baseline="30000"/>
              <a:t>· Endesa </a:t>
            </a:r>
          </a:p>
          <a:p>
            <a:r>
              <a:rPr lang="en-GB" baseline="30000"/>
              <a:t>· FCC Construcción </a:t>
            </a:r>
          </a:p>
          <a:p>
            <a:r>
              <a:rPr lang="en-GB" baseline="30000"/>
              <a:t>· JG Ingenieros </a:t>
            </a:r>
          </a:p>
          <a:p>
            <a:r>
              <a:rPr lang="en-GB" baseline="30000"/>
              <a:t>· Mecalux </a:t>
            </a:r>
          </a:p>
          <a:p>
            <a:r>
              <a:rPr lang="en-GB" baseline="30000"/>
              <a:t>· OHL </a:t>
            </a:r>
          </a:p>
          <a:p>
            <a:r>
              <a:rPr lang="en-GB" baseline="30000"/>
              <a:t>· SOADCO (Klockner Implant System) </a:t>
            </a:r>
          </a:p>
          <a:p>
            <a:r>
              <a:rPr lang="en-GB" baseline="30000"/>
              <a:t>· Telefónica</a:t>
            </a:r>
          </a:p>
        </p:txBody>
      </p:sp>
      <p:sp>
        <p:nvSpPr>
          <p:cNvPr id="12" name="QuadreDeText 21"/>
          <p:cNvSpPr txBox="1"/>
          <p:nvPr/>
        </p:nvSpPr>
        <p:spPr>
          <a:xfrm>
            <a:off x="301865" y="4061736"/>
            <a:ext cx="8842135" cy="378565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GB" baseline="30000"/>
              <a:t>· Accenture </a:t>
            </a:r>
          </a:p>
          <a:p>
            <a:pPr>
              <a:lnSpc>
                <a:spcPts val="1300"/>
              </a:lnSpc>
            </a:pPr>
            <a:r>
              <a:rPr lang="en-GB" baseline="30000"/>
              <a:t>· Agbar </a:t>
            </a:r>
          </a:p>
          <a:p>
            <a:pPr>
              <a:lnSpc>
                <a:spcPts val="1300"/>
              </a:lnSpc>
            </a:pPr>
            <a:r>
              <a:rPr lang="en-GB" baseline="30000"/>
              <a:t>· Agrupació Catalana de Tèxtil i Moda </a:t>
            </a:r>
          </a:p>
          <a:p>
            <a:pPr>
              <a:lnSpc>
                <a:spcPts val="1300"/>
              </a:lnSpc>
            </a:pPr>
            <a:r>
              <a:rPr lang="en-GB" baseline="30000"/>
              <a:t>· Ajuntament de Castelldefels </a:t>
            </a:r>
          </a:p>
          <a:p>
            <a:pPr>
              <a:lnSpc>
                <a:spcPts val="1300"/>
              </a:lnSpc>
            </a:pPr>
            <a:r>
              <a:rPr lang="en-GB" baseline="30000"/>
              <a:t>· Ajuntament d’Igualada </a:t>
            </a:r>
          </a:p>
          <a:p>
            <a:pPr>
              <a:lnSpc>
                <a:spcPts val="1300"/>
              </a:lnSpc>
            </a:pPr>
            <a:r>
              <a:rPr lang="en-GB" baseline="30000"/>
              <a:t>· ASEMAS </a:t>
            </a:r>
          </a:p>
          <a:p>
            <a:pPr>
              <a:lnSpc>
                <a:spcPts val="1300"/>
              </a:lnSpc>
            </a:pPr>
            <a:r>
              <a:rPr lang="en-GB" baseline="30000"/>
              <a:t>· Asociación de Investigación de las Industrias del Curtido y Anexas </a:t>
            </a:r>
          </a:p>
          <a:p>
            <a:pPr>
              <a:lnSpc>
                <a:spcPts val="1300"/>
              </a:lnSpc>
            </a:pPr>
            <a:r>
              <a:rPr lang="en-GB" baseline="30000"/>
              <a:t>· Asociación Química Española de la Industria del Cuero </a:t>
            </a:r>
          </a:p>
          <a:p>
            <a:pPr>
              <a:lnSpc>
                <a:spcPts val="1300"/>
              </a:lnSpc>
            </a:pPr>
            <a:r>
              <a:rPr lang="en-GB" baseline="30000"/>
              <a:t>· Bernecker &amp; Rainer Automatización Industrial </a:t>
            </a:r>
          </a:p>
          <a:p>
            <a:pPr>
              <a:lnSpc>
                <a:spcPts val="1300"/>
              </a:lnSpc>
            </a:pPr>
            <a:r>
              <a:rPr lang="en-GB" baseline="30000"/>
              <a:t>· BOSCH </a:t>
            </a:r>
          </a:p>
          <a:p>
            <a:pPr>
              <a:lnSpc>
                <a:spcPts val="1300"/>
              </a:lnSpc>
            </a:pPr>
            <a:r>
              <a:rPr lang="en-GB" baseline="30000"/>
              <a:t>· Covestro </a:t>
            </a:r>
          </a:p>
          <a:p>
            <a:pPr>
              <a:lnSpc>
                <a:spcPts val="1300"/>
              </a:lnSpc>
            </a:pPr>
            <a:r>
              <a:rPr lang="en-GB" baseline="30000"/>
              <a:t>· DENSO </a:t>
            </a:r>
          </a:p>
          <a:p>
            <a:pPr>
              <a:lnSpc>
                <a:spcPts val="1300"/>
              </a:lnSpc>
            </a:pPr>
            <a:r>
              <a:rPr lang="en-GB" baseline="30000"/>
              <a:t>· Dow Chemical Ibérica </a:t>
            </a:r>
          </a:p>
          <a:p>
            <a:pPr>
              <a:lnSpc>
                <a:spcPts val="1300"/>
              </a:lnSpc>
            </a:pPr>
            <a:r>
              <a:rPr lang="en-GB" baseline="30000"/>
              <a:t>· dSPACE </a:t>
            </a:r>
          </a:p>
          <a:p>
            <a:pPr>
              <a:lnSpc>
                <a:spcPts val="1300"/>
              </a:lnSpc>
            </a:pPr>
            <a:r>
              <a:rPr lang="en-GB" baseline="30000"/>
              <a:t>· Everis </a:t>
            </a:r>
          </a:p>
          <a:p>
            <a:pPr>
              <a:lnSpc>
                <a:spcPts val="1300"/>
              </a:lnSpc>
            </a:pPr>
            <a:endParaRPr lang="ca-ES" baseline="30000" dirty="0" smtClean="0"/>
          </a:p>
          <a:p>
            <a:pPr>
              <a:lnSpc>
                <a:spcPts val="1300"/>
              </a:lnSpc>
            </a:pPr>
            <a:endParaRPr lang="ca-ES" baseline="30000" dirty="0" smtClean="0"/>
          </a:p>
          <a:p>
            <a:pPr>
              <a:lnSpc>
                <a:spcPts val="1300"/>
              </a:lnSpc>
            </a:pPr>
            <a:endParaRPr lang="ca-ES" baseline="30000" dirty="0" smtClean="0"/>
          </a:p>
          <a:p>
            <a:pPr>
              <a:lnSpc>
                <a:spcPts val="1300"/>
              </a:lnSpc>
            </a:pPr>
            <a:endParaRPr lang="ca-ES" baseline="30000" dirty="0" smtClean="0"/>
          </a:p>
          <a:p>
            <a:pPr>
              <a:lnSpc>
                <a:spcPts val="1300"/>
              </a:lnSpc>
            </a:pPr>
            <a:endParaRPr lang="ca-ES" baseline="30000" dirty="0" smtClean="0"/>
          </a:p>
          <a:p>
            <a:pPr>
              <a:lnSpc>
                <a:spcPts val="1300"/>
              </a:lnSpc>
            </a:pPr>
            <a:endParaRPr lang="ca-ES" baseline="30000" dirty="0" smtClean="0"/>
          </a:p>
          <a:p>
            <a:pPr>
              <a:lnSpc>
                <a:spcPts val="1300"/>
              </a:lnSpc>
            </a:pPr>
            <a:endParaRPr lang="ca-ES" baseline="30000" dirty="0" smtClean="0"/>
          </a:p>
          <a:p>
            <a:pPr>
              <a:lnSpc>
                <a:spcPts val="1300"/>
              </a:lnSpc>
            </a:pPr>
            <a:r>
              <a:rPr lang="en-GB" baseline="30000"/>
              <a:t>· FIB Alumni-Cercle Fiber </a:t>
            </a:r>
          </a:p>
          <a:p>
            <a:pPr>
              <a:lnSpc>
                <a:spcPts val="1300"/>
              </a:lnSpc>
            </a:pPr>
            <a:r>
              <a:rPr lang="en-GB" baseline="30000"/>
              <a:t>· Fundació Caixa d’Enginyers </a:t>
            </a:r>
          </a:p>
          <a:p>
            <a:pPr>
              <a:lnSpc>
                <a:spcPts val="1300"/>
              </a:lnSpc>
            </a:pPr>
            <a:r>
              <a:rPr lang="en-GB" baseline="30000"/>
              <a:t>· Fundació per a la Innovació Tèxtil d’Igualada </a:t>
            </a:r>
          </a:p>
          <a:p>
            <a:pPr>
              <a:lnSpc>
                <a:spcPts val="1300"/>
              </a:lnSpc>
            </a:pPr>
            <a:r>
              <a:rPr lang="en-GB" baseline="30000"/>
              <a:t>· Fundació Resa Campus </a:t>
            </a:r>
          </a:p>
          <a:p>
            <a:pPr>
              <a:lnSpc>
                <a:spcPts val="1300"/>
              </a:lnSpc>
            </a:pPr>
            <a:r>
              <a:rPr lang="en-GB" baseline="30000"/>
              <a:t>· Fundación ONCE</a:t>
            </a:r>
          </a:p>
          <a:p>
            <a:pPr>
              <a:lnSpc>
                <a:spcPts val="1300"/>
              </a:lnSpc>
            </a:pPr>
            <a:r>
              <a:rPr lang="en-GB" baseline="30000"/>
              <a:t>· Gestamp </a:t>
            </a:r>
          </a:p>
          <a:p>
            <a:pPr>
              <a:lnSpc>
                <a:spcPts val="1300"/>
              </a:lnSpc>
            </a:pPr>
            <a:r>
              <a:rPr lang="en-GB" baseline="30000"/>
              <a:t>· HNA </a:t>
            </a:r>
          </a:p>
          <a:p>
            <a:pPr>
              <a:lnSpc>
                <a:spcPts val="1300"/>
              </a:lnSpc>
            </a:pPr>
            <a:r>
              <a:rPr lang="en-GB" baseline="30000"/>
              <a:t>· HP </a:t>
            </a:r>
          </a:p>
          <a:p>
            <a:pPr>
              <a:lnSpc>
                <a:spcPts val="1300"/>
              </a:lnSpc>
            </a:pPr>
            <a:r>
              <a:rPr lang="en-GB" baseline="30000"/>
              <a:t>· Ibertrac </a:t>
            </a:r>
          </a:p>
          <a:p>
            <a:pPr>
              <a:lnSpc>
                <a:spcPts val="1300"/>
              </a:lnSpc>
            </a:pPr>
            <a:r>
              <a:rPr lang="en-GB" baseline="30000"/>
              <a:t>· La Mútua dels Enginyers </a:t>
            </a:r>
          </a:p>
          <a:p>
            <a:pPr>
              <a:lnSpc>
                <a:spcPts val="1300"/>
              </a:lnSpc>
            </a:pPr>
            <a:r>
              <a:rPr lang="en-GB" baseline="30000"/>
              <a:t>· La Vanguardia </a:t>
            </a:r>
          </a:p>
          <a:p>
            <a:pPr>
              <a:lnSpc>
                <a:spcPts val="1300"/>
              </a:lnSpc>
            </a:pPr>
            <a:r>
              <a:rPr lang="en-GB" baseline="30000"/>
              <a:t>· Lear Corporation </a:t>
            </a:r>
          </a:p>
          <a:p>
            <a:pPr>
              <a:lnSpc>
                <a:spcPts val="1300"/>
              </a:lnSpc>
            </a:pPr>
            <a:r>
              <a:rPr lang="en-GB" baseline="30000"/>
              <a:t>· Mapro </a:t>
            </a:r>
          </a:p>
          <a:p>
            <a:pPr>
              <a:lnSpc>
                <a:spcPts val="1300"/>
              </a:lnSpc>
            </a:pPr>
            <a:r>
              <a:rPr lang="en-GB" baseline="30000"/>
              <a:t>· Naturgy</a:t>
            </a:r>
          </a:p>
          <a:p>
            <a:pPr>
              <a:lnSpc>
                <a:spcPts val="1300"/>
              </a:lnSpc>
            </a:pPr>
            <a:r>
              <a:rPr lang="en-GB" baseline="30000"/>
              <a:t>· PILZ </a:t>
            </a:r>
          </a:p>
        </p:txBody>
      </p:sp>
    </p:spTree>
    <p:extLst>
      <p:ext uri="{BB962C8B-B14F-4D97-AF65-F5344CB8AC3E}">
        <p14:creationId xmlns:p14="http://schemas.microsoft.com/office/powerpoint/2010/main" val="130078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513" y="2420888"/>
            <a:ext cx="4752507" cy="4270508"/>
          </a:xfrm>
          <a:prstGeom prst="rect">
            <a:avLst/>
          </a:prstGeom>
        </p:spPr>
      </p:pic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4"/>
          <a:stretch/>
        </p:blipFill>
        <p:spPr>
          <a:xfrm>
            <a:off x="90412" y="836712"/>
            <a:ext cx="4422638" cy="4179259"/>
          </a:xfrm>
          <a:prstGeom prst="rect">
            <a:avLst/>
          </a:prstGeom>
        </p:spPr>
      </p:pic>
      <p:sp>
        <p:nvSpPr>
          <p:cNvPr id="16" name="QuadreDeText 4"/>
          <p:cNvSpPr txBox="1"/>
          <p:nvPr/>
        </p:nvSpPr>
        <p:spPr>
          <a:xfrm>
            <a:off x="2499582" y="203460"/>
            <a:ext cx="6480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600"/>
              </a:lnSpc>
            </a:pPr>
            <a:r>
              <a:rPr lang="en-GB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UPC IN INTERNATIONAL RANKINGS</a:t>
            </a:r>
          </a:p>
        </p:txBody>
      </p:sp>
      <p:pic>
        <p:nvPicPr>
          <p:cNvPr id="19" name="Picture 3" descr="\\TELEMANN\Grups\SC\SCI\SCI-Oficina Disseny-Identitat\9844-Presentacions-UPC-2018\Grafic_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997"/>
          <a:stretch/>
        </p:blipFill>
        <p:spPr bwMode="auto">
          <a:xfrm>
            <a:off x="159371" y="4711381"/>
            <a:ext cx="1008112" cy="1309907"/>
          </a:xfrm>
          <a:prstGeom prst="snip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6 Grupo"/>
          <p:cNvGrpSpPr/>
          <p:nvPr/>
        </p:nvGrpSpPr>
        <p:grpSpPr>
          <a:xfrm>
            <a:off x="3475349" y="5726277"/>
            <a:ext cx="1724581" cy="1109134"/>
            <a:chOff x="3495491" y="5654269"/>
            <a:chExt cx="1724581" cy="1109134"/>
          </a:xfrm>
        </p:grpSpPr>
        <p:pic>
          <p:nvPicPr>
            <p:cNvPr id="21" name="Picture 4" descr="\\TELEMANN\Grups\SC\SCI\SCI-Oficina Disseny-Identitat\9844-Presentacions-UPC-2018\Grafic_2.jp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9870" r="73761" b="5196"/>
            <a:stretch/>
          </p:blipFill>
          <p:spPr bwMode="auto">
            <a:xfrm>
              <a:off x="3495491" y="5654269"/>
              <a:ext cx="1605136" cy="1109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5 Rectángulo"/>
            <p:cNvSpPr/>
            <p:nvPr/>
          </p:nvSpPr>
          <p:spPr>
            <a:xfrm>
              <a:off x="4819652" y="5654269"/>
              <a:ext cx="400420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</p:spTree>
    <p:extLst>
      <p:ext uri="{BB962C8B-B14F-4D97-AF65-F5344CB8AC3E}">
        <p14:creationId xmlns:p14="http://schemas.microsoft.com/office/powerpoint/2010/main" val="361111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Rectángulo"/>
          <p:cNvSpPr/>
          <p:nvPr/>
        </p:nvSpPr>
        <p:spPr>
          <a:xfrm>
            <a:off x="234826" y="1347118"/>
            <a:ext cx="8671049" cy="12897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3" name="22 Rectángulo"/>
          <p:cNvSpPr/>
          <p:nvPr/>
        </p:nvSpPr>
        <p:spPr>
          <a:xfrm>
            <a:off x="234826" y="3378564"/>
            <a:ext cx="8671049" cy="15251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4" name="23 Rectángulo"/>
          <p:cNvSpPr/>
          <p:nvPr/>
        </p:nvSpPr>
        <p:spPr>
          <a:xfrm>
            <a:off x="252350" y="5639619"/>
            <a:ext cx="8671049" cy="9580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" name="QuadreDeText 16"/>
          <p:cNvSpPr txBox="1"/>
          <p:nvPr/>
        </p:nvSpPr>
        <p:spPr>
          <a:xfrm>
            <a:off x="263642" y="864334"/>
            <a:ext cx="5532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cap="all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PREMIUM </a:t>
            </a:r>
            <a:r>
              <a:rPr lang="en-GB" sz="2000" b="1" cap="al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ENTERPRISE </a:t>
            </a:r>
            <a:r>
              <a:rPr lang="en-GB" sz="2000" b="1" cap="all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CHAIRS</a:t>
            </a:r>
          </a:p>
        </p:txBody>
      </p:sp>
      <p:sp>
        <p:nvSpPr>
          <p:cNvPr id="16" name="QuadreDeText 21"/>
          <p:cNvSpPr txBox="1"/>
          <p:nvPr/>
        </p:nvSpPr>
        <p:spPr>
          <a:xfrm>
            <a:off x="288925" y="1446108"/>
            <a:ext cx="7778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30000" dirty="0"/>
              <a:t>· </a:t>
            </a:r>
            <a:r>
              <a:rPr lang="en-GB" baseline="30000" dirty="0" err="1"/>
              <a:t>Abertis</a:t>
            </a:r>
            <a:r>
              <a:rPr lang="en-GB" baseline="30000" dirty="0"/>
              <a:t>-UPC Chair in Transport Infrastructure Management and Road Safety</a:t>
            </a:r>
          </a:p>
          <a:p>
            <a:r>
              <a:rPr lang="en-GB" baseline="30000" dirty="0"/>
              <a:t>· Infrastructure Circle-UPC Chair (COPISA, FCC, OHL, </a:t>
            </a:r>
            <a:r>
              <a:rPr lang="en-GB" baseline="30000" dirty="0" err="1"/>
              <a:t>Construccions</a:t>
            </a:r>
            <a:r>
              <a:rPr lang="en-GB" baseline="30000" dirty="0"/>
              <a:t> </a:t>
            </a:r>
            <a:r>
              <a:rPr lang="en-GB" baseline="30000" dirty="0" err="1"/>
              <a:t>Rubau</a:t>
            </a:r>
            <a:r>
              <a:rPr lang="en-GB" baseline="30000" dirty="0"/>
              <a:t>)</a:t>
            </a:r>
          </a:p>
          <a:p>
            <a:r>
              <a:rPr lang="en-GB" baseline="30000" dirty="0"/>
              <a:t>· </a:t>
            </a:r>
            <a:r>
              <a:rPr lang="en-GB" baseline="30000" dirty="0" err="1"/>
              <a:t>Girbau</a:t>
            </a:r>
            <a:r>
              <a:rPr lang="en-GB" baseline="30000" dirty="0"/>
              <a:t> Group-UPC Chair of Research and Innovation in Industrial Laundry Technology</a:t>
            </a:r>
          </a:p>
          <a:p>
            <a:r>
              <a:rPr lang="en-GB" baseline="30000" dirty="0"/>
              <a:t>· ICL-UPC Chair in </a:t>
            </a:r>
            <a:r>
              <a:rPr lang="en-GB" baseline="30000" dirty="0" smtClean="0"/>
              <a:t>Sustainable </a:t>
            </a:r>
            <a:r>
              <a:rPr lang="en-GB" baseline="30000" dirty="0"/>
              <a:t>Mining</a:t>
            </a:r>
          </a:p>
          <a:p>
            <a:r>
              <a:rPr lang="en-GB" baseline="30000" dirty="0"/>
              <a:t>· </a:t>
            </a:r>
            <a:r>
              <a:rPr lang="en-GB" baseline="30000" dirty="0" err="1" smtClean="0"/>
              <a:t>Manel</a:t>
            </a:r>
            <a:r>
              <a:rPr lang="en-GB" baseline="30000" dirty="0" smtClean="0"/>
              <a:t> </a:t>
            </a:r>
            <a:r>
              <a:rPr lang="en-GB" baseline="30000" dirty="0" err="1" smtClean="0"/>
              <a:t>Xifra</a:t>
            </a:r>
            <a:r>
              <a:rPr lang="en-GB" baseline="30000" dirty="0" smtClean="0"/>
              <a:t> Boada Chair </a:t>
            </a:r>
            <a:r>
              <a:rPr lang="en-GB" baseline="30000" dirty="0"/>
              <a:t>of Research and Innovation in Flexible Packaging Production Technology</a:t>
            </a:r>
          </a:p>
          <a:p>
            <a:r>
              <a:rPr lang="en-GB" baseline="30000" dirty="0"/>
              <a:t>· SEAT-UPC Chair of Excellence and Innovation in the Automotive Industry for Sustainable Mobility</a:t>
            </a:r>
          </a:p>
        </p:txBody>
      </p:sp>
      <p:sp>
        <p:nvSpPr>
          <p:cNvPr id="17" name="QuadreDeText 16"/>
          <p:cNvSpPr txBox="1"/>
          <p:nvPr/>
        </p:nvSpPr>
        <p:spPr>
          <a:xfrm>
            <a:off x="262923" y="2968558"/>
            <a:ext cx="5532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cap="all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ENTERPRISE CHAIRS</a:t>
            </a:r>
          </a:p>
        </p:txBody>
      </p:sp>
      <p:sp>
        <p:nvSpPr>
          <p:cNvPr id="18" name="QuadreDeText 21"/>
          <p:cNvSpPr txBox="1"/>
          <p:nvPr/>
        </p:nvSpPr>
        <p:spPr>
          <a:xfrm>
            <a:off x="321420" y="3496255"/>
            <a:ext cx="77789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30000" dirty="0"/>
              <a:t>· A³-UPC Chair in Leather, Fashion and Textile Innovation</a:t>
            </a:r>
          </a:p>
          <a:p>
            <a:r>
              <a:rPr lang="en-GB" baseline="30000" dirty="0"/>
              <a:t>· AMES Group-UPC Chair in Design and Innovation of New Biomaterials</a:t>
            </a:r>
          </a:p>
          <a:p>
            <a:r>
              <a:rPr lang="en-GB" baseline="30000" dirty="0"/>
              <a:t>· </a:t>
            </a:r>
            <a:r>
              <a:rPr lang="en-GB" baseline="30000" dirty="0" err="1"/>
              <a:t>Endesa</a:t>
            </a:r>
            <a:r>
              <a:rPr lang="en-GB" baseline="30000" dirty="0"/>
              <a:t> Red-UPC Chair in Energy Innovation</a:t>
            </a:r>
          </a:p>
          <a:p>
            <a:r>
              <a:rPr lang="en-GB" baseline="30000" dirty="0"/>
              <a:t>· JG </a:t>
            </a:r>
            <a:r>
              <a:rPr lang="en-GB" baseline="30000" dirty="0" err="1"/>
              <a:t>Ingenieros</a:t>
            </a:r>
            <a:r>
              <a:rPr lang="en-GB" baseline="30000" dirty="0"/>
              <a:t>-UPC Chair for the Study of Sustainability in Buildings</a:t>
            </a:r>
          </a:p>
          <a:p>
            <a:r>
              <a:rPr lang="en-GB" baseline="30000" dirty="0"/>
              <a:t>· </a:t>
            </a:r>
            <a:r>
              <a:rPr lang="en-GB" baseline="30000" dirty="0" err="1"/>
              <a:t>Klockner</a:t>
            </a:r>
            <a:r>
              <a:rPr lang="en-GB" baseline="30000" dirty="0"/>
              <a:t>-UPC Chair in Dental Implants and Prostheses</a:t>
            </a:r>
          </a:p>
          <a:p>
            <a:r>
              <a:rPr lang="en-GB" baseline="30000" dirty="0"/>
              <a:t>· </a:t>
            </a:r>
            <a:r>
              <a:rPr lang="en-GB" baseline="30000" dirty="0" err="1"/>
              <a:t>Mecalux</a:t>
            </a:r>
            <a:r>
              <a:rPr lang="en-GB" baseline="30000" dirty="0"/>
              <a:t>-UPC Chair in Automatisms and Innovation for Logistics</a:t>
            </a:r>
          </a:p>
          <a:p>
            <a:r>
              <a:rPr lang="en-GB" baseline="30000" dirty="0"/>
              <a:t>· </a:t>
            </a:r>
            <a:r>
              <a:rPr lang="en-GB" baseline="30000" dirty="0" err="1"/>
              <a:t>Telefónica</a:t>
            </a:r>
            <a:r>
              <a:rPr lang="en-GB" baseline="30000" dirty="0"/>
              <a:t>-UPC Chair on the Evolution and Future Trends of the Information Society</a:t>
            </a:r>
          </a:p>
        </p:txBody>
      </p:sp>
      <p:sp>
        <p:nvSpPr>
          <p:cNvPr id="19" name="QuadreDeText 16"/>
          <p:cNvSpPr txBox="1"/>
          <p:nvPr/>
        </p:nvSpPr>
        <p:spPr>
          <a:xfrm>
            <a:off x="260690" y="5184379"/>
            <a:ext cx="5532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cap="all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UNESCO CHAIRS</a:t>
            </a:r>
          </a:p>
        </p:txBody>
      </p:sp>
      <p:sp>
        <p:nvSpPr>
          <p:cNvPr id="20" name="QuadreDeText 21"/>
          <p:cNvSpPr txBox="1"/>
          <p:nvPr/>
        </p:nvSpPr>
        <p:spPr>
          <a:xfrm>
            <a:off x="302370" y="5766653"/>
            <a:ext cx="7778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30000" dirty="0"/>
              <a:t> ·UNESCO Chair of Higher Education Management (</a:t>
            </a:r>
            <a:r>
              <a:rPr lang="en-GB" baseline="30000" dirty="0" err="1"/>
              <a:t>CUDU</a:t>
            </a:r>
            <a:r>
              <a:rPr lang="en-GB" baseline="30000" dirty="0"/>
              <a:t>)</a:t>
            </a:r>
          </a:p>
          <a:p>
            <a:r>
              <a:rPr lang="en-GB" baseline="30000" dirty="0"/>
              <a:t>· UNESCO Chair of Numerical Methods in Engineering</a:t>
            </a:r>
          </a:p>
          <a:p>
            <a:r>
              <a:rPr lang="en-GB" baseline="30000" dirty="0"/>
              <a:t>· UNESCO Sustainability Chair</a:t>
            </a:r>
          </a:p>
          <a:p>
            <a:r>
              <a:rPr lang="en-GB" baseline="30000" dirty="0"/>
              <a:t>· UNESCO Chair of Technology and Culture</a:t>
            </a:r>
          </a:p>
        </p:txBody>
      </p:sp>
    </p:spTree>
    <p:extLst>
      <p:ext uri="{BB962C8B-B14F-4D97-AF65-F5344CB8AC3E}">
        <p14:creationId xmlns:p14="http://schemas.microsoft.com/office/powerpoint/2010/main" val="25386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/>
          <p:nvPr/>
        </p:nvSpPr>
        <p:spPr>
          <a:xfrm rot="10800000">
            <a:off x="-17766" y="0"/>
            <a:ext cx="9161766" cy="6858000"/>
          </a:xfrm>
          <a:prstGeom prst="rect">
            <a:avLst/>
          </a:prstGeom>
          <a:solidFill>
            <a:srgbClr val="0052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6" name="Imat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25" y="292144"/>
            <a:ext cx="4753223" cy="2446354"/>
          </a:xfrm>
          <a:prstGeom prst="rect">
            <a:avLst/>
          </a:prstGeom>
        </p:spPr>
      </p:pic>
      <p:pic>
        <p:nvPicPr>
          <p:cNvPr id="7" name="Picture 3" descr="G:\SC\SCI\SCI-Oficina Disseny-Identitat\MARCA CORPORATIVA\Marca_UPC_institucional_arxius\UPC blanc fons transp\UPC blanc fons trans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146" y="6080274"/>
            <a:ext cx="2376959" cy="52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74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50" t="-6428"/>
          <a:stretch/>
        </p:blipFill>
        <p:spPr>
          <a:xfrm>
            <a:off x="-396552" y="-515289"/>
            <a:ext cx="9540552" cy="7400673"/>
          </a:xfrm>
          <a:prstGeom prst="rect">
            <a:avLst/>
          </a:prstGeom>
        </p:spPr>
      </p:pic>
      <p:sp>
        <p:nvSpPr>
          <p:cNvPr id="8" name="QuadreDeText 7"/>
          <p:cNvSpPr txBox="1"/>
          <p:nvPr/>
        </p:nvSpPr>
        <p:spPr>
          <a:xfrm>
            <a:off x="323528" y="6399478"/>
            <a:ext cx="61926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at </a:t>
            </a:r>
            <a:r>
              <a:rPr lang="en-GB" sz="1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HackUPC</a:t>
            </a:r>
            <a:r>
              <a:rPr lang="en-GB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Spain’s most important </a:t>
            </a:r>
            <a:r>
              <a:rPr lang="en-GB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hackathon</a:t>
            </a:r>
            <a:endPara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 descr="G:\SC\SCI\SCI-Oficina Disseny-Identitat\MARCA CORPORATIVA\Marca_UPC_institucional_arxius\UPC blanc fons transp\UPC blanc fons trans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221" y="158833"/>
            <a:ext cx="1800200" cy="39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248221" y="4509120"/>
            <a:ext cx="86442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GRADUATES BECOME VALUED PROFESSIONALS</a:t>
            </a:r>
            <a:endParaRPr lang="ca-ES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31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 27"/>
          <p:cNvGrpSpPr/>
          <p:nvPr/>
        </p:nvGrpSpPr>
        <p:grpSpPr>
          <a:xfrm>
            <a:off x="249666" y="651078"/>
            <a:ext cx="8707668" cy="5944676"/>
            <a:chOff x="249666" y="652676"/>
            <a:chExt cx="8707668" cy="5944676"/>
          </a:xfrm>
        </p:grpSpPr>
        <p:sp>
          <p:nvSpPr>
            <p:cNvPr id="31" name="Rectangle 30"/>
            <p:cNvSpPr/>
            <p:nvPr/>
          </p:nvSpPr>
          <p:spPr>
            <a:xfrm>
              <a:off x="249666" y="2295868"/>
              <a:ext cx="1450035" cy="1440160"/>
            </a:xfrm>
            <a:prstGeom prst="rect">
              <a:avLst/>
            </a:prstGeom>
            <a:solidFill>
              <a:srgbClr val="8DC6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689826" y="3725731"/>
              <a:ext cx="1440160" cy="1440160"/>
            </a:xfrm>
            <a:prstGeom prst="rect">
              <a:avLst/>
            </a:prstGeom>
            <a:solidFill>
              <a:srgbClr val="2BB6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471386" y="852130"/>
              <a:ext cx="1426219" cy="1443738"/>
            </a:xfrm>
            <a:prstGeom prst="rect">
              <a:avLst/>
            </a:prstGeom>
            <a:solidFill>
              <a:srgbClr val="8935A3">
                <a:alpha val="6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129986" y="3725731"/>
              <a:ext cx="1461282" cy="1440160"/>
            </a:xfrm>
            <a:prstGeom prst="rect">
              <a:avLst/>
            </a:prstGeom>
            <a:solidFill>
              <a:srgbClr val="7BAF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591269" y="5155594"/>
              <a:ext cx="1430284" cy="1440160"/>
            </a:xfrm>
            <a:prstGeom prst="rect">
              <a:avLst/>
            </a:prstGeom>
            <a:solidFill>
              <a:srgbClr val="7BAF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49666" y="5155594"/>
              <a:ext cx="1440160" cy="1440160"/>
            </a:xfrm>
            <a:prstGeom prst="rect">
              <a:avLst/>
            </a:prstGeom>
            <a:solidFill>
              <a:srgbClr val="00A2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021553" y="5157192"/>
              <a:ext cx="1449833" cy="1440160"/>
            </a:xfrm>
            <a:prstGeom prst="rect">
              <a:avLst/>
            </a:prstGeom>
            <a:solidFill>
              <a:srgbClr val="00C0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QuadreDeText 37"/>
            <p:cNvSpPr txBox="1"/>
            <p:nvPr/>
          </p:nvSpPr>
          <p:spPr>
            <a:xfrm>
              <a:off x="1686351" y="652676"/>
              <a:ext cx="5658457" cy="1392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GB" sz="2400" b="1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83% of UPC graduates say they would enrol again</a:t>
              </a:r>
            </a:p>
            <a:p>
              <a:r>
                <a:rPr lang="en-GB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This is the result of the </a:t>
              </a:r>
              <a:r>
                <a:rPr lang="en-GB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UPC's</a:t>
              </a:r>
              <a:r>
                <a:rPr lang="en-GB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approach to teaching, which puts students at the core. Solid theoretical training, participation in real projects and work placement are the defining traits of studying at the UPC. </a:t>
              </a:r>
              <a:br>
                <a:rPr lang="en-GB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GB" sz="1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UPC schools further refine this approach to teaching, which gives each of them a particular character.</a:t>
              </a:r>
            </a:p>
          </p:txBody>
        </p:sp>
        <p:pic>
          <p:nvPicPr>
            <p:cNvPr id="39" name="Imatge 38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83007" y="2295868"/>
              <a:ext cx="4318867" cy="2870024"/>
            </a:xfrm>
            <a:prstGeom prst="rect">
              <a:avLst/>
            </a:prstGeom>
          </p:spPr>
        </p:pic>
        <p:sp>
          <p:nvSpPr>
            <p:cNvPr id="40" name="QuadreDeText 39"/>
            <p:cNvSpPr txBox="1"/>
            <p:nvPr/>
          </p:nvSpPr>
          <p:spPr>
            <a:xfrm>
              <a:off x="7511674" y="5264320"/>
              <a:ext cx="14456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baseline="30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Female sailing crew of the Barcelona School of Nautical </a:t>
              </a:r>
              <a:r>
                <a:rPr lang="en-GB" sz="1200" b="1" baseline="300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Studies</a:t>
              </a:r>
              <a:endParaRPr lang="en-GB" sz="12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QuadreDeText 40"/>
            <p:cNvSpPr txBox="1"/>
            <p:nvPr/>
          </p:nvSpPr>
          <p:spPr>
            <a:xfrm>
              <a:off x="1743947" y="5279465"/>
              <a:ext cx="281478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#</a:t>
              </a:r>
              <a:r>
                <a:rPr lang="en-GB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mésdonesUPC</a:t>
              </a:r>
              <a:r>
                <a:rPr lang="en-GB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UPC community </a:t>
              </a:r>
              <a:r>
                <a:rPr lang="en-GB" sz="120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actively works </a:t>
              </a:r>
            </a:p>
            <a:p>
              <a:r>
                <a:rPr lang="en-GB" sz="120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GB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give visibility and </a:t>
              </a:r>
              <a:r>
                <a:rPr lang="en-GB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encouragement to women in </a:t>
              </a:r>
              <a:r>
                <a:rPr lang="en-GB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STEAM fields (Science, Technology, Engineering, Art </a:t>
              </a:r>
              <a:r>
                <a:rPr lang="en-GB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Mathematics</a:t>
              </a:r>
              <a:r>
                <a:rPr lang="en-GB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).</a:t>
              </a:r>
            </a:p>
          </p:txBody>
        </p:sp>
        <p:sp>
          <p:nvSpPr>
            <p:cNvPr id="42" name="QuadreDeText 41"/>
            <p:cNvSpPr txBox="1"/>
            <p:nvPr/>
          </p:nvSpPr>
          <p:spPr>
            <a:xfrm>
              <a:off x="287627" y="2665292"/>
              <a:ext cx="13414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bachelor's, master's and </a:t>
              </a:r>
              <a:r>
                <a:rPr lang="en-GB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doctoral students</a:t>
              </a:r>
              <a:endPara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QuadreDeText 42"/>
            <p:cNvSpPr txBox="1"/>
            <p:nvPr/>
          </p:nvSpPr>
          <p:spPr>
            <a:xfrm>
              <a:off x="287627" y="2340965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30,200</a:t>
              </a:r>
            </a:p>
          </p:txBody>
        </p:sp>
        <p:sp>
          <p:nvSpPr>
            <p:cNvPr id="44" name="QuadreDeText 43"/>
            <p:cNvSpPr txBox="1"/>
            <p:nvPr/>
          </p:nvSpPr>
          <p:spPr>
            <a:xfrm>
              <a:off x="3204849" y="4088833"/>
              <a:ext cx="152008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students on work </a:t>
              </a:r>
            </a:p>
            <a:p>
              <a:r>
                <a:rPr lang="en-GB"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placement</a:t>
              </a:r>
            </a:p>
          </p:txBody>
        </p:sp>
        <p:sp>
          <p:nvSpPr>
            <p:cNvPr id="45" name="QuadreDeText 44"/>
            <p:cNvSpPr txBox="1"/>
            <p:nvPr/>
          </p:nvSpPr>
          <p:spPr>
            <a:xfrm>
              <a:off x="3204849" y="3764506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4,700</a:t>
              </a:r>
            </a:p>
          </p:txBody>
        </p:sp>
        <p:sp>
          <p:nvSpPr>
            <p:cNvPr id="46" name="QuadreDeText 45"/>
            <p:cNvSpPr txBox="1"/>
            <p:nvPr/>
          </p:nvSpPr>
          <p:spPr>
            <a:xfrm>
              <a:off x="7509470" y="1198980"/>
              <a:ext cx="134143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alumni</a:t>
              </a:r>
            </a:p>
          </p:txBody>
        </p:sp>
        <p:sp>
          <p:nvSpPr>
            <p:cNvPr id="47" name="QuadreDeText 46"/>
            <p:cNvSpPr txBox="1"/>
            <p:nvPr/>
          </p:nvSpPr>
          <p:spPr>
            <a:xfrm>
              <a:off x="7509470" y="874653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58,000</a:t>
              </a:r>
            </a:p>
          </p:txBody>
        </p:sp>
        <p:sp>
          <p:nvSpPr>
            <p:cNvPr id="48" name="QuadreDeText 47"/>
            <p:cNvSpPr txBox="1"/>
            <p:nvPr/>
          </p:nvSpPr>
          <p:spPr>
            <a:xfrm>
              <a:off x="300553" y="5532003"/>
              <a:ext cx="13414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bachelor's </a:t>
              </a:r>
              <a:r>
                <a:rPr lang="en-GB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en-GB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master's graduates</a:t>
              </a:r>
              <a:endPara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QuadreDeText 48"/>
            <p:cNvSpPr txBox="1"/>
            <p:nvPr/>
          </p:nvSpPr>
          <p:spPr>
            <a:xfrm>
              <a:off x="300553" y="5207676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6,700</a:t>
              </a:r>
            </a:p>
          </p:txBody>
        </p:sp>
        <p:sp>
          <p:nvSpPr>
            <p:cNvPr id="50" name="QuadreDeText 49"/>
            <p:cNvSpPr txBox="1"/>
            <p:nvPr/>
          </p:nvSpPr>
          <p:spPr>
            <a:xfrm>
              <a:off x="1725613" y="4088833"/>
              <a:ext cx="134143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doctoral graduates</a:t>
              </a:r>
            </a:p>
          </p:txBody>
        </p:sp>
        <p:sp>
          <p:nvSpPr>
            <p:cNvPr id="51" name="QuadreDeText 50"/>
            <p:cNvSpPr txBox="1"/>
            <p:nvPr/>
          </p:nvSpPr>
          <p:spPr>
            <a:xfrm>
              <a:off x="1725613" y="3764506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</a:t>
              </a:r>
            </a:p>
          </p:txBody>
        </p:sp>
        <p:sp>
          <p:nvSpPr>
            <p:cNvPr id="52" name="QuadreDeText 51"/>
            <p:cNvSpPr txBox="1"/>
            <p:nvPr/>
          </p:nvSpPr>
          <p:spPr>
            <a:xfrm>
              <a:off x="4617566" y="5507707"/>
              <a:ext cx="15200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students on mobility </a:t>
              </a:r>
              <a:r>
                <a:rPr lang="en-GB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programmes</a:t>
              </a:r>
              <a:endPara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QuadreDeText 52"/>
            <p:cNvSpPr txBox="1"/>
            <p:nvPr/>
          </p:nvSpPr>
          <p:spPr>
            <a:xfrm>
              <a:off x="4617566" y="5198151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3,000</a:t>
              </a:r>
            </a:p>
          </p:txBody>
        </p:sp>
        <p:sp>
          <p:nvSpPr>
            <p:cNvPr id="54" name="QuadreDeText 53"/>
            <p:cNvSpPr txBox="1"/>
            <p:nvPr/>
          </p:nvSpPr>
          <p:spPr>
            <a:xfrm>
              <a:off x="6069657" y="5530450"/>
              <a:ext cx="13308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higher education institutions </a:t>
              </a:r>
              <a:r>
                <a:rPr lang="en-GB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which the UPC has </a:t>
              </a:r>
              <a:r>
                <a:rPr lang="en-GB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student exchange </a:t>
              </a:r>
              <a:r>
                <a:rPr lang="en-GB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agreements</a:t>
              </a:r>
              <a:endPara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QuadreDeText 54"/>
            <p:cNvSpPr txBox="1"/>
            <p:nvPr/>
          </p:nvSpPr>
          <p:spPr>
            <a:xfrm>
              <a:off x="6078893" y="5198673"/>
              <a:ext cx="12659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745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-99391"/>
            <a:ext cx="9217024" cy="6984776"/>
          </a:xfrm>
          <a:prstGeom prst="rect">
            <a:avLst/>
          </a:prstGeom>
        </p:spPr>
      </p:pic>
      <p:sp>
        <p:nvSpPr>
          <p:cNvPr id="10" name="QuadreDeText 9"/>
          <p:cNvSpPr txBox="1"/>
          <p:nvPr/>
        </p:nvSpPr>
        <p:spPr>
          <a:xfrm>
            <a:off x="579382" y="6423139"/>
            <a:ext cx="74490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tests at the Circuit de Barcelona-Catalunya of the ETSEIB Motorsport team single-seater racing car CAT11e.</a:t>
            </a:r>
          </a:p>
        </p:txBody>
      </p:sp>
      <p:pic>
        <p:nvPicPr>
          <p:cNvPr id="8" name="Picture 3" descr="G:\SC\SCI\SCI-Oficina Disseny-Identitat\MARCA CORPORATIVA\Marca_UPC_institucional_arxius\UPC blanc fons transp\UPC blanc fons trans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221" y="158833"/>
            <a:ext cx="1800200" cy="39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539552" y="980728"/>
            <a:ext cx="8280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SEEK SOLUTIONS TO SOCIETY’S CHALLENGES</a:t>
            </a:r>
            <a:endParaRPr lang="ca-ES" sz="4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61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Agrupa 25"/>
          <p:cNvGrpSpPr/>
          <p:nvPr/>
        </p:nvGrpSpPr>
        <p:grpSpPr>
          <a:xfrm>
            <a:off x="176666" y="836711"/>
            <a:ext cx="8812851" cy="5768876"/>
            <a:chOff x="179669" y="836712"/>
            <a:chExt cx="8812851" cy="5768876"/>
          </a:xfrm>
        </p:grpSpPr>
        <p:sp>
          <p:nvSpPr>
            <p:cNvPr id="27" name="Rectangle 26"/>
            <p:cNvSpPr/>
            <p:nvPr/>
          </p:nvSpPr>
          <p:spPr>
            <a:xfrm>
              <a:off x="4584018" y="5145088"/>
              <a:ext cx="1443720" cy="1460500"/>
            </a:xfrm>
            <a:prstGeom prst="rect">
              <a:avLst/>
            </a:prstGeom>
            <a:solidFill>
              <a:srgbClr val="8DC6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026645" y="5160688"/>
              <a:ext cx="1450946" cy="1444899"/>
            </a:xfrm>
            <a:prstGeom prst="rect">
              <a:avLst/>
            </a:prstGeom>
            <a:solidFill>
              <a:srgbClr val="00C0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584018" y="3729038"/>
              <a:ext cx="1443720" cy="1431651"/>
            </a:xfrm>
            <a:prstGeom prst="rect">
              <a:avLst/>
            </a:prstGeom>
            <a:solidFill>
              <a:srgbClr val="60C3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027737" y="2312988"/>
              <a:ext cx="1449853" cy="1416050"/>
            </a:xfrm>
            <a:prstGeom prst="rect">
              <a:avLst/>
            </a:prstGeom>
            <a:solidFill>
              <a:srgbClr val="27A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477591" y="3729038"/>
              <a:ext cx="1428284" cy="1435100"/>
            </a:xfrm>
            <a:prstGeom prst="rect">
              <a:avLst/>
            </a:prstGeom>
            <a:solidFill>
              <a:srgbClr val="FEBC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QuadreDeText 36"/>
            <p:cNvSpPr txBox="1"/>
            <p:nvPr/>
          </p:nvSpPr>
          <p:spPr>
            <a:xfrm>
              <a:off x="179669" y="836712"/>
              <a:ext cx="4680363" cy="2205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baseline="30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Leaders </a:t>
              </a:r>
              <a:r>
                <a:rPr lang="en-GB" sz="2800" b="1" baseline="300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</a:t>
              </a:r>
              <a:r>
                <a:rPr lang="en-GB" sz="2800" b="1" baseline="30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research </a:t>
              </a:r>
              <a:r>
                <a:rPr lang="en-GB" sz="2800" b="1" baseline="300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fundraising</a:t>
              </a:r>
              <a:endParaRPr lang="en-GB" sz="28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The UPC is the leading </a:t>
              </a:r>
              <a:r>
                <a:rPr lang="en-GB" sz="1200" b="1">
                  <a:latin typeface="Arial" panose="020B0604020202020204" pitchFamily="34" charset="0"/>
                  <a:cs typeface="Arial" panose="020B0604020202020204" pitchFamily="34" charset="0"/>
                </a:rPr>
                <a:t>university </a:t>
              </a:r>
              <a:r>
                <a:rPr lang="en-GB" sz="1200" b="1" smtClean="0">
                  <a:latin typeface="Arial" panose="020B0604020202020204" pitchFamily="34" charset="0"/>
                  <a:cs typeface="Arial" panose="020B0604020202020204" pitchFamily="34" charset="0"/>
                </a:rPr>
                <a:t>in </a:t>
              </a:r>
              <a:r>
                <a:rPr lang="en-GB" sz="1200" b="1">
                  <a:latin typeface="Arial" panose="020B0604020202020204" pitchFamily="34" charset="0"/>
                  <a:cs typeface="Arial" panose="020B0604020202020204" pitchFamily="34" charset="0"/>
                </a:rPr>
                <a:t>research </a:t>
              </a:r>
              <a:endParaRPr lang="en-GB" sz="1200" b="1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1200" b="1" smtClean="0">
                  <a:latin typeface="Arial" panose="020B0604020202020204" pitchFamily="34" charset="0"/>
                  <a:cs typeface="Arial" panose="020B0604020202020204" pitchFamily="34" charset="0"/>
                </a:rPr>
                <a:t>fundraising </a:t>
              </a:r>
              <a:r>
                <a:rPr lang="en-GB" sz="1200" b="1">
                  <a:latin typeface="Arial" panose="020B0604020202020204" pitchFamily="34" charset="0"/>
                  <a:cs typeface="Arial" panose="020B0604020202020204" pitchFamily="34" charset="0"/>
                </a:rPr>
                <a:t>within </a:t>
              </a:r>
              <a:r>
                <a:rPr lang="en-GB" sz="1200" b="1" smtClean="0">
                  <a:latin typeface="Arial" panose="020B0604020202020204" pitchFamily="34" charset="0"/>
                  <a:cs typeface="Arial" panose="020B0604020202020204" pitchFamily="34" charset="0"/>
                </a:rPr>
                <a:t>the framework </a:t>
              </a:r>
              <a:r>
                <a:rPr lang="en-GB" sz="1200" b="1">
                  <a:latin typeface="Arial" panose="020B0604020202020204" pitchFamily="34" charset="0"/>
                  <a:cs typeface="Arial" panose="020B0604020202020204" pitchFamily="34" charset="0"/>
                </a:rPr>
                <a:t>of </a:t>
              </a:r>
              <a:endParaRPr lang="en-GB" sz="1200" b="1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1200" b="1" smtClean="0">
                  <a:latin typeface="Arial" panose="020B0604020202020204" pitchFamily="34" charset="0"/>
                  <a:cs typeface="Arial" panose="020B0604020202020204" pitchFamily="34" charset="0"/>
                </a:rPr>
                <a:t>the </a:t>
              </a:r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Horizon 2020 European project.</a:t>
              </a:r>
            </a:p>
            <a:p>
              <a:endParaRPr lang="es-ES" sz="1600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Approximately 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800 new projects </a:t>
              </a:r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en-GB" sz="1200" smtClean="0">
                  <a:latin typeface="Arial" panose="020B0604020202020204" pitchFamily="34" charset="0"/>
                  <a:cs typeface="Arial" panose="020B0604020202020204" pitchFamily="34" charset="0"/>
                </a:rPr>
                <a:t>agreements </a:t>
              </a:r>
            </a:p>
            <a:p>
              <a:r>
                <a:rPr lang="en-GB" sz="1200" smtClean="0">
                  <a:latin typeface="Arial" panose="020B0604020202020204" pitchFamily="34" charset="0"/>
                  <a:cs typeface="Arial" panose="020B0604020202020204" pitchFamily="34" charset="0"/>
                </a:rPr>
                <a:t>are 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added </a:t>
              </a:r>
              <a:r>
                <a:rPr lang="en-GB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researchers' </a:t>
              </a:r>
              <a:r>
                <a:rPr lang="en-GB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activity every year</a:t>
              </a:r>
              <a:r>
                <a:rPr lang="en-GB" sz="120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r>
                <a:rPr lang="en-GB" sz="1200" smtClean="0">
                  <a:latin typeface="Arial" panose="020B0604020202020204" pitchFamily="34" charset="0"/>
                  <a:cs typeface="Arial" panose="020B0604020202020204" pitchFamily="34" charset="0"/>
                </a:rPr>
                <a:t>The 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talent of the research community, the </a:t>
              </a:r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network </a:t>
              </a:r>
              <a:endParaRPr lang="en-GB" sz="120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1200" smtClean="0">
                  <a:latin typeface="Arial" panose="020B0604020202020204" pitchFamily="34" charset="0"/>
                  <a:cs typeface="Arial" panose="020B0604020202020204" pitchFamily="34" charset="0"/>
                </a:rPr>
                <a:t>of 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facilities and equipment, and the spirit of </a:t>
              </a:r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collaboration </a:t>
              </a:r>
              <a:endParaRPr lang="en-GB" sz="120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1200" smtClean="0">
                  <a:latin typeface="Arial" panose="020B0604020202020204" pitchFamily="34" charset="0"/>
                  <a:cs typeface="Arial" panose="020B0604020202020204" pitchFamily="34" charset="0"/>
                </a:rPr>
                <a:t>in 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the alliances with other research centres </a:t>
              </a:r>
              <a:r>
                <a:rPr lang="en-GB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all play </a:t>
              </a:r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key </a:t>
              </a:r>
              <a:endParaRPr lang="en-GB" sz="120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1200" smtClean="0">
                  <a:latin typeface="Arial" panose="020B0604020202020204" pitchFamily="34" charset="0"/>
                  <a:cs typeface="Arial" panose="020B0604020202020204" pitchFamily="34" charset="0"/>
                </a:rPr>
                <a:t>roles 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in the </a:t>
              </a:r>
              <a:r>
                <a:rPr lang="en-GB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UPC’s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 research strategy.</a:t>
              </a:r>
            </a:p>
          </p:txBody>
        </p:sp>
        <p:sp>
          <p:nvSpPr>
            <p:cNvPr id="38" name="QuadreDeText 37"/>
            <p:cNvSpPr txBox="1"/>
            <p:nvPr/>
          </p:nvSpPr>
          <p:spPr>
            <a:xfrm>
              <a:off x="1206674" y="3541053"/>
              <a:ext cx="346871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b="1" baseline="30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Students installing photovoltaic panels at the </a:t>
              </a:r>
              <a:r>
                <a:rPr lang="en-GB" sz="1200" b="1" baseline="300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ESEIAAT</a:t>
              </a:r>
              <a:endParaRPr lang="en-GB" sz="12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QuadreDeText 38"/>
            <p:cNvSpPr txBox="1"/>
            <p:nvPr/>
          </p:nvSpPr>
          <p:spPr>
            <a:xfrm>
              <a:off x="4605954" y="4086180"/>
              <a:ext cx="134143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TECNIO network </a:t>
              </a:r>
            </a:p>
            <a:p>
              <a:r>
                <a:rPr lang="en-GB" sz="11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research centres</a:t>
              </a:r>
            </a:p>
          </p:txBody>
        </p:sp>
        <p:sp>
          <p:nvSpPr>
            <p:cNvPr id="40" name="QuadreDeText 39"/>
            <p:cNvSpPr txBox="1"/>
            <p:nvPr/>
          </p:nvSpPr>
          <p:spPr>
            <a:xfrm>
              <a:off x="4583092" y="3765119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41" name="QuadreDeText 40"/>
            <p:cNvSpPr txBox="1"/>
            <p:nvPr/>
          </p:nvSpPr>
          <p:spPr>
            <a:xfrm>
              <a:off x="4643461" y="5498062"/>
              <a:ext cx="13414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specific research centres</a:t>
              </a:r>
            </a:p>
          </p:txBody>
        </p:sp>
        <p:sp>
          <p:nvSpPr>
            <p:cNvPr id="42" name="QuadreDeText 41"/>
            <p:cNvSpPr txBox="1"/>
            <p:nvPr/>
          </p:nvSpPr>
          <p:spPr>
            <a:xfrm>
              <a:off x="4620599" y="5186799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43" name="QuadreDeText 42"/>
            <p:cNvSpPr txBox="1"/>
            <p:nvPr/>
          </p:nvSpPr>
          <p:spPr>
            <a:xfrm>
              <a:off x="6044727" y="5507587"/>
              <a:ext cx="13414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associated research entities</a:t>
              </a:r>
            </a:p>
          </p:txBody>
        </p:sp>
        <p:sp>
          <p:nvSpPr>
            <p:cNvPr id="44" name="QuadreDeText 43"/>
            <p:cNvSpPr txBox="1"/>
            <p:nvPr/>
          </p:nvSpPr>
          <p:spPr>
            <a:xfrm>
              <a:off x="6034929" y="5183260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45" name="QuadreDeText 44"/>
            <p:cNvSpPr txBox="1"/>
            <p:nvPr/>
          </p:nvSpPr>
          <p:spPr>
            <a:xfrm>
              <a:off x="6090924" y="2691858"/>
              <a:ext cx="134143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scientific and technical distinctions received</a:t>
              </a:r>
            </a:p>
          </p:txBody>
        </p:sp>
        <p:sp>
          <p:nvSpPr>
            <p:cNvPr id="46" name="QuadreDeText 45"/>
            <p:cNvSpPr txBox="1"/>
            <p:nvPr/>
          </p:nvSpPr>
          <p:spPr>
            <a:xfrm>
              <a:off x="6044395" y="2357925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130</a:t>
              </a:r>
            </a:p>
          </p:txBody>
        </p:sp>
        <p:sp>
          <p:nvSpPr>
            <p:cNvPr id="47" name="QuadreDeText 46"/>
            <p:cNvSpPr txBox="1"/>
            <p:nvPr/>
          </p:nvSpPr>
          <p:spPr>
            <a:xfrm>
              <a:off x="7543205" y="4130675"/>
              <a:ext cx="136628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doctoral theses defended</a:t>
              </a:r>
            </a:p>
          </p:txBody>
        </p:sp>
        <p:pic>
          <p:nvPicPr>
            <p:cNvPr id="48" name="Imatge 47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250826" y="3729038"/>
              <a:ext cx="4337049" cy="2876550"/>
            </a:xfrm>
            <a:prstGeom prst="rect">
              <a:avLst/>
            </a:prstGeom>
          </p:spPr>
        </p:pic>
        <p:sp>
          <p:nvSpPr>
            <p:cNvPr id="49" name="QuadreDeText 48"/>
            <p:cNvSpPr txBox="1"/>
            <p:nvPr/>
          </p:nvSpPr>
          <p:spPr>
            <a:xfrm>
              <a:off x="7543205" y="3806348"/>
              <a:ext cx="9668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360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477591" y="854075"/>
              <a:ext cx="1428284" cy="1458913"/>
            </a:xfrm>
            <a:prstGeom prst="rect">
              <a:avLst/>
            </a:prstGeom>
            <a:solidFill>
              <a:srgbClr val="8DB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" name="QuadreDeText 50"/>
            <p:cNvSpPr txBox="1"/>
            <p:nvPr/>
          </p:nvSpPr>
          <p:spPr>
            <a:xfrm>
              <a:off x="7472434" y="1222334"/>
              <a:ext cx="152008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articles published in scientific journals</a:t>
              </a:r>
            </a:p>
          </p:txBody>
        </p:sp>
        <p:sp>
          <p:nvSpPr>
            <p:cNvPr id="52" name="QuadreDeText 51"/>
            <p:cNvSpPr txBox="1"/>
            <p:nvPr/>
          </p:nvSpPr>
          <p:spPr>
            <a:xfrm>
              <a:off x="7472434" y="878957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1,900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193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89"/>
          <a:stretch/>
        </p:blipFill>
        <p:spPr>
          <a:xfrm>
            <a:off x="-36512" y="-27385"/>
            <a:ext cx="9217024" cy="6912769"/>
          </a:xfrm>
          <a:prstGeom prst="rect">
            <a:avLst/>
          </a:prstGeom>
        </p:spPr>
      </p:pic>
      <p:sp>
        <p:nvSpPr>
          <p:cNvPr id="7" name="QuadreDeText 6"/>
          <p:cNvSpPr txBox="1"/>
          <p:nvPr/>
        </p:nvSpPr>
        <p:spPr>
          <a:xfrm>
            <a:off x="3419872" y="6495147"/>
            <a:ext cx="46031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CARNET, urban mobility of the future with Volkswagen and </a:t>
            </a:r>
            <a:r>
              <a:rPr lang="en-GB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SEAT</a:t>
            </a:r>
            <a:endPara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 descr="G:\SC\SCI\SCI-Oficina Disseny-Identitat\MARCA CORPORATIVA\Marca_UPC_institucional_arxius\UPC blanc fons transp\UPC blanc fons trans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221" y="158833"/>
            <a:ext cx="1800200" cy="39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3356926" y="4221088"/>
            <a:ext cx="5616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</a:t>
            </a:r>
            <a:r>
              <a:rPr lang="en-US" sz="4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FUNCTION AS A NETWORK</a:t>
            </a:r>
            <a:endParaRPr lang="ca-ES" sz="4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91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Agrupa 18"/>
          <p:cNvGrpSpPr/>
          <p:nvPr/>
        </p:nvGrpSpPr>
        <p:grpSpPr>
          <a:xfrm>
            <a:off x="156236" y="787183"/>
            <a:ext cx="8749639" cy="5898672"/>
            <a:chOff x="150994" y="788091"/>
            <a:chExt cx="8749639" cy="5898672"/>
          </a:xfrm>
        </p:grpSpPr>
        <p:sp>
          <p:nvSpPr>
            <p:cNvPr id="27" name="Rectangle 26"/>
            <p:cNvSpPr/>
            <p:nvPr/>
          </p:nvSpPr>
          <p:spPr>
            <a:xfrm>
              <a:off x="4587875" y="3728471"/>
              <a:ext cx="1439862" cy="1435667"/>
            </a:xfrm>
            <a:prstGeom prst="rect">
              <a:avLst/>
            </a:prstGeom>
            <a:solidFill>
              <a:srgbClr val="60C3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027738" y="5158398"/>
              <a:ext cx="1449387" cy="1440160"/>
            </a:xfrm>
            <a:prstGeom prst="rect">
              <a:avLst/>
            </a:prstGeom>
            <a:solidFill>
              <a:srgbClr val="8DC6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477125" y="3729869"/>
              <a:ext cx="1423508" cy="1428529"/>
            </a:xfrm>
            <a:prstGeom prst="rect">
              <a:avLst/>
            </a:prstGeom>
            <a:solidFill>
              <a:srgbClr val="0052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QuadreDeText 29"/>
            <p:cNvSpPr txBox="1"/>
            <p:nvPr/>
          </p:nvSpPr>
          <p:spPr>
            <a:xfrm>
              <a:off x="4726866" y="788091"/>
              <a:ext cx="416424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The University has consolidated its role as an agent of transformation for companies and has built up a network that is leading to projects with large corporations and small businesses that wish to move towards Industry 4.0 and the Internet of Things, for example. </a:t>
              </a:r>
              <a:b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It also seeks to collaborate with other prestigious universities, institutions and national and international consortia and is a member of 14 international networks.</a:t>
              </a:r>
            </a:p>
          </p:txBody>
        </p:sp>
        <p:sp>
          <p:nvSpPr>
            <p:cNvPr id="31" name="QuadreDeText 30"/>
            <p:cNvSpPr txBox="1"/>
            <p:nvPr/>
          </p:nvSpPr>
          <p:spPr>
            <a:xfrm>
              <a:off x="150994" y="3822791"/>
              <a:ext cx="34128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baseline="30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Ideas that will become companies are developed </a:t>
              </a:r>
              <a:endParaRPr lang="en-GB" sz="1200" b="1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1200" b="1" baseline="3000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</a:t>
              </a:r>
              <a:r>
                <a:rPr lang="en-GB" sz="1200" b="1" baseline="30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Emprèn facilities.</a:t>
              </a:r>
            </a:p>
          </p:txBody>
        </p:sp>
        <p:sp>
          <p:nvSpPr>
            <p:cNvPr id="32" name="QuadreDeText 31"/>
            <p:cNvSpPr txBox="1"/>
            <p:nvPr/>
          </p:nvSpPr>
          <p:spPr>
            <a:xfrm>
              <a:off x="4606777" y="4065230"/>
              <a:ext cx="134143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companies </a:t>
              </a:r>
              <a:endParaRPr lang="en-GB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10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en-GB"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institutions </a:t>
              </a:r>
              <a:endParaRPr lang="en-GB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10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</a:t>
              </a:r>
              <a:r>
                <a:rPr lang="en-GB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which the UPC has collaboration </a:t>
              </a:r>
              <a:endPara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agreements</a:t>
              </a:r>
              <a:endPara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QuadreDeText 32"/>
            <p:cNvSpPr txBox="1"/>
            <p:nvPr/>
          </p:nvSpPr>
          <p:spPr>
            <a:xfrm>
              <a:off x="4606777" y="3740903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2,800</a:t>
              </a:r>
            </a:p>
          </p:txBody>
        </p:sp>
        <p:sp>
          <p:nvSpPr>
            <p:cNvPr id="34" name="QuadreDeText 33"/>
            <p:cNvSpPr txBox="1"/>
            <p:nvPr/>
          </p:nvSpPr>
          <p:spPr>
            <a:xfrm>
              <a:off x="6055911" y="5560329"/>
              <a:ext cx="13414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technology-based companies created</a:t>
              </a:r>
            </a:p>
          </p:txBody>
        </p:sp>
        <p:sp>
          <p:nvSpPr>
            <p:cNvPr id="35" name="QuadreDeText 34"/>
            <p:cNvSpPr txBox="1"/>
            <p:nvPr/>
          </p:nvSpPr>
          <p:spPr>
            <a:xfrm>
              <a:off x="6055911" y="5236002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36" name="QuadreDeText 35"/>
            <p:cNvSpPr txBox="1"/>
            <p:nvPr/>
          </p:nvSpPr>
          <p:spPr>
            <a:xfrm>
              <a:off x="7519086" y="4068715"/>
              <a:ext cx="134143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patents </a:t>
              </a:r>
              <a:r>
                <a:rPr lang="en-GB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registered</a:t>
              </a:r>
            </a:p>
          </p:txBody>
        </p:sp>
        <p:sp>
          <p:nvSpPr>
            <p:cNvPr id="37" name="QuadreDeText 36"/>
            <p:cNvSpPr txBox="1"/>
            <p:nvPr/>
          </p:nvSpPr>
          <p:spPr>
            <a:xfrm>
              <a:off x="7519086" y="3744388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52</a:t>
              </a:r>
            </a:p>
          </p:txBody>
        </p:sp>
        <p:sp>
          <p:nvSpPr>
            <p:cNvPr id="38" name="QuadreDeText 37"/>
            <p:cNvSpPr txBox="1"/>
            <p:nvPr/>
          </p:nvSpPr>
          <p:spPr>
            <a:xfrm>
              <a:off x="1768695" y="5086325"/>
              <a:ext cx="3811417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</a:t>
              </a:r>
              <a:r>
                <a:rPr lang="en-GB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Emprèn</a:t>
              </a:r>
              <a:r>
                <a:rPr lang="en-GB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UPC formula</a:t>
              </a:r>
            </a:p>
            <a:p>
              <a:r>
                <a:rPr lang="en-GB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</a:t>
              </a:r>
              <a:r>
                <a:rPr lang="en-GB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entrepreneurial spirit is ever-present in the </a:t>
              </a:r>
              <a:r>
                <a:rPr lang="en-GB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training </a:t>
              </a:r>
              <a:r>
                <a:rPr lang="en-GB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provided by the UPC, which aims to provide knowledge and tools with which the community can generate new business projects. </a:t>
              </a:r>
              <a:r>
                <a:rPr lang="en-GB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</a:t>
              </a:r>
              <a:r>
                <a:rPr lang="en-GB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Emprèn</a:t>
              </a:r>
              <a:r>
                <a:rPr lang="en-GB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facilities offer students an ecosystem in which to develop future companies.</a:t>
              </a:r>
            </a:p>
            <a:p>
              <a:endPara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9" name="Imatge 38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r="1408" b="1247"/>
            <a:stretch/>
          </p:blipFill>
          <p:spPr>
            <a:xfrm>
              <a:off x="261587" y="860417"/>
              <a:ext cx="4326288" cy="2868621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250825" y="5141978"/>
              <a:ext cx="1449387" cy="1456579"/>
            </a:xfrm>
            <a:prstGeom prst="rect">
              <a:avLst/>
            </a:prstGeom>
            <a:solidFill>
              <a:srgbClr val="00C0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1" name="QuadreDeText 40"/>
            <p:cNvSpPr txBox="1"/>
            <p:nvPr/>
          </p:nvSpPr>
          <p:spPr>
            <a:xfrm>
              <a:off x="322057" y="5532959"/>
              <a:ext cx="134143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enterprise </a:t>
              </a:r>
              <a:r>
                <a:rPr lang="en-GB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chairs</a:t>
              </a:r>
            </a:p>
          </p:txBody>
        </p:sp>
        <p:sp>
          <p:nvSpPr>
            <p:cNvPr id="42" name="QuadreDeText 41"/>
            <p:cNvSpPr txBox="1"/>
            <p:nvPr/>
          </p:nvSpPr>
          <p:spPr>
            <a:xfrm>
              <a:off x="275528" y="5199026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304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l'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6496</TotalTime>
  <Words>2886</Words>
  <Application>Microsoft Office PowerPoint</Application>
  <PresentationFormat>Presentación en pantalla (4:3)</PresentationFormat>
  <Paragraphs>661</Paragraphs>
  <Slides>31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jordi anglada-creixe</dc:creator>
  <cp:lastModifiedBy>UPC</cp:lastModifiedBy>
  <cp:revision>516</cp:revision>
  <cp:lastPrinted>2018-11-29T08:59:48Z</cp:lastPrinted>
  <dcterms:created xsi:type="dcterms:W3CDTF">2014-09-26T09:32:55Z</dcterms:created>
  <dcterms:modified xsi:type="dcterms:W3CDTF">2019-04-01T09:52:35Z</dcterms:modified>
</cp:coreProperties>
</file>