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99" r:id="rId4"/>
    <p:sldId id="276" r:id="rId5"/>
    <p:sldId id="258" r:id="rId6"/>
    <p:sldId id="277" r:id="rId7"/>
    <p:sldId id="278" r:id="rId8"/>
    <p:sldId id="279" r:id="rId9"/>
    <p:sldId id="280" r:id="rId10"/>
    <p:sldId id="304" r:id="rId11"/>
    <p:sldId id="305" r:id="rId12"/>
    <p:sldId id="282" r:id="rId13"/>
    <p:sldId id="306" r:id="rId14"/>
    <p:sldId id="284" r:id="rId15"/>
    <p:sldId id="294" r:id="rId16"/>
    <p:sldId id="295" r:id="rId17"/>
    <p:sldId id="296" r:id="rId18"/>
    <p:sldId id="297" r:id="rId19"/>
    <p:sldId id="298" r:id="rId20"/>
    <p:sldId id="263" r:id="rId21"/>
    <p:sldId id="291" r:id="rId22"/>
    <p:sldId id="292" r:id="rId23"/>
    <p:sldId id="293" r:id="rId24"/>
    <p:sldId id="290" r:id="rId25"/>
    <p:sldId id="286" r:id="rId26"/>
    <p:sldId id="287" r:id="rId27"/>
    <p:sldId id="288" r:id="rId28"/>
    <p:sldId id="289" r:id="rId29"/>
    <p:sldId id="301" r:id="rId30"/>
    <p:sldId id="302" r:id="rId31"/>
    <p:sldId id="300" r:id="rId32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53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55">
          <p15:clr>
            <a:srgbClr val="A4A3A4"/>
          </p15:clr>
        </p15:guide>
        <p15:guide id="4" pos="657">
          <p15:clr>
            <a:srgbClr val="A4A3A4"/>
          </p15:clr>
        </p15:guide>
        <p15:guide id="5" orient="horz" pos="1661" userDrawn="1">
          <p15:clr>
            <a:srgbClr val="A4A3A4"/>
          </p15:clr>
        </p15:guide>
        <p15:guide id="6" orient="horz" pos="3249">
          <p15:clr>
            <a:srgbClr val="A4A3A4"/>
          </p15:clr>
        </p15:guide>
        <p15:guide id="7" orient="horz" pos="1480">
          <p15:clr>
            <a:srgbClr val="A4A3A4"/>
          </p15:clr>
        </p15:guide>
        <p15:guide id="8" orient="horz" pos="164">
          <p15:clr>
            <a:srgbClr val="A4A3A4"/>
          </p15:clr>
        </p15:guide>
        <p15:guide id="9" orient="horz" pos="2205">
          <p15:clr>
            <a:srgbClr val="A4A3A4"/>
          </p15:clr>
        </p15:guide>
        <p15:guide id="10" orient="horz" pos="2341">
          <p15:clr>
            <a:srgbClr val="A4A3A4"/>
          </p15:clr>
        </p15:guide>
        <p15:guide id="11" orient="horz" pos="2614">
          <p15:clr>
            <a:srgbClr val="A4A3A4"/>
          </p15:clr>
        </p15:guide>
        <p15:guide id="12" orient="horz" pos="845">
          <p15:clr>
            <a:srgbClr val="A4A3A4"/>
          </p15:clr>
        </p15:guide>
        <p15:guide id="13" orient="horz" pos="149">
          <p15:clr>
            <a:srgbClr val="A4A3A4"/>
          </p15:clr>
        </p15:guide>
        <p15:guide id="14" orient="horz" pos="425">
          <p15:clr>
            <a:srgbClr val="A4A3A4"/>
          </p15:clr>
        </p15:guide>
        <p15:guide id="15" orient="horz" pos="1616">
          <p15:clr>
            <a:srgbClr val="A4A3A4"/>
          </p15:clr>
        </p15:guide>
        <p15:guide id="16" orient="horz" pos="4156">
          <p15:clr>
            <a:srgbClr val="A4A3A4"/>
          </p15:clr>
        </p15:guide>
        <p15:guide id="17" orient="horz" pos="3884">
          <p15:clr>
            <a:srgbClr val="A4A3A4"/>
          </p15:clr>
        </p15:guide>
        <p15:guide id="18" orient="horz" pos="981">
          <p15:clr>
            <a:srgbClr val="A4A3A4"/>
          </p15:clr>
        </p15:guide>
        <p15:guide id="19" pos="459">
          <p15:clr>
            <a:srgbClr val="A4A3A4"/>
          </p15:clr>
        </p15:guide>
        <p15:guide id="20" pos="5610">
          <p15:clr>
            <a:srgbClr val="A4A3A4"/>
          </p15:clr>
        </p15:guide>
        <p15:guide id="21" pos="158">
          <p15:clr>
            <a:srgbClr val="A4A3A4"/>
          </p15:clr>
        </p15:guide>
        <p15:guide id="22" pos="2971">
          <p15:clr>
            <a:srgbClr val="A4A3A4"/>
          </p15:clr>
        </p15:guide>
        <p15:guide id="23" pos="4785">
          <p15:clr>
            <a:srgbClr val="A4A3A4"/>
          </p15:clr>
        </p15:guide>
        <p15:guide id="24" pos="1072">
          <p15:clr>
            <a:srgbClr val="A4A3A4"/>
          </p15:clr>
        </p15:guide>
        <p15:guide id="25" pos="1977">
          <p15:clr>
            <a:srgbClr val="A4A3A4"/>
          </p15:clr>
        </p15:guide>
        <p15:guide id="26" pos="3787">
          <p15:clr>
            <a:srgbClr val="A4A3A4"/>
          </p15:clr>
        </p15:guide>
        <p15:guide id="27" pos="4710">
          <p15:clr>
            <a:srgbClr val="A4A3A4"/>
          </p15:clr>
        </p15:guide>
        <p15:guide id="28" pos="2890">
          <p15:clr>
            <a:srgbClr val="A4A3A4"/>
          </p15:clr>
        </p15:guide>
        <p15:guide id="29" pos="1171">
          <p15:clr>
            <a:srgbClr val="A4A3A4"/>
          </p15:clr>
        </p15:guide>
        <p15:guide id="30" pos="249">
          <p15:clr>
            <a:srgbClr val="A4A3A4"/>
          </p15:clr>
        </p15:guide>
        <p15:guide id="31" pos="4286">
          <p15:clr>
            <a:srgbClr val="A4A3A4"/>
          </p15:clr>
        </p15:guide>
        <p15:guide id="32" pos="601">
          <p15:clr>
            <a:srgbClr val="A4A3A4"/>
          </p15:clr>
        </p15:guide>
        <p15:guide id="33" orient="horz" pos="2568">
          <p15:clr>
            <a:srgbClr val="A4A3A4"/>
          </p15:clr>
        </p15:guide>
        <p15:guide id="34" pos="40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0F3"/>
    <a:srgbClr val="FEBC11"/>
    <a:srgbClr val="60C3AD"/>
    <a:srgbClr val="C8D9EC"/>
    <a:srgbClr val="E1E8F5"/>
    <a:srgbClr val="005280"/>
    <a:srgbClr val="8DC63F"/>
    <a:srgbClr val="8DB0D7"/>
    <a:srgbClr val="B9E5FB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17" autoAdjust="0"/>
    <p:restoredTop sz="94683" autoAdjust="0"/>
  </p:normalViewPr>
  <p:slideViewPr>
    <p:cSldViewPr>
      <p:cViewPr varScale="1">
        <p:scale>
          <a:sx n="110" d="100"/>
          <a:sy n="110" d="100"/>
        </p:scale>
        <p:origin x="-1686" y="-90"/>
      </p:cViewPr>
      <p:guideLst>
        <p:guide orient="horz" pos="1253"/>
        <p:guide orient="horz" pos="1661"/>
        <p:guide orient="horz" pos="3249"/>
        <p:guide orient="horz" pos="1480"/>
        <p:guide orient="horz" pos="164"/>
        <p:guide orient="horz" pos="2205"/>
        <p:guide orient="horz" pos="2341"/>
        <p:guide orient="horz" pos="2614"/>
        <p:guide orient="horz" pos="845"/>
        <p:guide orient="horz" pos="149"/>
        <p:guide orient="horz" pos="425"/>
        <p:guide orient="horz" pos="1616"/>
        <p:guide orient="horz" pos="4156"/>
        <p:guide orient="horz" pos="3884"/>
        <p:guide orient="horz" pos="981"/>
        <p:guide orient="horz" pos="2568"/>
        <p:guide pos="2880"/>
        <p:guide pos="657"/>
        <p:guide pos="459"/>
        <p:guide pos="5610"/>
        <p:guide pos="158"/>
        <p:guide pos="2971"/>
        <p:guide pos="4785"/>
        <p:guide pos="1072"/>
        <p:guide pos="1977"/>
        <p:guide pos="3787"/>
        <p:guide pos="4710"/>
        <p:guide pos="2890"/>
        <p:guide pos="1171"/>
        <p:guide pos="249"/>
        <p:guide pos="4286"/>
        <p:guide pos="601"/>
        <p:guide pos="40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44672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8529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639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7951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4716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84191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6607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8333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484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3927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8365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TELEMANN\Grups\SC\SCI\SCI-Oficina Disseny-Identitat\MARCA CORPORATIVA\Marca_UPC_institucional_arxius\UPC positiu p3005\UPC-positiu-p3005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2" y="123205"/>
            <a:ext cx="2046003" cy="61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6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0"/>
            <a:ext cx="9217024" cy="6885384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 rot="16200000">
            <a:off x="121197" y="-157708"/>
            <a:ext cx="6885383" cy="7200798"/>
          </a:xfrm>
          <a:prstGeom prst="rect">
            <a:avLst/>
          </a:prstGeom>
          <a:gradFill flip="none" rotWithShape="1">
            <a:gsLst>
              <a:gs pos="57000">
                <a:schemeClr val="tx2">
                  <a:lumMod val="73000"/>
                  <a:alpha val="38000"/>
                </a:schemeClr>
              </a:gs>
              <a:gs pos="0">
                <a:srgbClr val="005280"/>
              </a:gs>
              <a:gs pos="100000">
                <a:srgbClr val="E1E8F5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" name="Imat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292144"/>
            <a:ext cx="4753223" cy="2446354"/>
          </a:xfrm>
          <a:prstGeom prst="rect">
            <a:avLst/>
          </a:prstGeom>
        </p:spPr>
      </p:pic>
      <p:pic>
        <p:nvPicPr>
          <p:cNvPr id="4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080274"/>
            <a:ext cx="2376959" cy="5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8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489" y="854075"/>
            <a:ext cx="5765824" cy="575151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468701" y="5164138"/>
            <a:ext cx="144096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angle 1"/>
          <p:cNvSpPr/>
          <p:nvPr/>
        </p:nvSpPr>
        <p:spPr>
          <a:xfrm>
            <a:off x="238101" y="5164137"/>
            <a:ext cx="1465988" cy="1427487"/>
          </a:xfrm>
          <a:prstGeom prst="rect">
            <a:avLst/>
          </a:prstGeom>
          <a:solidFill>
            <a:srgbClr val="60C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3"/>
          <p:cNvSpPr/>
          <p:nvPr/>
        </p:nvSpPr>
        <p:spPr>
          <a:xfrm>
            <a:off x="1704089" y="3729831"/>
            <a:ext cx="1434398" cy="1421876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QuadreDeText 14"/>
          <p:cNvSpPr txBox="1"/>
          <p:nvPr/>
        </p:nvSpPr>
        <p:spPr>
          <a:xfrm>
            <a:off x="1758949" y="4102100"/>
            <a:ext cx="1341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convenios de cooperación académica con instituciones internacionales</a:t>
            </a:r>
            <a:endParaRPr lang="es-E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1758949" y="3777773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QuadreDeText 19"/>
          <p:cNvSpPr txBox="1"/>
          <p:nvPr/>
        </p:nvSpPr>
        <p:spPr>
          <a:xfrm>
            <a:off x="298450" y="5541087"/>
            <a:ext cx="1341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convenios </a:t>
            </a:r>
            <a:endParaRPr lang="es-ES" sz="10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doble titulación internacional con 30 universidades</a:t>
            </a:r>
            <a:endParaRPr lang="fr-FR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adreDeText 20"/>
          <p:cNvSpPr txBox="1"/>
          <p:nvPr/>
        </p:nvSpPr>
        <p:spPr>
          <a:xfrm>
            <a:off x="298450" y="5216760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430" y="854075"/>
            <a:ext cx="2894057" cy="2874963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QuadreDeText 23"/>
          <p:cNvSpPr txBox="1"/>
          <p:nvPr/>
        </p:nvSpPr>
        <p:spPr>
          <a:xfrm>
            <a:off x="361641" y="1267162"/>
            <a:ext cx="2410160" cy="19697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cátedras UNESCO</a:t>
            </a:r>
          </a:p>
          <a:p>
            <a:endParaRPr lang="fr-FR" sz="10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Càtedra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</a:t>
            </a:r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Universitària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(CUDU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Càtedra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UNESCO </a:t>
            </a:r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Mètodes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Numèrics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Càtedra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de </a:t>
            </a:r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Sostenibilitat</a:t>
            </a:r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Càtedra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en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Tècnica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Cultura</a:t>
            </a:r>
          </a:p>
        </p:txBody>
      </p:sp>
      <p:sp>
        <p:nvSpPr>
          <p:cNvPr id="25" name="QuadreDeText 24"/>
          <p:cNvSpPr txBox="1"/>
          <p:nvPr/>
        </p:nvSpPr>
        <p:spPr>
          <a:xfrm>
            <a:off x="361641" y="933727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26"/>
          <p:cNvSpPr/>
          <p:nvPr/>
        </p:nvSpPr>
        <p:spPr>
          <a:xfrm>
            <a:off x="3138487" y="764704"/>
            <a:ext cx="1449388" cy="153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QuadreDeText 10"/>
          <p:cNvSpPr txBox="1"/>
          <p:nvPr/>
        </p:nvSpPr>
        <p:spPr>
          <a:xfrm>
            <a:off x="7477126" y="5262153"/>
            <a:ext cx="1516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Investigación </a:t>
            </a:r>
            <a:endParaRPr lang="es-ES" sz="1200" b="1" baseline="3000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ES" sz="12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2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 e Ingeniería Multiescala de Barcelona.</a:t>
            </a:r>
            <a:endParaRPr lang="es-ES_tradnl" sz="12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1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/>
          <p:cNvSpPr txBox="1"/>
          <p:nvPr/>
        </p:nvSpPr>
        <p:spPr>
          <a:xfrm>
            <a:off x="4788024" y="295910"/>
            <a:ext cx="422262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upc en las redes internacionales</a:t>
            </a:r>
            <a:endParaRPr lang="ca-ES" sz="4000" b="1" cap="all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21"/>
          <p:cNvSpPr txBox="1"/>
          <p:nvPr/>
        </p:nvSpPr>
        <p:spPr>
          <a:xfrm>
            <a:off x="179512" y="1336974"/>
            <a:ext cx="63713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AUIP. </a:t>
            </a:r>
            <a:r>
              <a:rPr lang="es-ES" baseline="30000" smtClean="0"/>
              <a:t>Asociación </a:t>
            </a:r>
            <a:r>
              <a:rPr lang="es-ES" baseline="30000"/>
              <a:t>Universitaria Iberoamericana de Postgrado</a:t>
            </a:r>
          </a:p>
          <a:p>
            <a:r>
              <a:rPr lang="ca-ES" baseline="30000"/>
              <a:t>· </a:t>
            </a:r>
            <a:r>
              <a:rPr lang="ca-ES" baseline="30000" smtClean="0"/>
              <a:t>CASA. </a:t>
            </a:r>
            <a:r>
              <a:rPr lang="en-US" baseline="30000" smtClean="0"/>
              <a:t>Consortium </a:t>
            </a:r>
            <a:r>
              <a:rPr lang="en-US" baseline="30000"/>
              <a:t>for Advanced Studies Abroad</a:t>
            </a:r>
          </a:p>
          <a:p>
            <a:r>
              <a:rPr lang="ca-ES" baseline="30000"/>
              <a:t>· </a:t>
            </a:r>
            <a:r>
              <a:rPr lang="ca-ES" baseline="30000" smtClean="0"/>
              <a:t>CESAER. </a:t>
            </a:r>
            <a:r>
              <a:rPr lang="en-US" baseline="30000" smtClean="0"/>
              <a:t>Conference </a:t>
            </a:r>
            <a:r>
              <a:rPr lang="en-US" baseline="30000"/>
              <a:t>of European Schools for Advanced Engineering Education </a:t>
            </a:r>
            <a:r>
              <a:rPr lang="ca-ES" baseline="30000" smtClean="0"/>
              <a:t>and </a:t>
            </a:r>
            <a:r>
              <a:rPr lang="ca-ES" baseline="30000"/>
              <a:t>Research</a:t>
            </a:r>
          </a:p>
          <a:p>
            <a:r>
              <a:rPr lang="ca-ES" baseline="30000"/>
              <a:t>· </a:t>
            </a:r>
            <a:r>
              <a:rPr lang="ca-ES" baseline="30000" smtClean="0"/>
              <a:t>CINDA. Centro </a:t>
            </a:r>
            <a:r>
              <a:rPr lang="ca-ES" baseline="30000"/>
              <a:t>Interuniversitario de Desarrollo</a:t>
            </a:r>
          </a:p>
          <a:p>
            <a:r>
              <a:rPr lang="ca-ES" baseline="30000"/>
              <a:t>· </a:t>
            </a:r>
            <a:r>
              <a:rPr lang="ca-ES" baseline="30000" smtClean="0"/>
              <a:t>CLUSTER. </a:t>
            </a:r>
            <a:r>
              <a:rPr lang="en-US" baseline="30000" smtClean="0"/>
              <a:t>Consortium </a:t>
            </a:r>
            <a:r>
              <a:rPr lang="en-US" baseline="30000"/>
              <a:t>Linking Universities of Science and Technology for Education and Research</a:t>
            </a:r>
          </a:p>
          <a:p>
            <a:r>
              <a:rPr lang="ca-ES" baseline="30000"/>
              <a:t>· </a:t>
            </a:r>
            <a:r>
              <a:rPr lang="ca-ES" baseline="30000" smtClean="0"/>
              <a:t>EUA. European </a:t>
            </a:r>
            <a:r>
              <a:rPr lang="ca-ES" baseline="30000"/>
              <a:t>University Association</a:t>
            </a:r>
          </a:p>
          <a:p>
            <a:r>
              <a:rPr lang="ca-ES" baseline="30000"/>
              <a:t>· </a:t>
            </a:r>
            <a:r>
              <a:rPr lang="ca-ES" baseline="30000" smtClean="0"/>
              <a:t>GUNI. </a:t>
            </a:r>
            <a:r>
              <a:rPr lang="en-US" baseline="30000" smtClean="0"/>
              <a:t>Global </a:t>
            </a:r>
            <a:r>
              <a:rPr lang="en-US" baseline="30000"/>
              <a:t>University Network for Innovation</a:t>
            </a:r>
          </a:p>
          <a:p>
            <a:r>
              <a:rPr lang="ca-ES" baseline="30000"/>
              <a:t>· Magalhães </a:t>
            </a:r>
          </a:p>
          <a:p>
            <a:r>
              <a:rPr lang="ca-ES" baseline="30000"/>
              <a:t>· RedEmprendia </a:t>
            </a:r>
          </a:p>
          <a:p>
            <a:r>
              <a:rPr lang="ca-ES" baseline="30000"/>
              <a:t>· </a:t>
            </a:r>
            <a:r>
              <a:rPr lang="ca-ES" baseline="30000" smtClean="0"/>
              <a:t>RMEI. </a:t>
            </a:r>
            <a:r>
              <a:rPr lang="fr-FR" baseline="30000" smtClean="0"/>
              <a:t>Réseau </a:t>
            </a:r>
            <a:r>
              <a:rPr lang="fr-FR" baseline="30000"/>
              <a:t>Méditerranéen des Écoles d’Ingénieurs</a:t>
            </a:r>
          </a:p>
          <a:p>
            <a:r>
              <a:rPr lang="ca-ES" baseline="30000"/>
              <a:t>· </a:t>
            </a:r>
            <a:r>
              <a:rPr lang="ca-ES" baseline="30000" smtClean="0"/>
              <a:t>TELESCOPI. </a:t>
            </a:r>
            <a:r>
              <a:rPr lang="es-ES" baseline="30000" smtClean="0"/>
              <a:t>Red </a:t>
            </a:r>
            <a:r>
              <a:rPr lang="es-ES" baseline="30000"/>
              <a:t>de Observatorios de Buenas Prácticas de Dirección Estratégica Universitaria </a:t>
            </a:r>
          </a:p>
          <a:p>
            <a:r>
              <a:rPr lang="ca-ES" baseline="30000" smtClean="0"/>
              <a:t>  en </a:t>
            </a:r>
            <a:r>
              <a:rPr lang="ca-ES" baseline="30000"/>
              <a:t>Latinoamérica y Europa</a:t>
            </a:r>
          </a:p>
          <a:p>
            <a:r>
              <a:rPr lang="ca-ES" baseline="30000"/>
              <a:t>· </a:t>
            </a:r>
            <a:r>
              <a:rPr lang="ca-ES" baseline="30000" smtClean="0"/>
              <a:t>T.I.M.E. </a:t>
            </a:r>
            <a:r>
              <a:rPr lang="en-US" baseline="30000" smtClean="0"/>
              <a:t>Top </a:t>
            </a:r>
            <a:r>
              <a:rPr lang="en-US" baseline="30000"/>
              <a:t>Industrial Managers for Europe</a:t>
            </a:r>
          </a:p>
          <a:p>
            <a:r>
              <a:rPr lang="ca-ES" baseline="30000"/>
              <a:t>· UNITECH International Society Network</a:t>
            </a:r>
          </a:p>
          <a:p>
            <a:r>
              <a:rPr lang="ca-ES" baseline="30000"/>
              <a:t>· Universia</a:t>
            </a:r>
          </a:p>
        </p:txBody>
      </p:sp>
      <p:sp>
        <p:nvSpPr>
          <p:cNvPr id="6" name="Rectangle 5"/>
          <p:cNvSpPr/>
          <p:nvPr/>
        </p:nvSpPr>
        <p:spPr>
          <a:xfrm>
            <a:off x="7022511" y="1336974"/>
            <a:ext cx="1883364" cy="2903326"/>
          </a:xfrm>
          <a:prstGeom prst="rect">
            <a:avLst/>
          </a:prstGeom>
          <a:solidFill>
            <a:srgbClr val="60C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QuadreDeText 6"/>
          <p:cNvSpPr txBox="1"/>
          <p:nvPr/>
        </p:nvSpPr>
        <p:spPr>
          <a:xfrm>
            <a:off x="7074194" y="1511590"/>
            <a:ext cx="1831681" cy="268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a-ES" sz="22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INNOENERGY</a:t>
            </a:r>
          </a:p>
          <a:p>
            <a:endParaRPr lang="es-ES_tradnl" b="1" baseline="30000" dirty="0" smtClean="0">
              <a:solidFill>
                <a:schemeClr val="bg1"/>
              </a:solidFill>
            </a:endParaRPr>
          </a:p>
          <a:p>
            <a:r>
              <a:rPr lang="es-ES_tradnl" b="1" baseline="30000" dirty="0">
                <a:solidFill>
                  <a:schemeClr val="bg1"/>
                </a:solidFill>
              </a:rPr>
              <a:t>Comunidad de conocimiento </a:t>
            </a:r>
            <a:r>
              <a:rPr lang="es-ES_tradnl" b="1" baseline="30000" dirty="0" smtClean="0">
                <a:solidFill>
                  <a:schemeClr val="bg1"/>
                </a:solidFill>
              </a:rPr>
              <a:t/>
            </a:r>
            <a:br>
              <a:rPr lang="es-ES_tradnl" b="1" baseline="30000" dirty="0" smtClean="0">
                <a:solidFill>
                  <a:schemeClr val="bg1"/>
                </a:solidFill>
              </a:rPr>
            </a:br>
            <a:r>
              <a:rPr lang="es-ES_tradnl" b="1" baseline="30000" dirty="0" smtClean="0">
                <a:solidFill>
                  <a:schemeClr val="bg1"/>
                </a:solidFill>
              </a:rPr>
              <a:t>e </a:t>
            </a:r>
            <a:r>
              <a:rPr lang="es-ES_tradnl" b="1" baseline="30000" dirty="0">
                <a:solidFill>
                  <a:schemeClr val="bg1"/>
                </a:solidFill>
              </a:rPr>
              <a:t>innovación (</a:t>
            </a:r>
            <a:r>
              <a:rPr lang="es-ES_tradnl" b="1" baseline="30000" dirty="0" err="1">
                <a:solidFill>
                  <a:schemeClr val="bg1"/>
                </a:solidFill>
              </a:rPr>
              <a:t>Knowledge</a:t>
            </a:r>
            <a:r>
              <a:rPr lang="es-ES_tradnl" b="1" baseline="30000" dirty="0">
                <a:solidFill>
                  <a:schemeClr val="bg1"/>
                </a:solidFill>
              </a:rPr>
              <a:t> and </a:t>
            </a:r>
            <a:r>
              <a:rPr lang="es-ES_tradnl" b="1" baseline="30000" dirty="0" err="1">
                <a:solidFill>
                  <a:schemeClr val="bg1"/>
                </a:solidFill>
              </a:rPr>
              <a:t>Innovation</a:t>
            </a:r>
            <a:r>
              <a:rPr lang="es-ES_tradnl" b="1" baseline="30000" dirty="0">
                <a:solidFill>
                  <a:schemeClr val="bg1"/>
                </a:solidFill>
              </a:rPr>
              <a:t> </a:t>
            </a:r>
            <a:r>
              <a:rPr lang="es-ES_tradnl" b="1" baseline="30000" dirty="0" err="1">
                <a:solidFill>
                  <a:schemeClr val="bg1"/>
                </a:solidFill>
              </a:rPr>
              <a:t>Community</a:t>
            </a:r>
            <a:r>
              <a:rPr lang="es-ES_tradnl" b="1" baseline="30000" dirty="0">
                <a:solidFill>
                  <a:schemeClr val="bg1"/>
                </a:solidFill>
              </a:rPr>
              <a:t>, KIC) impulsada por el </a:t>
            </a:r>
            <a:r>
              <a:rPr lang="es-ES_tradnl" b="1" baseline="30000" dirty="0" err="1">
                <a:solidFill>
                  <a:schemeClr val="bg1"/>
                </a:solidFill>
              </a:rPr>
              <a:t>European</a:t>
            </a:r>
            <a:r>
              <a:rPr lang="es-ES_tradnl" b="1" baseline="30000" dirty="0">
                <a:solidFill>
                  <a:schemeClr val="bg1"/>
                </a:solidFill>
              </a:rPr>
              <a:t> </a:t>
            </a:r>
            <a:r>
              <a:rPr lang="es-ES_tradnl" b="1" baseline="30000" dirty="0" err="1">
                <a:solidFill>
                  <a:schemeClr val="bg1"/>
                </a:solidFill>
              </a:rPr>
              <a:t>Institute</a:t>
            </a:r>
            <a:r>
              <a:rPr lang="es-ES_tradnl" b="1" baseline="30000" dirty="0">
                <a:solidFill>
                  <a:schemeClr val="bg1"/>
                </a:solidFill>
              </a:rPr>
              <a:t> </a:t>
            </a:r>
            <a:r>
              <a:rPr lang="es-ES_tradnl" b="1" baseline="30000" dirty="0" smtClean="0">
                <a:solidFill>
                  <a:schemeClr val="bg1"/>
                </a:solidFill>
              </a:rPr>
              <a:t/>
            </a:r>
            <a:br>
              <a:rPr lang="es-ES_tradnl" b="1" baseline="30000" dirty="0" smtClean="0">
                <a:solidFill>
                  <a:schemeClr val="bg1"/>
                </a:solidFill>
              </a:rPr>
            </a:br>
            <a:r>
              <a:rPr lang="es-ES_tradnl" b="1" baseline="30000" dirty="0" smtClean="0">
                <a:solidFill>
                  <a:schemeClr val="bg1"/>
                </a:solidFill>
              </a:rPr>
              <a:t>of </a:t>
            </a:r>
            <a:r>
              <a:rPr lang="es-ES_tradnl" b="1" baseline="30000" dirty="0" err="1">
                <a:solidFill>
                  <a:schemeClr val="bg1"/>
                </a:solidFill>
              </a:rPr>
              <a:t>Innovation</a:t>
            </a:r>
            <a:r>
              <a:rPr lang="es-ES_tradnl" b="1" baseline="30000" dirty="0">
                <a:solidFill>
                  <a:schemeClr val="bg1"/>
                </a:solidFill>
              </a:rPr>
              <a:t> and </a:t>
            </a:r>
            <a:r>
              <a:rPr lang="es-ES_tradnl" b="1" baseline="30000" dirty="0" err="1">
                <a:solidFill>
                  <a:schemeClr val="bg1"/>
                </a:solidFill>
              </a:rPr>
              <a:t>Technology</a:t>
            </a:r>
            <a:r>
              <a:rPr lang="es-ES_tradnl" b="1" baseline="30000" dirty="0">
                <a:solidFill>
                  <a:schemeClr val="bg1"/>
                </a:solidFill>
              </a:rPr>
              <a:t> (EIT) para fomentar la innovación en el ámbito de las energías sostenibles.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0824" y="5157789"/>
            <a:ext cx="2887663" cy="1439862"/>
          </a:xfrm>
          <a:prstGeom prst="rect">
            <a:avLst/>
          </a:prstGeom>
          <a:solidFill>
            <a:srgbClr val="FEBC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QuadreDeText 8"/>
          <p:cNvSpPr txBox="1"/>
          <p:nvPr/>
        </p:nvSpPr>
        <p:spPr>
          <a:xfrm>
            <a:off x="295076" y="5301208"/>
            <a:ext cx="2695375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a-ES" sz="22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SINO-SPANISH CAMPUS</a:t>
            </a:r>
          </a:p>
          <a:p>
            <a:endParaRPr lang="es-ES_tradnl" b="1" baseline="30000" smtClean="0">
              <a:solidFill>
                <a:schemeClr val="bg1"/>
              </a:solidFill>
            </a:endParaRPr>
          </a:p>
          <a:p>
            <a:r>
              <a:rPr lang="es-ES" b="1" baseline="30000">
                <a:solidFill>
                  <a:schemeClr val="bg1"/>
                </a:solidFill>
              </a:rPr>
              <a:t>Campus universitario creado conjuntamente con la Universidad Politécnica de Madrid en la Universidad de Tongji (China).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22511" y="4240300"/>
            <a:ext cx="1883364" cy="23573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QuadreDeText 10"/>
          <p:cNvSpPr txBox="1"/>
          <p:nvPr/>
        </p:nvSpPr>
        <p:spPr>
          <a:xfrm>
            <a:off x="7074194" y="4417296"/>
            <a:ext cx="1857522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a-ES" sz="22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UP4</a:t>
            </a:r>
          </a:p>
          <a:p>
            <a:endParaRPr lang="es-ES_tradnl" b="1" baseline="30000" dirty="0" smtClean="0">
              <a:solidFill>
                <a:schemeClr val="bg1"/>
              </a:solidFill>
            </a:endParaRPr>
          </a:p>
          <a:p>
            <a:r>
              <a:rPr lang="es-ES" b="1" baseline="30000" dirty="0">
                <a:solidFill>
                  <a:schemeClr val="bg1"/>
                </a:solidFill>
              </a:rPr>
              <a:t>Alianza de las cuatro universidades politécnicas del Estado: la Universidad Politécnica de Madrid, </a:t>
            </a:r>
            <a:r>
              <a:rPr lang="es-ES" b="1" baseline="30000" dirty="0" smtClean="0">
                <a:solidFill>
                  <a:schemeClr val="bg1"/>
                </a:solidFill>
              </a:rPr>
              <a:t>la </a:t>
            </a:r>
            <a:r>
              <a:rPr lang="es-ES" b="1" baseline="30000" dirty="0">
                <a:solidFill>
                  <a:schemeClr val="bg1"/>
                </a:solidFill>
              </a:rPr>
              <a:t>Universidad Politécnica de Cartagena, la </a:t>
            </a:r>
            <a:r>
              <a:rPr lang="es-ES" b="1" baseline="30000" dirty="0" err="1">
                <a:solidFill>
                  <a:schemeClr val="bg1"/>
                </a:solidFill>
              </a:rPr>
              <a:t>Universitat</a:t>
            </a:r>
            <a:r>
              <a:rPr lang="es-ES" b="1" baseline="30000" dirty="0">
                <a:solidFill>
                  <a:schemeClr val="bg1"/>
                </a:solidFill>
              </a:rPr>
              <a:t> </a:t>
            </a:r>
            <a:r>
              <a:rPr lang="es-ES" b="1" baseline="30000" dirty="0" err="1">
                <a:solidFill>
                  <a:schemeClr val="bg1"/>
                </a:solidFill>
              </a:rPr>
              <a:t>Politècnica</a:t>
            </a:r>
            <a:r>
              <a:rPr lang="es-ES" b="1" baseline="30000" dirty="0">
                <a:solidFill>
                  <a:schemeClr val="bg1"/>
                </a:solidFill>
              </a:rPr>
              <a:t> de </a:t>
            </a:r>
            <a:r>
              <a:rPr lang="es-ES" b="1" baseline="30000" dirty="0" err="1">
                <a:solidFill>
                  <a:schemeClr val="bg1"/>
                </a:solidFill>
              </a:rPr>
              <a:t>València</a:t>
            </a:r>
            <a:r>
              <a:rPr lang="es-ES" b="1" baseline="30000" dirty="0">
                <a:solidFill>
                  <a:schemeClr val="bg1"/>
                </a:solidFill>
              </a:rPr>
              <a:t> y la </a:t>
            </a:r>
            <a:r>
              <a:rPr lang="es-ES" b="1" baseline="30000" dirty="0" err="1">
                <a:solidFill>
                  <a:schemeClr val="bg1"/>
                </a:solidFill>
              </a:rPr>
              <a:t>Universitat</a:t>
            </a:r>
            <a:r>
              <a:rPr lang="es-ES" b="1" baseline="30000" dirty="0">
                <a:solidFill>
                  <a:schemeClr val="bg1"/>
                </a:solidFill>
              </a:rPr>
              <a:t> </a:t>
            </a:r>
            <a:r>
              <a:rPr lang="es-ES" b="1" baseline="30000" dirty="0" err="1">
                <a:solidFill>
                  <a:schemeClr val="bg1"/>
                </a:solidFill>
              </a:rPr>
              <a:t>Politècnica</a:t>
            </a:r>
            <a:r>
              <a:rPr lang="es-ES" b="1" baseline="30000" dirty="0">
                <a:solidFill>
                  <a:schemeClr val="bg1"/>
                </a:solidFill>
              </a:rPr>
              <a:t> de Catalunya.</a:t>
            </a:r>
            <a:endParaRPr lang="es-ES_tradnl" b="1" baseline="30000" dirty="0">
              <a:solidFill>
                <a:schemeClr val="bg1"/>
              </a:solidFill>
            </a:endParaRPr>
          </a:p>
        </p:txBody>
      </p:sp>
      <p:pic>
        <p:nvPicPr>
          <p:cNvPr id="12" name="Imat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3" b="16574"/>
          <a:stretch/>
        </p:blipFill>
        <p:spPr>
          <a:xfrm>
            <a:off x="3138487" y="5157192"/>
            <a:ext cx="3884023" cy="1440160"/>
          </a:xfrm>
          <a:prstGeom prst="rect">
            <a:avLst/>
          </a:prstGeom>
        </p:spPr>
      </p:pic>
      <p:sp>
        <p:nvSpPr>
          <p:cNvPr id="13" name="QuadreDeText 10"/>
          <p:cNvSpPr txBox="1"/>
          <p:nvPr/>
        </p:nvSpPr>
        <p:spPr>
          <a:xfrm>
            <a:off x="3190170" y="4818339"/>
            <a:ext cx="380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baseline="30000">
                <a:solidFill>
                  <a:srgbClr val="0070C0"/>
                </a:solidFill>
                <a:latin typeface="Arial" panose="020B0604020202020204" pitchFamily="34" charset="0"/>
              </a:rPr>
              <a:t>La UPC ha alcanzado un relevante grado de internacionalización </a:t>
            </a:r>
          </a:p>
          <a:p>
            <a:pPr algn="r"/>
            <a:r>
              <a:rPr lang="es-ES" sz="1200" b="1" baseline="30000">
                <a:solidFill>
                  <a:srgbClr val="0070C0"/>
                </a:solidFill>
                <a:latin typeface="Arial" panose="020B0604020202020204" pitchFamily="34" charset="0"/>
              </a:rPr>
              <a:t>en todas sus actividades académicas.</a:t>
            </a:r>
            <a:endParaRPr lang="es-ES_tradnl" sz="1200" b="1" baseline="300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77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 rot="10800000">
            <a:off x="-1" y="3428999"/>
            <a:ext cx="9144000" cy="3428999"/>
          </a:xfrm>
          <a:prstGeom prst="rect">
            <a:avLst/>
          </a:prstGeom>
          <a:gradFill flip="none" rotWithShape="1">
            <a:gsLst>
              <a:gs pos="8000">
                <a:schemeClr val="accent3">
                  <a:lumMod val="50000"/>
                  <a:alpha val="49000"/>
                </a:schemeClr>
              </a:gs>
              <a:gs pos="100000">
                <a:srgbClr val="E1E8F5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5879207" y="6108740"/>
            <a:ext cx="3096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Centro de Cooperación </a:t>
            </a:r>
            <a:endParaRPr lang="es-ES" sz="10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ES" sz="1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Desarrollo promueve </a:t>
            </a:r>
            <a:endParaRPr lang="es-ES" sz="10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ES" sz="1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</a:t>
            </a:r>
            <a:r>
              <a:rPr lang="es-E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voluntariado internacional.</a:t>
            </a:r>
            <a:endParaRPr lang="es-E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377" y="1"/>
            <a:ext cx="9144000" cy="1052735"/>
          </a:xfrm>
          <a:prstGeom prst="rect">
            <a:avLst/>
          </a:prstGeom>
          <a:gradFill flip="none" rotWithShape="1">
            <a:gsLst>
              <a:gs pos="8000">
                <a:schemeClr val="accent3">
                  <a:lumMod val="50000"/>
                  <a:alpha val="49000"/>
                </a:schemeClr>
              </a:gs>
              <a:gs pos="100000">
                <a:srgbClr val="E1E8F5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t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31367"/>
            <a:ext cx="7903111" cy="173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5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2"/>
          <p:cNvSpPr txBox="1"/>
          <p:nvPr/>
        </p:nvSpPr>
        <p:spPr>
          <a:xfrm>
            <a:off x="157162" y="799505"/>
            <a:ext cx="41988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La comunidad UPC mantiene un alto grado </a:t>
            </a:r>
            <a:r>
              <a:rPr lang="es-ES" sz="120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</a:p>
          <a:p>
            <a:r>
              <a:rPr lang="es-ES" sz="1200" smtClean="0">
                <a:latin typeface="Arial" panose="020B0604020202020204" pitchFamily="34" charset="0"/>
                <a:cs typeface="Arial" panose="020B0604020202020204" pitchFamily="34" charset="0"/>
              </a:rPr>
              <a:t>implicación </a:t>
            </a: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en la resolución de los retos del </a:t>
            </a:r>
            <a:r>
              <a:rPr lang="es-ES" sz="1200" smtClean="0">
                <a:latin typeface="Arial" panose="020B0604020202020204" pitchFamily="34" charset="0"/>
                <a:cs typeface="Arial" panose="020B0604020202020204" pitchFamily="34" charset="0"/>
              </a:rPr>
              <a:t>planeta. </a:t>
            </a:r>
          </a:p>
          <a:p>
            <a:r>
              <a:rPr lang="es-ES" sz="1200" smtClean="0">
                <a:latin typeface="Arial" panose="020B0604020202020204" pitchFamily="34" charset="0"/>
                <a:cs typeface="Arial" panose="020B0604020202020204" pitchFamily="34" charset="0"/>
              </a:rPr>
              <a:t>Cada </a:t>
            </a: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curso, unas 200 personas ponen su conocimiento </a:t>
            </a:r>
            <a:endParaRPr lang="es-ES" sz="12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smtClean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servicio de proyectos de cooperación internacional, </a:t>
            </a:r>
            <a:endParaRPr lang="es-ES" sz="12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canaliza el Centro de Cooperación para el </a:t>
            </a:r>
            <a:r>
              <a:rPr lang="es-ES" sz="1200" smtClean="0">
                <a:latin typeface="Arial" panose="020B0604020202020204" pitchFamily="34" charset="0"/>
                <a:cs typeface="Arial" panose="020B0604020202020204" pitchFamily="34" charset="0"/>
              </a:rPr>
              <a:t>Desarrollo. El </a:t>
            </a: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compromiso UPC es también un compromiso local </a:t>
            </a:r>
            <a:endParaRPr lang="es-ES" sz="12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ofrece respuestas a las necesidades más próximas.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QuadreDeText 10"/>
          <p:cNvSpPr txBox="1"/>
          <p:nvPr/>
        </p:nvSpPr>
        <p:spPr>
          <a:xfrm>
            <a:off x="2478435" y="6497349"/>
            <a:ext cx="20517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Universitario de la Visión.</a:t>
            </a:r>
            <a:endParaRPr lang="es-ES" sz="12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QuadreDeText 11"/>
          <p:cNvSpPr txBox="1"/>
          <p:nvPr/>
        </p:nvSpPr>
        <p:spPr>
          <a:xfrm>
            <a:off x="6322012" y="5092701"/>
            <a:ext cx="26540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Compromiso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</a:p>
          <a:p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muestra es la </a:t>
            </a:r>
          </a:p>
          <a:p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iniciativa Miradas Solidarias, </a:t>
            </a:r>
          </a:p>
          <a:p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través de la cual el Centro </a:t>
            </a:r>
          </a:p>
          <a:p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Universitario de la Visión </a:t>
            </a:r>
          </a:p>
          <a:p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ofrece atención especializada </a:t>
            </a:r>
          </a:p>
          <a:p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salud visual a personas en </a:t>
            </a:r>
          </a:p>
          <a:p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situación de vulnerabilidad.</a:t>
            </a:r>
            <a:endParaRPr lang="es-ES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250826" y="2351931"/>
            <a:ext cx="1453802" cy="1440160"/>
            <a:chOff x="250826" y="5164138"/>
            <a:chExt cx="1453802" cy="1440160"/>
          </a:xfrm>
        </p:grpSpPr>
        <p:sp>
          <p:nvSpPr>
            <p:cNvPr id="2" name="Rectangle 1"/>
            <p:cNvSpPr/>
            <p:nvPr/>
          </p:nvSpPr>
          <p:spPr>
            <a:xfrm>
              <a:off x="250826" y="5164138"/>
              <a:ext cx="1453802" cy="1440160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QuadreDeText 14"/>
            <p:cNvSpPr txBox="1"/>
            <p:nvPr/>
          </p:nvSpPr>
          <p:spPr>
            <a:xfrm>
              <a:off x="304679" y="5544014"/>
              <a:ext cx="134143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proyectos de cooperación </a:t>
              </a:r>
              <a:endParaRPr lang="es-E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 </a:t>
              </a:r>
              <a:r>
                <a:rPr lang="es-E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</a:t>
              </a:r>
              <a:r>
                <a:rPr lang="es-ES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desarrollo </a:t>
              </a:r>
            </a:p>
            <a:p>
              <a:r>
                <a:rPr lang="es-ES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 </a:t>
              </a:r>
              <a:r>
                <a:rPr lang="es-E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sensibilización en 29 países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QuadreDeText 15"/>
            <p:cNvSpPr txBox="1"/>
            <p:nvPr/>
          </p:nvSpPr>
          <p:spPr>
            <a:xfrm>
              <a:off x="304679" y="5219687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59</a:t>
              </a:r>
              <a:endParaRPr lang="es-E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QuadreDeText 27"/>
          <p:cNvSpPr txBox="1"/>
          <p:nvPr/>
        </p:nvSpPr>
        <p:spPr>
          <a:xfrm>
            <a:off x="4650463" y="2607535"/>
            <a:ext cx="25922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Compromiso global</a:t>
            </a:r>
          </a:p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parte importante de las </a:t>
            </a:r>
          </a:p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de la UPC están</a:t>
            </a:r>
          </a:p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alineadas con los Objetivos</a:t>
            </a:r>
          </a:p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Desarrollo Sostenible</a:t>
            </a:r>
          </a:p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(ODS) de la Agenda 2030 </a:t>
            </a:r>
          </a:p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las Naciones Unidas (ONU).</a:t>
            </a:r>
          </a:p>
        </p:txBody>
      </p:sp>
      <p:sp>
        <p:nvSpPr>
          <p:cNvPr id="31" name="QuadreDeText 30"/>
          <p:cNvSpPr txBox="1"/>
          <p:nvPr/>
        </p:nvSpPr>
        <p:spPr>
          <a:xfrm>
            <a:off x="1691680" y="5250686"/>
            <a:ext cx="2779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Providence: monitorizar la selva amazónica </a:t>
            </a:r>
            <a:endParaRPr lang="es-ES" sz="1200" b="1" baseline="3000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S" sz="12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conservar la biodiversidad.</a:t>
            </a:r>
            <a:endParaRPr lang="it-IT" sz="12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tg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3" r="18613"/>
          <a:stretch/>
        </p:blipFill>
        <p:spPr>
          <a:xfrm>
            <a:off x="1704629" y="2349500"/>
            <a:ext cx="2867372" cy="2808288"/>
          </a:xfrm>
          <a:prstGeom prst="rect">
            <a:avLst/>
          </a:prstGeom>
        </p:spPr>
      </p:pic>
      <p:pic>
        <p:nvPicPr>
          <p:cNvPr id="17" name="Imatg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3" t="5911" r="42769" b="6104"/>
          <a:stretch/>
        </p:blipFill>
        <p:spPr>
          <a:xfrm>
            <a:off x="4572000" y="5164138"/>
            <a:ext cx="1659732" cy="14414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0825" y="3774431"/>
            <a:ext cx="1453803" cy="2814638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QuadreDeText 25"/>
          <p:cNvSpPr txBox="1"/>
          <p:nvPr/>
        </p:nvSpPr>
        <p:spPr>
          <a:xfrm>
            <a:off x="289620" y="4214273"/>
            <a:ext cx="14568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alumnos de primaria </a:t>
            </a:r>
            <a:endParaRPr lang="es-ES" sz="10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secundaria participan en actividades STEAM (Science, </a:t>
            </a:r>
            <a:r>
              <a:rPr lang="es-E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es-E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Engineering, </a:t>
            </a:r>
            <a:endParaRPr lang="es-ES" sz="10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</a:t>
            </a:r>
            <a:r>
              <a:rPr lang="es-E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Mathematics) organizadas </a:t>
            </a:r>
            <a:r>
              <a:rPr lang="es-E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es-E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UPC</a:t>
            </a:r>
            <a:endParaRPr lang="es-E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QuadreDeText 26"/>
          <p:cNvSpPr txBox="1"/>
          <p:nvPr/>
        </p:nvSpPr>
        <p:spPr>
          <a:xfrm>
            <a:off x="276593" y="386178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17.166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\\TELEMANN\Grups\SC\SCI\SCI-Comu Temporal\Jordi Soldevila\ODS_castel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7531"/>
            <a:ext cx="4162177" cy="236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09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1"/>
            <a:ext cx="9180512" cy="6858000"/>
          </a:xfrm>
          <a:prstGeom prst="rect">
            <a:avLst/>
          </a:prstGeom>
        </p:spPr>
      </p:pic>
      <p:sp>
        <p:nvSpPr>
          <p:cNvPr id="4" name="QuadreDeText 3"/>
          <p:cNvSpPr txBox="1"/>
          <p:nvPr/>
        </p:nvSpPr>
        <p:spPr>
          <a:xfrm>
            <a:off x="160462" y="6423139"/>
            <a:ext cx="63557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 de maquetas de la Escuela Técnica </a:t>
            </a:r>
            <a:r>
              <a:rPr lang="es-ES" sz="1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de </a:t>
            </a:r>
            <a:r>
              <a:rPr lang="es-E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del Vallès (ETSAV).</a:t>
            </a:r>
            <a:endParaRPr lang="es-E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t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25144"/>
            <a:ext cx="8208912" cy="44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"/>
          <p:cNvSpPr/>
          <p:nvPr/>
        </p:nvSpPr>
        <p:spPr>
          <a:xfrm>
            <a:off x="4582914" y="1340767"/>
            <a:ext cx="4322961" cy="16683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20 Rectángulo"/>
          <p:cNvSpPr/>
          <p:nvPr/>
        </p:nvSpPr>
        <p:spPr>
          <a:xfrm>
            <a:off x="4587874" y="3009141"/>
            <a:ext cx="4318001" cy="1427971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21 Rectángulo"/>
          <p:cNvSpPr/>
          <p:nvPr/>
        </p:nvSpPr>
        <p:spPr>
          <a:xfrm>
            <a:off x="4574530" y="4437112"/>
            <a:ext cx="4331345" cy="18722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13 Rectángulo"/>
          <p:cNvSpPr/>
          <p:nvPr/>
        </p:nvSpPr>
        <p:spPr>
          <a:xfrm>
            <a:off x="250825" y="1340767"/>
            <a:ext cx="4337050" cy="8640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16 Rectángulo"/>
          <p:cNvSpPr/>
          <p:nvPr/>
        </p:nvSpPr>
        <p:spPr>
          <a:xfrm>
            <a:off x="250825" y="2204864"/>
            <a:ext cx="4337050" cy="20162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17 Rectángulo"/>
          <p:cNvSpPr/>
          <p:nvPr/>
        </p:nvSpPr>
        <p:spPr>
          <a:xfrm>
            <a:off x="250825" y="4221087"/>
            <a:ext cx="4337050" cy="8366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18 Rectángulo"/>
          <p:cNvSpPr/>
          <p:nvPr/>
        </p:nvSpPr>
        <p:spPr>
          <a:xfrm>
            <a:off x="250825" y="5057775"/>
            <a:ext cx="4337050" cy="1251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>
            <a:spLocks/>
          </p:cNvSpPr>
          <p:nvPr/>
        </p:nvSpPr>
        <p:spPr>
          <a:xfrm>
            <a:off x="294502" y="1496972"/>
            <a:ext cx="4261494" cy="46688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</a:t>
            </a: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URBANISMO </a:t>
            </a: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EDIFICACIÓN </a:t>
            </a:r>
            <a:endParaRPr lang="pt-BR" sz="16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Arquitectura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Técnica y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Edificación. EPSEB 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Estudios de</a:t>
            </a:r>
            <a:r>
              <a:rPr lang="pt-BR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Arquitectura. ETSAB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ETSAV</a:t>
            </a:r>
          </a:p>
          <a:p>
            <a:pPr>
              <a:lnSpc>
                <a:spcPts val="1400"/>
              </a:lnSpc>
            </a:pPr>
            <a:endParaRPr lang="pt-BR" sz="1600" baseline="30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APLICADAS</a:t>
            </a: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Ciencia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e Ingeniería de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ETSETB-FIB-FME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Ciencias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y Tecnologías del Mar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, menciones en Ciencias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	e Ingeniería del Mar / Tecnologías del Mar. EPSEVG-ESAB-ETSECCPB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Economía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Estadística. FME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(doble titulación interuniversitaria UB-UPC)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Estadística. FME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(interuniversitario UB-UPC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Ingeniería Física. ETSETB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Matemáticas. FME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fr-F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Y TECNOLOGÍAS </a:t>
            </a: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endParaRPr lang="fr-FR" sz="16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Ingeniería Biomédica. EEBE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Óptica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Optometría. FOOT</a:t>
            </a:r>
          </a:p>
          <a:p>
            <a:pPr>
              <a:lnSpc>
                <a:spcPts val="1400"/>
              </a:lnSpc>
            </a:pP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ca-ES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Y TECNOLOGÍA MULTIMEDIA </a:t>
            </a:r>
            <a:endParaRPr lang="pt-BR" sz="16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Video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Game Design and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Development. CITM</a:t>
            </a:r>
            <a:endParaRPr lang="ca-ES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Diseño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y Desarrollo de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Videojuegos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CITM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Diseño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, Animación y Arte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CITM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Multimedia. CITM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2411760" y="295910"/>
            <a:ext cx="659889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GRAdoS UNIVERSITARIoS </a:t>
            </a:r>
            <a:r>
              <a:rPr lang="ca-ES" sz="4000" b="1" cap="all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</a:t>
            </a:r>
          </a:p>
        </p:txBody>
      </p:sp>
      <p:sp>
        <p:nvSpPr>
          <p:cNvPr id="24" name="QuadreDeText 23"/>
          <p:cNvSpPr txBox="1"/>
          <p:nvPr/>
        </p:nvSpPr>
        <p:spPr>
          <a:xfrm>
            <a:off x="4616022" y="1496972"/>
            <a:ext cx="4348466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fr-F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Y ORGANIZACIÓN DE</a:t>
            </a:r>
            <a:r>
              <a:rPr lang="fr-FR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 </a:t>
            </a:r>
            <a:endParaRPr lang="fr-FR" sz="1600" b="1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Industrial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Technologies and Economic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Analysis. ETSEIB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interuniversitario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UPC-UPF)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Administración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y Dirección de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EAE, EUNCET*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Ciencias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y Tecnologías Aplicadas al Deporte y al Acondicionamiento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Físico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EUNCET*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Márketing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y Comunicación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Digital. EAE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, EUNCET*</a:t>
            </a:r>
            <a:endParaRPr lang="pt-BR" sz="1200" baseline="30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2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* Centros docentes adscritos</a:t>
            </a:r>
            <a:endParaRPr lang="pt-BR" sz="12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-85725">
              <a:lnSpc>
                <a:spcPts val="1400"/>
              </a:lnSpc>
            </a:pPr>
            <a:endParaRPr lang="pt-BR" sz="1600" b="1" baseline="3000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-85725">
              <a:lnSpc>
                <a:spcPts val="1400"/>
              </a:lnSpc>
            </a:pP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AEROESPACIAL </a:t>
            </a:r>
            <a:endParaRPr lang="pt-BR" sz="16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-85725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Sistemas Aeroespaciales,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menciones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en: </a:t>
            </a:r>
          </a:p>
          <a:p>
            <a:pPr marL="85725" indent="-85725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Aeronavegación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Aeropuertos. EETAC 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-85725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Ingeniería de Sistemas Aeroespaciales+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Ingeniería de Sistemas de Telecomunicación o Ingeniería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Telemática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EETAC (doble titulación)</a:t>
            </a:r>
          </a:p>
          <a:p>
            <a:pPr marL="85725" indent="-85725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en Tecnologías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Aeroespaciales. ESEIAAT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-85725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en Vehículos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Aeroespaciales. ESEIAAT </a:t>
            </a:r>
            <a:endParaRPr lang="ca-ES" sz="1600" baseline="30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</a:t>
            </a:r>
            <a:endParaRPr lang="pt-BR" sz="1600" b="1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Civil Engineering. ETSECCPB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Ingeniería Civil. ETSECCPB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Obras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Públicas. ETSECCPB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en Geoinformación y Geomática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EPSEB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Geológica y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Ambiental. ETSECCPB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interuniversitario UPC-UB)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Ingeniería Minera. EPSEM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4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4587875" y="3933056"/>
            <a:ext cx="4318000" cy="18722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8 Rectángulo"/>
          <p:cNvSpPr/>
          <p:nvPr/>
        </p:nvSpPr>
        <p:spPr>
          <a:xfrm>
            <a:off x="4587875" y="1331008"/>
            <a:ext cx="4318000" cy="26020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4575908" y="5805264"/>
            <a:ext cx="4318000" cy="800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9 Rectángulo"/>
          <p:cNvSpPr/>
          <p:nvPr/>
        </p:nvSpPr>
        <p:spPr>
          <a:xfrm>
            <a:off x="250825" y="2924945"/>
            <a:ext cx="4337050" cy="3248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250825" y="1331007"/>
            <a:ext cx="4337050" cy="1593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17071" y="1412776"/>
            <a:ext cx="4258838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NGENIERÍA </a:t>
            </a: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BIOSISTEMAS </a:t>
            </a:r>
            <a:endParaRPr lang="pt-BR" sz="1600" b="1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AGROALIMENTARIA</a:t>
            </a:r>
            <a:endParaRPr lang="pt-BR" sz="1600" b="1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Ciencias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Culinarias y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Gastronómicas. ESAB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  (interuniversitario UB-UPC)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Ingeniería Alimentaria. ESAB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Ciencias Agronómicas,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menciones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en: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Hortofruticultura y Jardinería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Producción Agropecuaria. ESAB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Sistemas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Biológicos. ESAB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NGENIERÍA </a:t>
            </a: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Industrial Technologies and Economic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Analysis. ETSEIB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  (interuniversitario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UPC-UPF)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Ingeniería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Biomédica. EEBE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Ingeniería de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Automoción. EPSEM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	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Ingeniería de Diseño Industrial y Desarrollo del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Producto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EPSEVG, ESEIAAT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Ingeniería de la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Energía. EEBE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Ingeniería de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Materiales. EEBE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Ingeniería de Tecnología y Diseño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Textil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ESEIAAT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Ingeniería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Eléctrica. EEBE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, EPSEVG, ESEIAAT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Electrónica Industrial y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Automática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EEBE, EPSEM, EPSEVG, ESEIAAT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Ingeniería en Tecnologías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Industriales. ESEIAAT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, ETSEIB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Ingeniería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Mecánica. EEBE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, EPSEM, EPSEVG, ESEIAAT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Ingeniería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Química. EEBE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, EPSEM,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ESEIAAT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4735066" y="2335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GRADOS UNIVERSITARIOS </a:t>
            </a:r>
            <a:r>
              <a:rPr lang="ca-ES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</a:t>
            </a:r>
          </a:p>
        </p:txBody>
      </p:sp>
      <p:sp>
        <p:nvSpPr>
          <p:cNvPr id="24" name="QuadreDeText 23"/>
          <p:cNvSpPr txBox="1"/>
          <p:nvPr/>
        </p:nvSpPr>
        <p:spPr>
          <a:xfrm>
            <a:off x="4654894" y="1412776"/>
            <a:ext cx="4240038" cy="529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TELECOMUNICACIÓN</a:t>
            </a:r>
            <a:endParaRPr lang="pt-BR" sz="1600" b="1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	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Ciencia e Ingeniería de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ETSETB-FIB-FME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Ingeniería de Sistemas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Audiovisuales. ESEIAAT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Ingeniería de Sistemas de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Telecomunicación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EETAC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Ingeniería de Sistemas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TIC. EPSEM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Ingeniería de Tecnologías y Servicios de Telecomunicación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menciones en: Sistemas Audiovisuales / Sistemas de Telecomunicación / Sistemas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Telemáticos. ETSETB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Ingeniería Electrónica de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Telecomunicación. ETSETB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	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Ingeniería en Geoinformación y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Geomática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EPSEB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Sistemas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Telecomunicación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Telemática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Sistemas Aeroespaciales. EETAC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(doble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titulación)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Ingeniería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Telemática. EETAC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INFORMÁTICA</a:t>
            </a:r>
            <a:endParaRPr lang="pt-BR" sz="1600" b="1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Bioinformatics. FIB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(interuniversitariO UPF-UPC-UB)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Ciencia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e Ingeniería de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ETSETB-FIB-FME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Ingeniería de Sistemas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TIC. EPSEM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en Geoinformación y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Geomática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EPSEB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Ingeniería Informática,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menciones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en: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Computación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Computadores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pt-BR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Software /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Sistemas de</a:t>
            </a:r>
            <a:r>
              <a:rPr lang="pt-BR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Información. FIB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Tecnologías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Información. EPSEVG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, FIB </a:t>
            </a:r>
          </a:p>
          <a:p>
            <a:pPr>
              <a:lnSpc>
                <a:spcPts val="1400"/>
              </a:lnSpc>
            </a:pPr>
            <a:endParaRPr lang="pt-BR" sz="1600" b="1" baseline="3000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NAVAL, </a:t>
            </a: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MARINA </a:t>
            </a: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NÁUTICA </a:t>
            </a:r>
            <a:endParaRPr lang="pt-BR" sz="16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en Sistemas y Tecnología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Naval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FNB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Náutica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y Transporte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Marítimo. FNB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Tecnologías Marinas. FNB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6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4587875" y="3738226"/>
            <a:ext cx="4318000" cy="28596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14 Rectángulo"/>
          <p:cNvSpPr/>
          <p:nvPr/>
        </p:nvSpPr>
        <p:spPr>
          <a:xfrm>
            <a:off x="4557128" y="1332857"/>
            <a:ext cx="4337050" cy="12835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15 Rectángulo"/>
          <p:cNvSpPr/>
          <p:nvPr/>
        </p:nvSpPr>
        <p:spPr>
          <a:xfrm>
            <a:off x="4557128" y="2616362"/>
            <a:ext cx="4337050" cy="11218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250825" y="1340767"/>
            <a:ext cx="4337050" cy="18365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>
            <a:off x="250825" y="3177294"/>
            <a:ext cx="4337050" cy="23436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250825" y="5520900"/>
            <a:ext cx="4337050" cy="10846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16142" y="1517442"/>
            <a:ext cx="4294642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</a:t>
            </a: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URBANISMO </a:t>
            </a: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EDIFICACIÓN </a:t>
            </a:r>
            <a:endParaRPr lang="pt-BR" sz="16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Arquitectura 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Construcción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Avanzada en la Edificación</a:t>
            </a:r>
            <a:endParaRPr lang="pt-BR" sz="1600" baseline="30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Estudios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Avanzados en Arquitectura-Barcelona (MBArch)</a:t>
            </a: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Estudios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Avanzados en Diseño-Barcelona (MBDesign) </a:t>
            </a: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Gestión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la Edificación</a:t>
            </a: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Intervención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Sostenible en el Medio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Construido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(MISMeC)</a:t>
            </a: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Paisajismo-Barcelona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(MBLandArch)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APLICADAS</a:t>
            </a: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Erasmus </a:t>
            </a: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Mundus / Photonics Engineering, Nanophotonics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Biophotonics (Europhotonics)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Estadística </a:t>
            </a: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e Investigación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Operativa (</a:t>
            </a: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MESIO) 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Modelización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Computacional Atomística y Multiescala en Física, Química y Bioquímica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Seguridad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y Salud en el Trabajo: Prevención de Riesgos Laborales</a:t>
            </a: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Mathematics and Mathematical Engineering (MAMME)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Computer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Vision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Physics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Photonics 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Pure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and Applied Logic 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fr-F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</a:t>
            </a:r>
            <a:r>
              <a:rPr lang="fr-F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fr-F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TECNOLOGÍAS </a:t>
            </a: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 </a:t>
            </a:r>
            <a:endParaRPr lang="fr-FR" sz="16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Biomédica </a:t>
            </a: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Optometría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y Ciencias de la Visión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1993846" y="277133"/>
            <a:ext cx="703238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MáSTEReS UNIVERSITARIoS </a:t>
            </a:r>
            <a:r>
              <a:rPr lang="ca-ES" sz="4000" b="1" cap="all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</a:t>
            </a:r>
          </a:p>
        </p:txBody>
      </p:sp>
      <p:sp>
        <p:nvSpPr>
          <p:cNvPr id="24" name="QuadreDeText 23"/>
          <p:cNvSpPr txBox="1"/>
          <p:nvPr/>
        </p:nvSpPr>
        <p:spPr>
          <a:xfrm>
            <a:off x="4716016" y="1517442"/>
            <a:ext cx="4646612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s-ES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</a:t>
            </a:r>
            <a:r>
              <a:rPr lang="es-ES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PROFESORADO </a:t>
            </a:r>
            <a:endParaRPr lang="es-ES" sz="16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s-ES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ESTUDIOS </a:t>
            </a:r>
            <a:r>
              <a:rPr lang="es-ES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GÉNERO</a:t>
            </a:r>
            <a:endParaRPr lang="es-ES" sz="16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Estudios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Mujeres, Género y Ciudadanía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spc="-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Formación </a:t>
            </a:r>
            <a:r>
              <a:rPr lang="es-ES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del Profesorado de Educación Secundaria Obligatoria </a:t>
            </a:r>
            <a:r>
              <a:rPr lang="es-ES" sz="1600" spc="-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600" spc="-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spc="-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Bachillerato, Formación Profesional y Enseñanza de </a:t>
            </a:r>
            <a:r>
              <a:rPr lang="es-ES" sz="1600" spc="-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Idiomas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. Especialidades: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Formación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Profesional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/ Matemáticas</a:t>
            </a: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AEROESPACIAL </a:t>
            </a:r>
          </a:p>
          <a:p>
            <a:pPr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Aerospace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Science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Technology (MAST) </a:t>
            </a:r>
          </a:p>
          <a:p>
            <a:pPr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spc="-6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pt-BR" sz="1600" spc="-6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6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spc="-60" baseline="30000" dirty="0">
                <a:latin typeface="Arial" panose="020B0604020202020204" pitchFamily="34" charset="0"/>
                <a:cs typeface="Arial" panose="020B0604020202020204" pitchFamily="34" charset="0"/>
              </a:rPr>
              <a:t> Technologies for </a:t>
            </a:r>
            <a:r>
              <a:rPr lang="pt-BR" sz="1600" spc="-6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Unmanned</a:t>
            </a:r>
            <a:r>
              <a:rPr lang="pt-BR" sz="1600" spc="-6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6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Aircraft</a:t>
            </a:r>
            <a:r>
              <a:rPr lang="pt-BR" sz="1600" spc="-6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6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pt-BR" sz="1600" spc="-6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6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spc="-6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Drones</a:t>
            </a:r>
            <a:r>
              <a:rPr lang="pt-BR" sz="1600" spc="-6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Aeronàutica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Space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Aeronautical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fr-F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Erasmus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Coastal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Marine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Management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CoMEM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Erasmus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Hydroinformatics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Management </a:t>
            </a:r>
            <a:b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Euroaquae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Cadena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Suministro, Transporte y Movilidad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Caminos, Canales y Puertos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Minas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Terreno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Estructural y de la Construcción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Oceanografía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y Gestión del Medio </a:t>
            </a:r>
            <a:r>
              <a:rPr lang="es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Marino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spc="-5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  <a:r>
              <a:rPr lang="pt-BR" sz="1600" spc="-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Monuments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Historical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Constructions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(SAHC</a:t>
            </a:r>
            <a:r>
              <a:rPr lang="pt-BR" sz="1600" spc="-15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Erasmus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Mechanics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2 Rectángulo"/>
          <p:cNvSpPr/>
          <p:nvPr/>
        </p:nvSpPr>
        <p:spPr>
          <a:xfrm>
            <a:off x="247469" y="3728193"/>
            <a:ext cx="4194536" cy="1212975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1" name="17 Rectángulo"/>
          <p:cNvSpPr/>
          <p:nvPr/>
        </p:nvSpPr>
        <p:spPr>
          <a:xfrm>
            <a:off x="247469" y="2190941"/>
            <a:ext cx="4185287" cy="15372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2" name="11 Rectángulo"/>
          <p:cNvSpPr/>
          <p:nvPr/>
        </p:nvSpPr>
        <p:spPr>
          <a:xfrm>
            <a:off x="250825" y="1341438"/>
            <a:ext cx="4192624" cy="9136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4422956" y="1341437"/>
            <a:ext cx="4478348" cy="3292603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4" name="13 Rectángulo"/>
          <p:cNvSpPr/>
          <p:nvPr/>
        </p:nvSpPr>
        <p:spPr>
          <a:xfrm>
            <a:off x="250825" y="4941168"/>
            <a:ext cx="4192624" cy="12186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15802" y="1520825"/>
            <a:ext cx="40681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BIOSISTEMAS Y AGROALIMENTARIA </a:t>
            </a:r>
            <a:endParaRPr lang="pt-BR" sz="1600" b="1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Acuicultura 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Tecnologías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Facilitadoras para la Industria Alimentaria y de Bioprocesos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(KET4FOOD+BIO)</a:t>
            </a:r>
          </a:p>
          <a:p>
            <a:pPr marL="87313" indent="-87313">
              <a:lnSpc>
                <a:spcPts val="1400"/>
              </a:lnSpc>
            </a:pP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DE </a:t>
            </a: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TELECOMUNICACIÓN </a:t>
            </a:r>
            <a:endParaRPr lang="pt-BR" sz="1600" b="1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Applications and Technologies for Unmanned Aircraft Systems</a:t>
            </a:r>
          </a:p>
          <a:p>
            <a:pPr>
              <a:lnSpc>
                <a:spcPts val="1400"/>
              </a:lnSpc>
            </a:pP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(Drones) </a:t>
            </a: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Applied Telecommunications and Engineering Management</a:t>
            </a:r>
          </a:p>
          <a:p>
            <a:pPr>
              <a:lnSpc>
                <a:spcPts val="1400"/>
              </a:lnSpc>
            </a:pP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(MASTEAM) </a:t>
            </a: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Electronic Engineering (MEE) </a:t>
            </a: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Telecommunication </a:t>
            </a: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Engineering (MET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en-US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INFORMÁTICA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Erasmus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Mundus / Big Data Management and Analytics (BDMA)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Informática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Artificial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Intelligence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Innovation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and Research in Informatics (MIRI) </a:t>
            </a:r>
          </a:p>
          <a:p>
            <a:pPr>
              <a:lnSpc>
                <a:spcPts val="1400"/>
              </a:lnSpc>
            </a:pPr>
            <a:endParaRPr lang="pt-BR" sz="1600" b="1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NAVAL, MARINA Y NÁUTICA </a:t>
            </a: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Gestión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y Operación de Instalaciones Energéticas Marítimas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Naval y Oceánica</a:t>
            </a: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Náutica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y Gestión del Transporte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Marítimo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4735066" y="217215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MÁSTERES UNIVERSITARIOS </a:t>
            </a:r>
            <a:r>
              <a:rPr lang="ca-ES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4442005" y="4635393"/>
            <a:ext cx="4463869" cy="15258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4" name="QuadreDeText 23"/>
          <p:cNvSpPr txBox="1"/>
          <p:nvPr/>
        </p:nvSpPr>
        <p:spPr>
          <a:xfrm>
            <a:off x="4427984" y="1523213"/>
            <a:ext cx="46440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INDUSTRIAL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Erasmus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Mundus / Advanced Materials Science and Engineering (AMASE)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Cadena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Suministro, Transporte y Movilidad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pt-BR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Ciencia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e Ingeniería de Materiales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Estudios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Avanzados en Diseño-Barcelona (MBDesign)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Biomédica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Automoción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la Energía (vinculado al programa InnoEnergy)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Organización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spc="-2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spc="-20" baseline="30000">
                <a:latin typeface="Arial" panose="020B0604020202020204" pitchFamily="34" charset="0"/>
                <a:cs typeface="Arial" panose="020B0604020202020204" pitchFamily="34" charset="0"/>
              </a:rPr>
              <a:t>de Sistemas Automáticos y Electrónica Industrial</a:t>
            </a:r>
            <a:r>
              <a:rPr lang="pt-BR" sz="1600" spc="-20" baseline="30000">
                <a:latin typeface="Arial" panose="020B0604020202020204" pitchFamily="34" charset="0"/>
                <a:cs typeface="Arial" panose="020B0604020202020204" pitchFamily="34" charset="0"/>
              </a:rPr>
              <a:t> (MUESAEI)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Química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Textil y Papelera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Automatic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Control and Robotics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Engineering (vinculat al programa InnoEnergy)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Technology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and Engineering Management</a:t>
            </a: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 AMBIENTE, SOSTENIBILIDAD </a:t>
            </a:r>
            <a:endParaRPr lang="pt-BR" sz="16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</a:t>
            </a: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NATURALES</a:t>
            </a: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Ciencia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y Tecnología de la Sostenibilidad</a:t>
            </a: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Ambiental</a:t>
            </a: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los Recursos Naturales</a:t>
            </a: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Intervención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Sostenible en el Medio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Construido (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MISMeC)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61351" y="1338817"/>
            <a:ext cx="3961135" cy="1925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9 Rectángulo"/>
          <p:cNvSpPr/>
          <p:nvPr/>
        </p:nvSpPr>
        <p:spPr>
          <a:xfrm>
            <a:off x="250825" y="3264751"/>
            <a:ext cx="3961135" cy="16145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250825" y="4879256"/>
            <a:ext cx="3961135" cy="17125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>
            <a:off x="4211960" y="1338817"/>
            <a:ext cx="4693915" cy="18154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4207414" y="3154310"/>
            <a:ext cx="4698461" cy="3437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04983" y="1406961"/>
            <a:ext cx="390243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ARQUITECTURA, URBANISMO Y EDIFICACIÓN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Arquitectura, Energía y Medio Ambiente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Gestión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Valoració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Urbana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Arquitectònica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Patrimonio Arquitectónico,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Civil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Urbanístico y Rehabilitación 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de Construcciones Existentes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Proyectos Arquitectónicos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Tecnología de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Arquitectura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Edificación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y del Urbanismo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Teoría e Historia de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Arquitectura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Urbanismo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</a:t>
            </a: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Ciencia y Tecnología Aeroespaciales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Estadística e Investigación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Operativa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Física Computacional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Aplicada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Fotónica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Óptica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Matemática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Aplicada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Tecnología Agroalimentaria y Biotecnología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fr-F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Análisis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Estructural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Ciencias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del Mar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Civil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Construcción</a:t>
            </a:r>
            <a:endParaRPr lang="es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del Terreno</a:t>
            </a:r>
            <a:endParaRPr lang="ca-ES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Náutica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Marina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y Radioelectrónica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Naval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Sísmica y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Dinámica Estructural</a:t>
            </a:r>
            <a:endParaRPr lang="es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3347864" y="298103"/>
            <a:ext cx="560675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</a:t>
            </a:r>
            <a:r>
              <a:rPr lang="ca-ES" sz="4000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4000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doctorado </a:t>
            </a:r>
          </a:p>
          <a:p>
            <a:pPr algn="r"/>
            <a:r>
              <a:rPr lang="ca-ES" sz="4000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</a:t>
            </a:r>
            <a:endParaRPr lang="ca-ES" sz="4000" b="1" cap="all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QuadreDeText 23"/>
          <p:cNvSpPr txBox="1"/>
          <p:nvPr/>
        </p:nvSpPr>
        <p:spPr>
          <a:xfrm>
            <a:off x="4279169" y="1403631"/>
            <a:ext cx="50615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s-ES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TECNOLOGÍAS </a:t>
            </a:r>
          </a:p>
          <a:p>
            <a:pPr>
              <a:lnSpc>
                <a:spcPts val="1400"/>
              </a:lnSpc>
            </a:pPr>
            <a:r>
              <a:rPr lang="es-ES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INFORMACIÓN Y LA COMUNICACIÓN</a:t>
            </a:r>
            <a:endParaRPr lang="es-ES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Arquitectura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ComputadorEs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Bioinformática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Computación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Ingeniería Electrónica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Telemática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Inteligencia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</a:p>
          <a:p>
            <a:pPr>
              <a:lnSpc>
                <a:spcPts val="13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Teoria de la Señal y Comunicaciones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spc="-7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Erasmus </a:t>
            </a:r>
            <a:r>
              <a:rPr lang="pt-BR" sz="1600" spc="-7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spc="-7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spc="-7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pt-BR" sz="1600" spc="-7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7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pt-BR" sz="1600" spc="-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7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pt-BR" sz="1600" spc="-70" baseline="30000" dirty="0">
                <a:latin typeface="Arial" panose="020B0604020202020204" pitchFamily="34" charset="0"/>
                <a:cs typeface="Arial" panose="020B0604020202020204" pitchFamily="34" charset="0"/>
              </a:rPr>
              <a:t>Business </a:t>
            </a:r>
            <a:r>
              <a:rPr lang="pt-BR" sz="1600" spc="-7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pt-BR" sz="1600" spc="-70" baseline="30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1600" spc="-7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IT4BI-DC)</a:t>
            </a:r>
          </a:p>
          <a:p>
            <a:pPr>
              <a:lnSpc>
                <a:spcPts val="1300"/>
              </a:lnSpc>
            </a:pPr>
            <a:endParaRPr lang="pt-BR" sz="1600" spc="-70" baseline="30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INDUSTRIAL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Administración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y Dirección de Empresas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Automática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, Robótica y Visión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Cadena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Suministro y Dirección de</a:t>
            </a: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Operaciones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Ciencia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e Ingeniería de los Materiales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Biomédica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 Procesos Químicos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Eléctrica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Mecánica, Fluidos y Aeronáutica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Nuclear y de las Radiaciones Ionitzantes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Térmica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Téxtil y Papelera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Polímeros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y Biopolímeros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Recursos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Naturales y Medio Ambiente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Sistemas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Energía Eléctrica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Sostenibilidad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spc="-4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Erasmus </a:t>
            </a:r>
            <a:r>
              <a:rPr lang="pt-BR" sz="1600" spc="-40" baseline="30000">
                <a:latin typeface="Arial" panose="020B0604020202020204" pitchFamily="34" charset="0"/>
                <a:cs typeface="Arial" panose="020B0604020202020204" pitchFamily="34" charset="0"/>
              </a:rPr>
              <a:t>Mundus / Environomical Pathways for Sustainable Energy Services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(SELECT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+)</a:t>
            </a: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07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" t="-229" r="3349" b="4365"/>
          <a:stretch/>
        </p:blipFill>
        <p:spPr>
          <a:xfrm>
            <a:off x="0" y="1556792"/>
            <a:ext cx="9166925" cy="37444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2087" y="1480427"/>
            <a:ext cx="1440160" cy="80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QuadreDeText 9"/>
          <p:cNvSpPr txBox="1"/>
          <p:nvPr/>
        </p:nvSpPr>
        <p:spPr>
          <a:xfrm>
            <a:off x="642225" y="933040"/>
            <a:ext cx="13636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de grado y máster</a:t>
            </a:r>
            <a:endParaRPr lang="es-ES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QuadreDeText 30"/>
          <p:cNvSpPr txBox="1"/>
          <p:nvPr/>
        </p:nvSpPr>
        <p:spPr>
          <a:xfrm>
            <a:off x="642225" y="64500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28.000</a:t>
            </a:r>
            <a:endParaRPr lang="es-E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QuadreDeText 31"/>
          <p:cNvSpPr txBox="1"/>
          <p:nvPr/>
        </p:nvSpPr>
        <p:spPr>
          <a:xfrm>
            <a:off x="2029489" y="923879"/>
            <a:ext cx="121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doctorandos</a:t>
            </a:r>
            <a:endParaRPr lang="es-ES" sz="11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QuadreDeText 32"/>
          <p:cNvSpPr txBox="1"/>
          <p:nvPr/>
        </p:nvSpPr>
        <p:spPr>
          <a:xfrm>
            <a:off x="2029489" y="635847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2.200</a:t>
            </a:r>
            <a:endParaRPr lang="es-E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QuadreDeText 33"/>
          <p:cNvSpPr txBox="1"/>
          <p:nvPr/>
        </p:nvSpPr>
        <p:spPr>
          <a:xfrm>
            <a:off x="2058709" y="1758008"/>
            <a:ext cx="1313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docente e investigador</a:t>
            </a:r>
            <a:endParaRPr lang="es-ES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QuadreDeText 36"/>
          <p:cNvSpPr txBox="1"/>
          <p:nvPr/>
        </p:nvSpPr>
        <p:spPr>
          <a:xfrm>
            <a:off x="2044099" y="1469976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3.100</a:t>
            </a:r>
            <a:endParaRPr lang="es-E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QuadreDeText 37"/>
          <p:cNvSpPr txBox="1"/>
          <p:nvPr/>
        </p:nvSpPr>
        <p:spPr>
          <a:xfrm>
            <a:off x="3398603" y="919754"/>
            <a:ext cx="16991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</a:t>
            </a:r>
            <a:endParaRPr lang="es-ES" sz="110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1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</a:t>
            </a:r>
            <a:endParaRPr lang="es-ES" sz="110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1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1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  <a:endParaRPr lang="es-ES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QuadreDeText 38"/>
          <p:cNvSpPr txBox="1"/>
          <p:nvPr/>
        </p:nvSpPr>
        <p:spPr>
          <a:xfrm>
            <a:off x="3382777" y="631722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2.000</a:t>
            </a:r>
            <a:endParaRPr lang="es-E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QuadreDeText 39"/>
          <p:cNvSpPr txBox="1"/>
          <p:nvPr/>
        </p:nvSpPr>
        <p:spPr>
          <a:xfrm>
            <a:off x="4845570" y="904395"/>
            <a:ext cx="14675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titulados </a:t>
            </a:r>
            <a:endParaRPr lang="es-ES" sz="110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1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1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grado </a:t>
            </a:r>
            <a:endParaRPr lang="es-ES" sz="110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1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11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máster</a:t>
            </a:r>
            <a:endParaRPr lang="es-ES" sz="11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QuadreDeText 40"/>
          <p:cNvSpPr txBox="1"/>
          <p:nvPr/>
        </p:nvSpPr>
        <p:spPr>
          <a:xfrm>
            <a:off x="4845571" y="616363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6.700</a:t>
            </a:r>
            <a:endParaRPr lang="es-ES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QuadreDeText 41"/>
          <p:cNvSpPr txBox="1"/>
          <p:nvPr/>
        </p:nvSpPr>
        <p:spPr>
          <a:xfrm>
            <a:off x="5940152" y="960585"/>
            <a:ext cx="14675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</a:t>
            </a:r>
            <a:endParaRPr lang="es-ES" sz="11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QuadreDeText 42"/>
          <p:cNvSpPr txBox="1"/>
          <p:nvPr/>
        </p:nvSpPr>
        <p:spPr>
          <a:xfrm>
            <a:off x="5940153" y="631722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58.000</a:t>
            </a:r>
            <a:endParaRPr lang="es-ES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QuadreDeText 43"/>
          <p:cNvSpPr txBox="1"/>
          <p:nvPr/>
        </p:nvSpPr>
        <p:spPr>
          <a:xfrm>
            <a:off x="649767" y="5650462"/>
            <a:ext cx="1340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docentes</a:t>
            </a:r>
            <a:endParaRPr lang="es-ES" sz="11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QuadreDeText 44"/>
          <p:cNvSpPr txBox="1"/>
          <p:nvPr/>
        </p:nvSpPr>
        <p:spPr>
          <a:xfrm>
            <a:off x="649768" y="5378549"/>
            <a:ext cx="56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s-ES"/>
          </a:p>
        </p:txBody>
      </p:sp>
      <p:sp>
        <p:nvSpPr>
          <p:cNvPr id="46" name="QuadreDeText 45"/>
          <p:cNvSpPr txBox="1"/>
          <p:nvPr/>
        </p:nvSpPr>
        <p:spPr>
          <a:xfrm>
            <a:off x="644859" y="6340565"/>
            <a:ext cx="121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grados</a:t>
            </a:r>
            <a:endParaRPr lang="es-ES" sz="11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QuadreDeText 46"/>
          <p:cNvSpPr txBox="1"/>
          <p:nvPr/>
        </p:nvSpPr>
        <p:spPr>
          <a:xfrm>
            <a:off x="644859" y="6068653"/>
            <a:ext cx="107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endParaRPr lang="es-ES"/>
          </a:p>
        </p:txBody>
      </p:sp>
      <p:sp>
        <p:nvSpPr>
          <p:cNvPr id="48" name="QuadreDeText 47"/>
          <p:cNvSpPr txBox="1"/>
          <p:nvPr/>
        </p:nvSpPr>
        <p:spPr>
          <a:xfrm>
            <a:off x="2091310" y="5650461"/>
            <a:ext cx="121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 de investigación</a:t>
            </a:r>
            <a:endParaRPr lang="es-ES" sz="11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QuadreDeText 48"/>
          <p:cNvSpPr txBox="1"/>
          <p:nvPr/>
        </p:nvSpPr>
        <p:spPr>
          <a:xfrm>
            <a:off x="2091310" y="5378549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</a:t>
            </a:r>
            <a:endParaRPr lang="es-E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QuadreDeText 49"/>
          <p:cNvSpPr txBox="1"/>
          <p:nvPr/>
        </p:nvSpPr>
        <p:spPr>
          <a:xfrm>
            <a:off x="2091310" y="6340565"/>
            <a:ext cx="121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másteres</a:t>
            </a:r>
            <a:endParaRPr lang="es-ES" sz="1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QuadreDeText 50"/>
          <p:cNvSpPr txBox="1"/>
          <p:nvPr/>
        </p:nvSpPr>
        <p:spPr>
          <a:xfrm>
            <a:off x="2091310" y="6068653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a-E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s-E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QuadreDeText 51"/>
          <p:cNvSpPr txBox="1"/>
          <p:nvPr/>
        </p:nvSpPr>
        <p:spPr>
          <a:xfrm>
            <a:off x="3411851" y="5650461"/>
            <a:ext cx="1006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</a:t>
            </a:r>
          </a:p>
          <a:p>
            <a:r>
              <a:rPr lang="ca-ES" sz="1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doctorado</a:t>
            </a:r>
            <a:endParaRPr lang="es-ES" sz="11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QuadreDeText 52"/>
          <p:cNvSpPr txBox="1"/>
          <p:nvPr/>
        </p:nvSpPr>
        <p:spPr>
          <a:xfrm>
            <a:off x="3411851" y="5378549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es-E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QuadreDeText 54"/>
          <p:cNvSpPr txBox="1"/>
          <p:nvPr/>
        </p:nvSpPr>
        <p:spPr>
          <a:xfrm>
            <a:off x="4866111" y="5661014"/>
            <a:ext cx="1786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de formación permanente</a:t>
            </a:r>
            <a:endParaRPr lang="es-ES" sz="11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QuadreDeText 55"/>
          <p:cNvSpPr txBox="1"/>
          <p:nvPr/>
        </p:nvSpPr>
        <p:spPr>
          <a:xfrm>
            <a:off x="4866111" y="537740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3.000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QuadreDeText 56"/>
          <p:cNvSpPr txBox="1"/>
          <p:nvPr/>
        </p:nvSpPr>
        <p:spPr>
          <a:xfrm>
            <a:off x="4866781" y="6333270"/>
            <a:ext cx="1786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formación permanente</a:t>
            </a:r>
            <a:endParaRPr lang="es-ES" sz="11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QuadreDeText 57"/>
          <p:cNvSpPr txBox="1"/>
          <p:nvPr/>
        </p:nvSpPr>
        <p:spPr>
          <a:xfrm>
            <a:off x="4866781" y="606135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019925" y="4623266"/>
            <a:ext cx="1883365" cy="74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QuadreDeText 35"/>
          <p:cNvSpPr txBox="1"/>
          <p:nvPr/>
        </p:nvSpPr>
        <p:spPr>
          <a:xfrm>
            <a:off x="7053084" y="4926971"/>
            <a:ext cx="2039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ingresos por proyectos </a:t>
            </a:r>
            <a:endParaRPr lang="ca-ES" sz="11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1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I+D+i (2017)</a:t>
            </a:r>
            <a:endParaRPr lang="es-ES" sz="11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QuadreDeText 59"/>
          <p:cNvSpPr txBox="1"/>
          <p:nvPr/>
        </p:nvSpPr>
        <p:spPr>
          <a:xfrm>
            <a:off x="7053084" y="4655058"/>
            <a:ext cx="1402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 M€</a:t>
            </a:r>
            <a:endParaRPr lang="es-E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QuadreDeText 60"/>
          <p:cNvSpPr txBox="1"/>
          <p:nvPr/>
        </p:nvSpPr>
        <p:spPr>
          <a:xfrm>
            <a:off x="7023809" y="5650461"/>
            <a:ext cx="2039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2018</a:t>
            </a:r>
            <a:endParaRPr lang="es-ES" sz="11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QuadreDeText 61"/>
          <p:cNvSpPr txBox="1"/>
          <p:nvPr/>
        </p:nvSpPr>
        <p:spPr>
          <a:xfrm>
            <a:off x="7023810" y="5378550"/>
            <a:ext cx="1672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283 M€</a:t>
            </a:r>
            <a:endParaRPr lang="es-E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QuadreDeText 64"/>
          <p:cNvSpPr txBox="1"/>
          <p:nvPr/>
        </p:nvSpPr>
        <p:spPr>
          <a:xfrm>
            <a:off x="7020272" y="6340565"/>
            <a:ext cx="2039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nuevos convenios </a:t>
            </a:r>
            <a:endParaRPr lang="es-ES" sz="11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1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de investigación</a:t>
            </a:r>
            <a:endParaRPr lang="es-ES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QuadreDeText 65"/>
          <p:cNvSpPr txBox="1"/>
          <p:nvPr/>
        </p:nvSpPr>
        <p:spPr>
          <a:xfrm>
            <a:off x="7020273" y="6068653"/>
            <a:ext cx="144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endParaRPr lang="es-E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019926" y="704642"/>
            <a:ext cx="1883364" cy="31584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QuadreDeText 3"/>
          <p:cNvSpPr txBox="1"/>
          <p:nvPr/>
        </p:nvSpPr>
        <p:spPr>
          <a:xfrm>
            <a:off x="7071609" y="879258"/>
            <a:ext cx="1831681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ES" sz="22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Líderes </a:t>
            </a:r>
            <a:endParaRPr lang="es-ES" sz="2200" b="1" baseline="300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es-ES" sz="22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22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inserción</a:t>
            </a:r>
          </a:p>
          <a:p>
            <a:pPr>
              <a:lnSpc>
                <a:spcPts val="1500"/>
              </a:lnSpc>
            </a:pPr>
            <a:r>
              <a:rPr lang="es-ES" sz="22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laboral de </a:t>
            </a:r>
            <a:r>
              <a:rPr lang="es-ES" sz="22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</a:p>
          <a:p>
            <a:pPr>
              <a:lnSpc>
                <a:spcPts val="1500"/>
              </a:lnSpc>
            </a:pPr>
            <a:r>
              <a:rPr lang="es-ES" sz="1600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600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UPC es líder en la inserción </a:t>
            </a:r>
            <a:r>
              <a:rPr lang="es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laboral </a:t>
            </a:r>
            <a:r>
              <a:rPr lang="es-ES" sz="16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sus titulados, que, </a:t>
            </a:r>
            <a:r>
              <a:rPr lang="es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16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menudo, empiezan la carrera profesional desde las prácticas </a:t>
            </a:r>
            <a:r>
              <a:rPr lang="es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z="16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realizan durante los </a:t>
            </a:r>
            <a:r>
              <a:rPr lang="es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estudios. </a:t>
            </a:r>
            <a:endParaRPr lang="es-ES" sz="1600" b="1" baseline="3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es-ES" sz="16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año de titularse, el </a:t>
            </a:r>
            <a:r>
              <a:rPr lang="es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93 % </a:t>
            </a:r>
            <a:r>
              <a:rPr lang="es-ES" sz="16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las personas que han cursado los estudios en la UPC ya trabajan.</a:t>
            </a:r>
            <a:endParaRPr lang="ca-ES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5" y="4133211"/>
            <a:ext cx="4442992" cy="5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3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2223914"/>
            <a:ext cx="4464943" cy="2160240"/>
          </a:xfrm>
          <a:prstGeom prst="rect">
            <a:avLst/>
          </a:prstGeom>
        </p:spPr>
      </p:pic>
      <p:pic>
        <p:nvPicPr>
          <p:cNvPr id="8" name="Imat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441787"/>
            <a:ext cx="4464943" cy="2163801"/>
          </a:xfrm>
          <a:prstGeom prst="rect">
            <a:avLst/>
          </a:prstGeom>
        </p:spPr>
      </p:pic>
      <p:sp>
        <p:nvSpPr>
          <p:cNvPr id="15" name="QuadreDeText 14"/>
          <p:cNvSpPr txBox="1"/>
          <p:nvPr/>
        </p:nvSpPr>
        <p:spPr>
          <a:xfrm>
            <a:off x="4773028" y="2603641"/>
            <a:ext cx="4318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Escuela Politécnica Superior de Edificación de Barcelona. EPSEB</a:t>
            </a: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/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Escuela Técnica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Superior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de Arquitectura de Barcelona. ETSAB</a:t>
            </a: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/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Escuela Técnica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Superior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de Ingeniería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Industrial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de Barcelona. ETSEIB</a:t>
            </a: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/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Facultad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Matemáticas y Estadística. FME</a:t>
            </a: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/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Centro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Formación Interdisciplinaria Superior. CFIS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773028" y="2188974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DIAGONAL SUD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QuadreDeText 16"/>
          <p:cNvSpPr txBox="1"/>
          <p:nvPr/>
        </p:nvSpPr>
        <p:spPr>
          <a:xfrm>
            <a:off x="135038" y="1767905"/>
            <a:ext cx="2280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QuadreDeText 9"/>
          <p:cNvSpPr txBox="1"/>
          <p:nvPr/>
        </p:nvSpPr>
        <p:spPr>
          <a:xfrm>
            <a:off x="3923928" y="334009"/>
            <a:ext cx="498194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docentes upc</a:t>
            </a:r>
            <a:endParaRPr lang="ca-ES" sz="4000" b="1" cap="all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QuadreDeText 10"/>
          <p:cNvSpPr txBox="1"/>
          <p:nvPr/>
        </p:nvSpPr>
        <p:spPr>
          <a:xfrm>
            <a:off x="4773028" y="4744830"/>
            <a:ext cx="43709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Escuela Técnica Superior de Ingenieros de Caminos, Canales y Puertos </a:t>
            </a:r>
          </a:p>
          <a:p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de Barcelona. ETSECCPB</a:t>
            </a:r>
            <a:endParaRPr lang="ca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Escuela Técnica Superior de Ingeniería de Telecomunicación </a:t>
            </a:r>
            <a:endParaRPr lang="es-ES" sz="1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Barcelona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. ETSETB</a:t>
            </a:r>
          </a:p>
          <a:p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Facultad de Informática de Barcelona. FIB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QuadreDeText 11"/>
          <p:cNvSpPr txBox="1"/>
          <p:nvPr/>
        </p:nvSpPr>
        <p:spPr>
          <a:xfrm>
            <a:off x="4773028" y="4330163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DIAGONAL NORD</a:t>
            </a:r>
            <a:endParaRPr lang="es-ES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7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adreDeText 8"/>
          <p:cNvSpPr txBox="1"/>
          <p:nvPr/>
        </p:nvSpPr>
        <p:spPr>
          <a:xfrm>
            <a:off x="4735066" y="2716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docentes upc</a:t>
            </a:r>
            <a:endParaRPr lang="ca-ES" b="1" cap="all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4634280" y="2542042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	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Escuela de Ingeniería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Barcelona Este. EEBE </a:t>
            </a:r>
            <a:endParaRPr lang="ca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/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	(Barcelona / Sant Adrià de Besòs)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634280" y="2113927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DIAGONAL-BESÒS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adreDeText 20"/>
          <p:cNvSpPr txBox="1"/>
          <p:nvPr/>
        </p:nvSpPr>
        <p:spPr>
          <a:xfrm>
            <a:off x="4634280" y="4373339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</a:t>
            </a:r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NÁUTICA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45" y="4445347"/>
            <a:ext cx="4352230" cy="2160241"/>
          </a:xfrm>
          <a:prstGeom prst="rect">
            <a:avLst/>
          </a:prstGeom>
        </p:spPr>
      </p:pic>
      <p:pic>
        <p:nvPicPr>
          <p:cNvPr id="5" name="Imat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45" y="2199382"/>
            <a:ext cx="4352230" cy="2190336"/>
          </a:xfrm>
          <a:prstGeom prst="rect">
            <a:avLst/>
          </a:prstGeom>
        </p:spPr>
      </p:pic>
      <p:sp>
        <p:nvSpPr>
          <p:cNvPr id="8" name="QuadreDeText 14"/>
          <p:cNvSpPr txBox="1"/>
          <p:nvPr/>
        </p:nvSpPr>
        <p:spPr>
          <a:xfrm>
            <a:off x="4649223" y="487735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Facultad de Náutica de Barcelona. FNB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7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QuadreDeText 9"/>
          <p:cNvSpPr txBox="1"/>
          <p:nvPr/>
        </p:nvSpPr>
        <p:spPr>
          <a:xfrm>
            <a:off x="4735066" y="2716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docentes upc</a:t>
            </a:r>
            <a:endParaRPr lang="ca-ES" b="1" cap="all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437112"/>
            <a:ext cx="4336355" cy="2160240"/>
          </a:xfrm>
          <a:prstGeom prst="rect">
            <a:avLst/>
          </a:prstGeom>
        </p:spPr>
      </p:pic>
      <p:sp>
        <p:nvSpPr>
          <p:cNvPr id="15" name="QuadreDeText 14"/>
          <p:cNvSpPr txBox="1"/>
          <p:nvPr/>
        </p:nvSpPr>
        <p:spPr>
          <a:xfrm>
            <a:off x="4629050" y="2523140"/>
            <a:ext cx="4514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Escuela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Superior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de Ingenierías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Industrial, Aeroespacial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Audiovisual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Terrassa. ESEIAAT</a:t>
            </a:r>
            <a:endParaRPr lang="ca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/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Facultad de Óptica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 Optometría de Terrassa. FOOT</a:t>
            </a: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/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Centro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Imagen y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Tecnología Multimedia. CITM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629051" y="2108473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TERRASSA</a:t>
            </a:r>
            <a:endParaRPr lang="es-ES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adreDeText 20"/>
          <p:cNvSpPr txBox="1"/>
          <p:nvPr/>
        </p:nvSpPr>
        <p:spPr>
          <a:xfrm>
            <a:off x="4629051" y="4362668"/>
            <a:ext cx="3487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DEL BAIX LLOBREGAT</a:t>
            </a:r>
            <a:endParaRPr lang="es-ES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QuadreDeText 8"/>
          <p:cNvSpPr txBox="1"/>
          <p:nvPr/>
        </p:nvSpPr>
        <p:spPr>
          <a:xfrm>
            <a:off x="4624834" y="4761946"/>
            <a:ext cx="41236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Escuela de Ingeniería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Telecomunicación y Aeroespacial </a:t>
            </a:r>
          </a:p>
          <a:p>
            <a:pPr marL="87313" indent="-87313"/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 de Castelldefels. EETAC</a:t>
            </a: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/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Escuela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Superior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de Agricultura de Barcelona. ESAB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954" y="2180480"/>
            <a:ext cx="4348921" cy="21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5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QuadreDeText 11"/>
          <p:cNvSpPr txBox="1"/>
          <p:nvPr/>
        </p:nvSpPr>
        <p:spPr>
          <a:xfrm>
            <a:off x="4735066" y="2716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docentes upc</a:t>
            </a:r>
            <a:endParaRPr lang="ca-ES" b="1" cap="all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4622224" y="1879328"/>
            <a:ext cx="47023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Escuela Politécnica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Superior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de Ingeniería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de Vilanova i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Geltrú. EPSEVG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622225" y="1246928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VILANOVA </a:t>
            </a:r>
          </a:p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LA GELTRÚ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adreDeText 20"/>
          <p:cNvSpPr txBox="1"/>
          <p:nvPr/>
        </p:nvSpPr>
        <p:spPr>
          <a:xfrm>
            <a:off x="4622225" y="3074612"/>
            <a:ext cx="3487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MANRESA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QuadreDeText 8"/>
          <p:cNvSpPr txBox="1"/>
          <p:nvPr/>
        </p:nvSpPr>
        <p:spPr>
          <a:xfrm>
            <a:off x="4618007" y="3473890"/>
            <a:ext cx="47065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Escuela Politécnica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Superior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de Ingeniería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Manresa. EPSEM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6" y="4916709"/>
            <a:ext cx="4323569" cy="1693549"/>
          </a:xfrm>
          <a:prstGeom prst="rect">
            <a:avLst/>
          </a:prstGeom>
        </p:spPr>
      </p:pic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6" y="3155389"/>
            <a:ext cx="4323569" cy="1706578"/>
          </a:xfrm>
          <a:prstGeom prst="rect">
            <a:avLst/>
          </a:prstGeom>
        </p:spPr>
      </p:pic>
      <p:sp>
        <p:nvSpPr>
          <p:cNvPr id="13" name="QuadreDeText 12"/>
          <p:cNvSpPr txBox="1"/>
          <p:nvPr/>
        </p:nvSpPr>
        <p:spPr>
          <a:xfrm>
            <a:off x="4622225" y="4888257"/>
            <a:ext cx="3487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SANT CUGAT </a:t>
            </a:r>
          </a:p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VALLÈS</a:t>
            </a:r>
            <a:endParaRPr lang="es-ES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QuadreDeText 13"/>
          <p:cNvSpPr txBox="1"/>
          <p:nvPr/>
        </p:nvSpPr>
        <p:spPr>
          <a:xfrm>
            <a:off x="4618008" y="5497091"/>
            <a:ext cx="4202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Escuela Técnica 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Superior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de Arquitectura del Vallès. ETSAV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\\TELEMANN\Grups\SC\SCI\SCI-Oficina Disseny-Identitat\9844-Presentacions-UPC-2018\Fotos\Vilanov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086" y="1346348"/>
            <a:ext cx="4323569" cy="17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4211960" y="1340235"/>
            <a:ext cx="4693915" cy="2759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6 Rectángulo"/>
          <p:cNvSpPr/>
          <p:nvPr/>
        </p:nvSpPr>
        <p:spPr>
          <a:xfrm>
            <a:off x="4211960" y="5236592"/>
            <a:ext cx="4706615" cy="1368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QuadreDeText 18"/>
          <p:cNvSpPr txBox="1"/>
          <p:nvPr/>
        </p:nvSpPr>
        <p:spPr>
          <a:xfrm>
            <a:off x="4284967" y="1412776"/>
            <a:ext cx="4751529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ICE. Instituto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Ciencias de la Educación</a:t>
            </a:r>
          </a:p>
          <a:p>
            <a:pPr marL="87313" indent="-87313"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INTEXTER. Instituto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Investigación Textil y Cooperación Industrial </a:t>
            </a:r>
            <a:endParaRPr lang="es-ES" sz="1600" baseline="30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Terrassa</a:t>
            </a:r>
          </a:p>
          <a:p>
            <a:pPr marL="87313" indent="-87313"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IOC. Instituto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Organización y Control de Sistemas Industriales</a:t>
            </a:r>
          </a:p>
          <a:p>
            <a:pPr marL="87313" indent="-87313"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INTE. Instituto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Técnicas Energéticas</a:t>
            </a:r>
          </a:p>
          <a:p>
            <a:pPr marL="87313" indent="-87313"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ISUPC. Instituto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Universitario de Investigación en Ciencia y Tecnologías de la Sostenibilidad</a:t>
            </a:r>
          </a:p>
          <a:p>
            <a:pPr marL="87313" indent="-87313"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ICFO. Instituto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Ciencias Fotónicas (entidad vinculada e instituto adscrito)</a:t>
            </a:r>
          </a:p>
          <a:p>
            <a:pPr marL="87313" indent="-87313"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IRI. Instituto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Robótica e Informática Industrial (titularidad UPC-CSIC)</a:t>
            </a:r>
          </a:p>
          <a:p>
            <a:pPr marL="87313" indent="-87313"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FLUMEN. Instituto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en Dinámica Fluvial e Ingeniería Hidrológica</a:t>
            </a:r>
          </a:p>
          <a:p>
            <a:pPr marL="87313" indent="-87313"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IBEI. Instituto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Barcelona de Estudios Internacionales (interuniversitario)</a:t>
            </a:r>
          </a:p>
          <a:p>
            <a:pPr marL="87313" indent="-87313"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IIEDG. Instituto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Interuniversitario de Estudios de Mujeres y Género (interuniversitario)</a:t>
            </a:r>
          </a:p>
        </p:txBody>
      </p:sp>
      <p:sp>
        <p:nvSpPr>
          <p:cNvPr id="20" name="QuadreDeText 19"/>
          <p:cNvSpPr txBox="1"/>
          <p:nvPr/>
        </p:nvSpPr>
        <p:spPr>
          <a:xfrm>
            <a:off x="4284967" y="88218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INSTITUToS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QuadreDeText 21"/>
          <p:cNvSpPr txBox="1"/>
          <p:nvPr/>
        </p:nvSpPr>
        <p:spPr>
          <a:xfrm>
            <a:off x="4355976" y="5380608"/>
            <a:ext cx="38884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Fundación </a:t>
            </a:r>
            <a:r>
              <a:rPr lang="ca-ES" sz="1600" baseline="30000">
                <a:latin typeface="Arial" panose="020B0604020202020204" pitchFamily="34" charset="0"/>
                <a:cs typeface="Arial" panose="020B0604020202020204" pitchFamily="34" charset="0"/>
              </a:rPr>
              <a:t>CIM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pt-BR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Fundación Centro de</a:t>
            </a:r>
            <a:r>
              <a:rPr lang="ca-ES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Innovación y Tecnología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(CIT UPC)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Fundación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Politècnica de Catalunya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pt-BR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IThinkUPC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pt-BR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Parque Mediterráneo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600" baseline="3000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Tecnología 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pt-BR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UPCnet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SL</a:t>
            </a:r>
          </a:p>
        </p:txBody>
      </p:sp>
      <p:sp>
        <p:nvSpPr>
          <p:cNvPr id="9" name="QuadreDeText 19"/>
          <p:cNvSpPr txBox="1"/>
          <p:nvPr/>
        </p:nvSpPr>
        <p:spPr>
          <a:xfrm>
            <a:off x="4355976" y="4773553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</a:t>
            </a:r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50826" y="1340234"/>
            <a:ext cx="3961134" cy="52653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QuadreDeText 3"/>
          <p:cNvSpPr txBox="1"/>
          <p:nvPr/>
        </p:nvSpPr>
        <p:spPr>
          <a:xfrm>
            <a:off x="301718" y="1412776"/>
            <a:ext cx="4126265" cy="545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pt-BR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Arquitectura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Computadores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Ciencia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los Materiales e Ingeniería Metalúrgica</a:t>
            </a:r>
          </a:p>
          <a:p>
            <a:pPr>
              <a:lnSpc>
                <a:spcPts val="1300"/>
              </a:lnSpc>
            </a:pP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Ciencia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e Ingeniería Náuticas</a:t>
            </a:r>
          </a:p>
          <a:p>
            <a:pPr>
              <a:lnSpc>
                <a:spcPts val="13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Ciencias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la Computación</a:t>
            </a:r>
          </a:p>
          <a:p>
            <a:pPr>
              <a:lnSpc>
                <a:spcPts val="13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Estadística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e Investigación Operativa</a:t>
            </a:r>
          </a:p>
          <a:p>
            <a:pPr>
              <a:lnSpc>
                <a:spcPts val="13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Expresión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Gráfica en la Ingeniería</a:t>
            </a:r>
          </a:p>
          <a:p>
            <a:pPr>
              <a:lnSpc>
                <a:spcPts val="13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Física</a:t>
            </a:r>
            <a:endParaRPr lang="es-ES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Agroalimentaria y Biotecnología</a:t>
            </a:r>
          </a:p>
          <a:p>
            <a:pPr>
              <a:lnSpc>
                <a:spcPts val="13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Civil y Ambiental</a:t>
            </a:r>
          </a:p>
          <a:p>
            <a:pPr>
              <a:lnSpc>
                <a:spcPts val="13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Proyectos y de la Construcción</a:t>
            </a:r>
          </a:p>
          <a:p>
            <a:pPr>
              <a:lnSpc>
                <a:spcPts val="13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Servicios y Sistemas de Información</a:t>
            </a:r>
          </a:p>
          <a:p>
            <a:pPr>
              <a:lnSpc>
                <a:spcPts val="13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Sistemas, Automática e Informática Industrial</a:t>
            </a:r>
          </a:p>
          <a:p>
            <a:pPr>
              <a:lnSpc>
                <a:spcPts val="13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Eléctrica</a:t>
            </a:r>
          </a:p>
          <a:p>
            <a:pPr>
              <a:lnSpc>
                <a:spcPts val="13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Electrónica</a:t>
            </a:r>
          </a:p>
          <a:p>
            <a:pPr>
              <a:lnSpc>
                <a:spcPts val="13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Mecánica</a:t>
            </a:r>
          </a:p>
          <a:p>
            <a:pPr>
              <a:lnSpc>
                <a:spcPts val="13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Minera, Industrial y TIC</a:t>
            </a:r>
          </a:p>
          <a:p>
            <a:pPr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Química</a:t>
            </a:r>
          </a:p>
          <a:p>
            <a:pPr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Telemática</a:t>
            </a:r>
          </a:p>
          <a:p>
            <a:pPr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Ingeniería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Textil y Papelera</a:t>
            </a:r>
          </a:p>
          <a:p>
            <a:pPr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Máquinas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y Motores Térmicos</a:t>
            </a:r>
          </a:p>
          <a:p>
            <a:pPr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Matemáticas</a:t>
            </a:r>
            <a:endParaRPr lang="es-ES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Mecánica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Fluidos</a:t>
            </a:r>
          </a:p>
          <a:p>
            <a:pPr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Óptica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y Optometría</a:t>
            </a:r>
          </a:p>
          <a:p>
            <a:pPr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Organización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Empresas</a:t>
            </a:r>
          </a:p>
          <a:p>
            <a:pPr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Proyectos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Arquitectónicos</a:t>
            </a:r>
          </a:p>
          <a:p>
            <a:pPr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Resistencia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Materiales y Estructuras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la Ingeniería</a:t>
            </a:r>
          </a:p>
          <a:p>
            <a:pPr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Tecnología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la Arquitectura</a:t>
            </a:r>
          </a:p>
          <a:p>
            <a:pPr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Teoría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de la Señal y Comunicaciones</a:t>
            </a:r>
          </a:p>
          <a:p>
            <a:pPr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Teoria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e Historia de la Arquitectura y Técnicas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</a:p>
          <a:p>
            <a:pPr>
              <a:lnSpc>
                <a:spcPts val="1400"/>
              </a:lnSpc>
            </a:pP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Urbanismo </a:t>
            </a:r>
            <a:r>
              <a:rPr lang="es-ES" sz="1600" baseline="30000">
                <a:latin typeface="Arial" panose="020B0604020202020204" pitchFamily="34" charset="0"/>
                <a:cs typeface="Arial" panose="020B0604020202020204" pitchFamily="34" charset="0"/>
              </a:rPr>
              <a:t>y Ordenación del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Territorio</a:t>
            </a:r>
            <a:endParaRPr lang="es-ES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QuadreDeText 16"/>
          <p:cNvSpPr txBox="1"/>
          <p:nvPr/>
        </p:nvSpPr>
        <p:spPr>
          <a:xfrm>
            <a:off x="321444" y="882188"/>
            <a:ext cx="2522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departamentos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QuadreDeText 4"/>
          <p:cNvSpPr txBox="1"/>
          <p:nvPr/>
        </p:nvSpPr>
        <p:spPr>
          <a:xfrm>
            <a:off x="2362130" y="298103"/>
            <a:ext cx="660407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endParaRPr lang="ca-ES" sz="4000" b="1" cap="all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6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27384"/>
            <a:ext cx="9217024" cy="6912769"/>
          </a:xfrm>
          <a:prstGeom prst="rect">
            <a:avLst/>
          </a:prstGeom>
        </p:spPr>
      </p:pic>
      <p:sp>
        <p:nvSpPr>
          <p:cNvPr id="4" name="QuadreDeText 3"/>
          <p:cNvSpPr txBox="1"/>
          <p:nvPr/>
        </p:nvSpPr>
        <p:spPr>
          <a:xfrm>
            <a:off x="668015" y="6155779"/>
            <a:ext cx="38319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de un paraninfo presentado por Gaudí </a:t>
            </a:r>
            <a:endParaRPr lang="es-ES" sz="10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1877 </a:t>
            </a:r>
            <a:r>
              <a:rPr lang="es-ES" sz="1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Escuela Técnica Superior de Arquitectura </a:t>
            </a:r>
            <a:endParaRPr lang="es-ES" sz="10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 (ETSAB).</a:t>
            </a:r>
            <a:endParaRPr lang="es-E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61372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t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006754"/>
            <a:ext cx="5832648" cy="17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3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34826" y="1347118"/>
            <a:ext cx="8671049" cy="2802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00038" y="1500331"/>
            <a:ext cx="8448426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s-E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CD6. Centro </a:t>
            </a: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de Desarrollo de Sensores, Instrumentación y </a:t>
            </a:r>
            <a:r>
              <a:rPr lang="es-E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endParaRPr lang="es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es-E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CITCEA. Centro </a:t>
            </a: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de Innovación Tecnológica en Convertidores Estáticos y Accionamientos</a:t>
            </a:r>
          </a:p>
          <a:p>
            <a:pPr>
              <a:lnSpc>
                <a:spcPts val="1600"/>
              </a:lnSpc>
            </a:pP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CREB. Centro </a:t>
            </a: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de Investigación en Ingeniería Biomédica </a:t>
            </a:r>
          </a:p>
          <a:p>
            <a:pPr>
              <a:lnSpc>
                <a:spcPts val="1600"/>
              </a:lnSpc>
            </a:pP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DAMA-UPC. Data </a:t>
            </a: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r>
              <a:rPr lang="es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es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GCEM. Grupo </a:t>
            </a: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de Compatibilidad Electromagnética</a:t>
            </a:r>
          </a:p>
          <a:p>
            <a:pPr>
              <a:lnSpc>
                <a:spcPts val="1600"/>
              </a:lnSpc>
            </a:pP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INNOTEX. </a:t>
            </a:r>
            <a:r>
              <a:rPr lang="es-ES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Innotex</a:t>
            </a:r>
            <a:r>
              <a:rPr lang="es-E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</a:p>
          <a:p>
            <a:pPr>
              <a:lnSpc>
                <a:spcPts val="1600"/>
              </a:lnSpc>
            </a:pP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LABSON. Laboratorio </a:t>
            </a: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de Sistemas </a:t>
            </a:r>
            <a:r>
              <a:rPr lang="es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Oleohidráulicos</a:t>
            </a: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 y Neumáticos</a:t>
            </a:r>
          </a:p>
          <a:p>
            <a:pPr>
              <a:lnSpc>
                <a:spcPts val="1600"/>
              </a:lnSpc>
            </a:pP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MCIA. Center </a:t>
            </a:r>
            <a:r>
              <a:rPr lang="es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 Control and Industrial </a:t>
            </a:r>
            <a:r>
              <a:rPr lang="es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s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SARTI. Centro </a:t>
            </a: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de Desarrollo Tecnológico de Sistemas de Adquisición Remota y Tratamiento de la Información</a:t>
            </a:r>
          </a:p>
          <a:p>
            <a:pPr>
              <a:lnSpc>
                <a:spcPts val="1600"/>
              </a:lnSpc>
            </a:pP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SEER. Sistemas </a:t>
            </a:r>
            <a:r>
              <a:rPr lang="es-ES" baseline="30000" dirty="0">
                <a:latin typeface="Arial" panose="020B0604020202020204" pitchFamily="34" charset="0"/>
                <a:cs typeface="Arial" panose="020B0604020202020204" pitchFamily="34" charset="0"/>
              </a:rPr>
              <a:t>Eléctricos de Energía Renovable</a:t>
            </a:r>
          </a:p>
          <a:p>
            <a:pPr>
              <a:lnSpc>
                <a:spcPts val="1200"/>
              </a:lnSpc>
            </a:pPr>
            <a:endParaRPr lang="ca-ES" sz="12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endParaRPr lang="ca-E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ca-E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s-E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Centros de investigación que pertenecen a la Red de Centros de Apoyo a la </a:t>
            </a:r>
            <a:r>
              <a:rPr lang="es-E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Innovación Tecnológica </a:t>
            </a:r>
            <a:r>
              <a:rPr lang="es-E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(TECNIO).</a:t>
            </a:r>
          </a:p>
        </p:txBody>
      </p:sp>
      <p:sp>
        <p:nvSpPr>
          <p:cNvPr id="6" name="QuadreDeText 16"/>
          <p:cNvSpPr txBox="1"/>
          <p:nvPr/>
        </p:nvSpPr>
        <p:spPr>
          <a:xfrm>
            <a:off x="323528" y="870808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investigación </a:t>
            </a:r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TECNIO*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\\TELEMANN\Grups\SC\SCI\SCI-Oficina Disseny-Identitat\9844-Presentacions-UPC-2018\Material-Prestigi\9814 INTERIOR\Links\IMG_9509-RETOCADA2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5" y="4149726"/>
            <a:ext cx="4335525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52350" y="1328908"/>
            <a:ext cx="6263866" cy="5284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QuadreDeText 18"/>
          <p:cNvSpPr txBox="1"/>
          <p:nvPr/>
        </p:nvSpPr>
        <p:spPr>
          <a:xfrm>
            <a:off x="318195" y="1484283"/>
            <a:ext cx="6198021" cy="510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CCABA.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Comunicaciones Avanzadas de Banda Ancha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CD6.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Desarrollo de Sensores, Instrumentación y Sistemas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CDPAC.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Documentación de Proyectos de Arquitectura de Cataluña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CEBIM.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Biotecnología Molecular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CERpIE.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Específico de Investigación y Desarrollo para la Mejora </a:t>
            </a:r>
            <a:endParaRPr lang="es-ES" baseline="30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Innovación de las Empresas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CETpD.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Estudios Tecnológicos para la Atención a la Dependencia </a:t>
            </a:r>
            <a:endParaRPr lang="es-ES" baseline="30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la Vida Autónoma 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CPSV.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Política de Suelo y Valoraciones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CRAL.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Investigación y Servicios para la Administración Local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CREB.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Investigación en Ingeniería Biomédica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CREMIT.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Investigación de Motores e Instalaciones Térmicas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CRnE.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Investigación en Ciencia e Ingeniería Multiescala de Barcelona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CS²AC-UPC. Supervision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, Safety and Automatic Control 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IDEAI-UPC. Intelligent 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Artificial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endParaRPr lang="ca-ES" spc="-3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LaCàN.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Específico de Investigación de Métodos Numéricos </a:t>
            </a:r>
            <a:endParaRPr lang="es-ES" baseline="30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Ciencias Aplicadas e Ingeniería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LIM/UPC. Laboratorio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Ingeniería Marítima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LITEM. Laboratorio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para la Innovación Tecnológica de Estructuras y Materiales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MC2)-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UPC. Mecánica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Medios Continuos y Computacional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PERC-UPC.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Investigación de Electrónica de Potencia UPC</a:t>
            </a:r>
          </a:p>
          <a:p>
            <a:pPr>
              <a:lnSpc>
                <a:spcPts val="1700"/>
              </a:lnSpc>
            </a:pPr>
            <a:r>
              <a:rPr lang="pt-BR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SSR-UPC 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ca-ES" spc="-3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TALP. </a:t>
            </a:r>
            <a:r>
              <a:rPr lang="es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Centro </a:t>
            </a:r>
            <a:r>
              <a:rPr lang="es-ES" spc="-30" baseline="30000">
                <a:latin typeface="Arial" panose="020B0604020202020204" pitchFamily="34" charset="0"/>
                <a:cs typeface="Arial" panose="020B0604020202020204" pitchFamily="34" charset="0"/>
              </a:rPr>
              <a:t>de Tecnologías y Aplicaciones del Lenguaje y el Habla</a:t>
            </a:r>
            <a:endParaRPr lang="ca-ES" spc="-3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QuadreDeText 16"/>
          <p:cNvSpPr txBox="1"/>
          <p:nvPr/>
        </p:nvSpPr>
        <p:spPr>
          <a:xfrm>
            <a:off x="323528" y="871648"/>
            <a:ext cx="6867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ESPECÍFICoS DE investigación </a:t>
            </a:r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(CER)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\\TELEMANN\Grups\SC\SCI\SCI-Oficina Disseny-Identitat\9844-Presentacions-UPC-2018\Material-Prestigi\9814 INTERIOR\Links\Noi_investigant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6216" y="1328908"/>
            <a:ext cx="2399977" cy="282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52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52350" y="1328909"/>
            <a:ext cx="6335874" cy="35402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QuadreDeText 21"/>
          <p:cNvSpPr txBox="1"/>
          <p:nvPr/>
        </p:nvSpPr>
        <p:spPr>
          <a:xfrm>
            <a:off x="321420" y="1494309"/>
            <a:ext cx="7778972" cy="333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BSC-CNS. Barcelona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Supercomputing Center - Centro Nacional de Supercomputación</a:t>
            </a: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CCP.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Catalán del Plástico</a:t>
            </a: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CETaqua.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Tecnológico del Agua</a:t>
            </a: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CIIRC.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Internacional de Investigación de los Recursos Costeros</a:t>
            </a: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CIMNE.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Internacional de Métodos Numéricos en Ingeniería</a:t>
            </a: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CREDA.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Investigación en Economía y Desarrollo Agroalimentario</a:t>
            </a: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CRM.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Investigación Matemática</a:t>
            </a: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CTM. Fundación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CTM Centro Tecnológico </a:t>
            </a: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CTTC. Centro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Tecnológico de Telecomunicaciones de Cataluña</a:t>
            </a: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FMA. Fundación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Miquel Agustí</a:t>
            </a: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i2CAT. Fundación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i2CAT</a:t>
            </a: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IBEC. Instituto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Bioingeniería de Cataluña</a:t>
            </a: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ICFO. Instituto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Ciencias Fotónicas</a:t>
            </a:r>
          </a:p>
          <a:p>
            <a:pPr>
              <a:lnSpc>
                <a:spcPts val="1700"/>
              </a:lnSpc>
            </a:pP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IEEC. Instituto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Estudios Espaciales de Cataluña</a:t>
            </a:r>
          </a:p>
          <a:p>
            <a:pPr>
              <a:lnSpc>
                <a:spcPts val="1700"/>
              </a:lnSpc>
            </a:pPr>
            <a:r>
              <a:rPr lang="es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IREC. Instituto </a:t>
            </a:r>
            <a:r>
              <a:rPr lang="es-ES" baseline="30000">
                <a:latin typeface="Arial" panose="020B0604020202020204" pitchFamily="34" charset="0"/>
                <a:cs typeface="Arial" panose="020B0604020202020204" pitchFamily="34" charset="0"/>
              </a:rPr>
              <a:t>de Investigación en Energía de Cataluña</a:t>
            </a:r>
          </a:p>
        </p:txBody>
      </p:sp>
      <p:sp>
        <p:nvSpPr>
          <p:cNvPr id="6" name="QuadreDeText 16"/>
          <p:cNvSpPr txBox="1"/>
          <p:nvPr/>
        </p:nvSpPr>
        <p:spPr>
          <a:xfrm>
            <a:off x="335650" y="864334"/>
            <a:ext cx="6180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ENTIdAdeS VINCULADaS DE investigación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\\TELEMANN\Grups\SC\SCI\SCI-Oficina Disseny-Identitat\9844-Presentacions-UPC-2018\Material-Prestigi\9814 INTERIOR\Links\Nanotecnologia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5" t="-1" r="48677" b="-1"/>
          <a:stretch/>
        </p:blipFill>
        <p:spPr bwMode="auto">
          <a:xfrm>
            <a:off x="6588224" y="1328909"/>
            <a:ext cx="2317652" cy="526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4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250825" y="1341437"/>
            <a:ext cx="4314771" cy="23334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13 Rectángulo"/>
          <p:cNvSpPr/>
          <p:nvPr/>
        </p:nvSpPr>
        <p:spPr>
          <a:xfrm>
            <a:off x="4565596" y="1341437"/>
            <a:ext cx="4315717" cy="2525431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14 Rectángulo"/>
          <p:cNvSpPr/>
          <p:nvPr/>
        </p:nvSpPr>
        <p:spPr>
          <a:xfrm>
            <a:off x="250825" y="3674853"/>
            <a:ext cx="8630488" cy="29227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QuadreDeText 21"/>
          <p:cNvSpPr txBox="1"/>
          <p:nvPr/>
        </p:nvSpPr>
        <p:spPr>
          <a:xfrm>
            <a:off x="296717" y="1769936"/>
            <a:ext cx="2270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Abertis </a:t>
            </a:r>
            <a:endParaRPr lang="ca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COMEXI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Fundació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Cellex</a:t>
            </a:r>
            <a:endParaRPr lang="ca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GIRBAU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ICL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Iberia </a:t>
            </a: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Obra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Social “la Caixa” </a:t>
            </a: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Banco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Santander </a:t>
            </a: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SEAT </a:t>
            </a:r>
            <a:endParaRPr lang="ca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QuadreDeText 16"/>
          <p:cNvSpPr txBox="1"/>
          <p:nvPr/>
        </p:nvSpPr>
        <p:spPr>
          <a:xfrm>
            <a:off x="263642" y="864334"/>
            <a:ext cx="6684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 y ENTIdAdeS PATROCINADORaS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QuadreDeText 15"/>
          <p:cNvSpPr txBox="1"/>
          <p:nvPr/>
        </p:nvSpPr>
        <p:spPr>
          <a:xfrm>
            <a:off x="296717" y="1389985"/>
            <a:ext cx="4286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PATROCINADORES DE EXCELENCIA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QuadreDeText 15"/>
          <p:cNvSpPr txBox="1"/>
          <p:nvPr/>
        </p:nvSpPr>
        <p:spPr>
          <a:xfrm>
            <a:off x="4617319" y="1395527"/>
            <a:ext cx="4286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PATROCINADORES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QuadreDeText 15"/>
          <p:cNvSpPr txBox="1"/>
          <p:nvPr/>
        </p:nvSpPr>
        <p:spPr>
          <a:xfrm>
            <a:off x="297283" y="3676802"/>
            <a:ext cx="4286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COLABORADORES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QuadreDeText 21"/>
          <p:cNvSpPr txBox="1"/>
          <p:nvPr/>
        </p:nvSpPr>
        <p:spPr>
          <a:xfrm>
            <a:off x="4628821" y="1763107"/>
            <a:ext cx="3167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AMES </a:t>
            </a:r>
            <a:endParaRPr lang="ca-ES" baseline="30000" dirty="0"/>
          </a:p>
          <a:p>
            <a:r>
              <a:rPr lang="ca-ES" baseline="30000" smtClean="0"/>
              <a:t>· Construccions </a:t>
            </a:r>
            <a:r>
              <a:rPr lang="ca-ES" baseline="30000" dirty="0"/>
              <a:t>RUBAU </a:t>
            </a:r>
          </a:p>
          <a:p>
            <a:r>
              <a:rPr lang="ca-ES" baseline="30000" smtClean="0"/>
              <a:t>· COPISA </a:t>
            </a:r>
            <a:r>
              <a:rPr lang="ca-ES" baseline="30000" dirty="0"/>
              <a:t>Grup </a:t>
            </a:r>
          </a:p>
          <a:p>
            <a:r>
              <a:rPr lang="ca-ES" baseline="30000" smtClean="0"/>
              <a:t>· Endesa </a:t>
            </a:r>
            <a:endParaRPr lang="ca-ES" baseline="30000" dirty="0"/>
          </a:p>
          <a:p>
            <a:r>
              <a:rPr lang="ca-ES" baseline="30000" smtClean="0"/>
              <a:t>· FCC </a:t>
            </a:r>
            <a:r>
              <a:rPr lang="ca-ES" baseline="30000" dirty="0" err="1"/>
              <a:t>Construcción</a:t>
            </a:r>
            <a:r>
              <a:rPr lang="ca-ES" baseline="30000" dirty="0"/>
              <a:t> </a:t>
            </a:r>
          </a:p>
          <a:p>
            <a:r>
              <a:rPr lang="ca-ES" baseline="30000" smtClean="0"/>
              <a:t>· JG </a:t>
            </a:r>
            <a:r>
              <a:rPr lang="ca-ES" baseline="30000" dirty="0" err="1"/>
              <a:t>Ingenieros</a:t>
            </a:r>
            <a:r>
              <a:rPr lang="ca-ES" baseline="30000" dirty="0"/>
              <a:t> </a:t>
            </a:r>
          </a:p>
          <a:p>
            <a:r>
              <a:rPr lang="ca-ES" baseline="30000" smtClean="0"/>
              <a:t>· Mecalux </a:t>
            </a:r>
            <a:endParaRPr lang="ca-ES" baseline="30000" dirty="0"/>
          </a:p>
          <a:p>
            <a:r>
              <a:rPr lang="ca-ES" baseline="30000" smtClean="0"/>
              <a:t>· OHL </a:t>
            </a:r>
            <a:endParaRPr lang="ca-ES" baseline="30000" dirty="0"/>
          </a:p>
          <a:p>
            <a:r>
              <a:rPr lang="ca-ES" baseline="30000" smtClean="0"/>
              <a:t>· SOADCO </a:t>
            </a:r>
            <a:r>
              <a:rPr lang="ca-ES" baseline="30000" dirty="0"/>
              <a:t>(</a:t>
            </a:r>
            <a:r>
              <a:rPr lang="ca-ES" baseline="30000" dirty="0" err="1"/>
              <a:t>Klockner</a:t>
            </a:r>
            <a:r>
              <a:rPr lang="ca-ES" baseline="30000" dirty="0"/>
              <a:t> Implant System) </a:t>
            </a:r>
          </a:p>
          <a:p>
            <a:r>
              <a:rPr lang="ca-ES" baseline="30000" smtClean="0"/>
              <a:t>· Telefónica</a:t>
            </a:r>
            <a:endParaRPr lang="ca-ES" baseline="30000" dirty="0"/>
          </a:p>
        </p:txBody>
      </p:sp>
      <p:sp>
        <p:nvSpPr>
          <p:cNvPr id="12" name="QuadreDeText 21"/>
          <p:cNvSpPr txBox="1"/>
          <p:nvPr/>
        </p:nvSpPr>
        <p:spPr>
          <a:xfrm>
            <a:off x="301865" y="4061736"/>
            <a:ext cx="8842135" cy="378565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ts val="1300"/>
              </a:lnSpc>
            </a:pPr>
            <a:r>
              <a:rPr lang="ca-ES" baseline="30000" smtClean="0"/>
              <a:t>· Accenture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Agbar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Agrupació </a:t>
            </a:r>
            <a:r>
              <a:rPr lang="ca-ES" baseline="30000" dirty="0"/>
              <a:t>Catalana de Tèxtil i Moda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Ajuntament </a:t>
            </a:r>
            <a:r>
              <a:rPr lang="ca-ES" baseline="30000" dirty="0"/>
              <a:t>de Castelldefels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Ajuntament </a:t>
            </a:r>
            <a:r>
              <a:rPr lang="ca-ES" baseline="30000" dirty="0"/>
              <a:t>d’Igualada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ASEMAS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</a:t>
            </a:r>
            <a:r>
              <a:rPr lang="es-ES" baseline="30000" smtClean="0"/>
              <a:t>Asociación </a:t>
            </a:r>
            <a:r>
              <a:rPr lang="es-ES" baseline="30000" dirty="0"/>
              <a:t>de Investigación de las Industrias del Curtido y Anexas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</a:t>
            </a:r>
            <a:r>
              <a:rPr lang="es-ES" baseline="30000" smtClean="0"/>
              <a:t>Asociación </a:t>
            </a:r>
            <a:r>
              <a:rPr lang="es-ES" baseline="30000" dirty="0"/>
              <a:t>Química Española de la Industria del Cuero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Bernecker </a:t>
            </a:r>
            <a:r>
              <a:rPr lang="ca-ES" baseline="30000" dirty="0"/>
              <a:t>&amp; Rainer </a:t>
            </a:r>
            <a:r>
              <a:rPr lang="ca-ES" baseline="30000" dirty="0" err="1"/>
              <a:t>Automatización</a:t>
            </a:r>
            <a:r>
              <a:rPr lang="ca-ES" baseline="30000" dirty="0"/>
              <a:t> Industrial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BOSCH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Covestro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DENSO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Dow </a:t>
            </a:r>
            <a:r>
              <a:rPr lang="ca-ES" baseline="30000" dirty="0" err="1"/>
              <a:t>Chemical</a:t>
            </a:r>
            <a:r>
              <a:rPr lang="ca-ES" baseline="30000" dirty="0"/>
              <a:t> Ibérica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dSPACE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Everis </a:t>
            </a: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r>
              <a:rPr lang="ca-ES" baseline="30000" smtClean="0"/>
              <a:t>· FIB </a:t>
            </a:r>
            <a:r>
              <a:rPr lang="ca-ES" baseline="30000" dirty="0" err="1"/>
              <a:t>Alumni</a:t>
            </a:r>
            <a:r>
              <a:rPr lang="ca-ES" baseline="30000" dirty="0"/>
              <a:t>-Cercle </a:t>
            </a:r>
            <a:r>
              <a:rPr lang="ca-ES" baseline="30000" dirty="0" err="1"/>
              <a:t>Fiber</a:t>
            </a:r>
            <a:r>
              <a:rPr lang="ca-ES" baseline="30000" dirty="0"/>
              <a:t>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Fundació </a:t>
            </a:r>
            <a:r>
              <a:rPr lang="ca-ES" baseline="30000" dirty="0"/>
              <a:t>Caixa d’Enginyers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</a:t>
            </a:r>
            <a:r>
              <a:rPr lang="es-ES" baseline="30000" smtClean="0"/>
              <a:t>Fundació </a:t>
            </a:r>
            <a:r>
              <a:rPr lang="es-ES" baseline="30000" dirty="0"/>
              <a:t>per a la </a:t>
            </a:r>
            <a:r>
              <a:rPr lang="es-ES" baseline="30000" dirty="0" err="1"/>
              <a:t>Innovació</a:t>
            </a:r>
            <a:r>
              <a:rPr lang="es-ES" baseline="30000" dirty="0"/>
              <a:t> </a:t>
            </a:r>
            <a:r>
              <a:rPr lang="es-ES" baseline="30000" dirty="0" err="1"/>
              <a:t>Tèxtil</a:t>
            </a:r>
            <a:r>
              <a:rPr lang="es-ES" baseline="30000" dirty="0"/>
              <a:t> </a:t>
            </a:r>
            <a:r>
              <a:rPr lang="es-ES" baseline="30000" dirty="0" err="1"/>
              <a:t>d’Igualada</a:t>
            </a:r>
            <a:r>
              <a:rPr lang="es-ES" baseline="30000" dirty="0"/>
              <a:t>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Fundació </a:t>
            </a:r>
            <a:r>
              <a:rPr lang="ca-ES" baseline="30000" dirty="0"/>
              <a:t>Resa Campus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Fundación </a:t>
            </a:r>
            <a:r>
              <a:rPr lang="ca-ES" baseline="30000" dirty="0"/>
              <a:t>ONCE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Gestamp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HNA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HP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Ibertrac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La </a:t>
            </a:r>
            <a:r>
              <a:rPr lang="ca-ES" baseline="30000" dirty="0"/>
              <a:t>Mútua dels Enginyers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La </a:t>
            </a:r>
            <a:r>
              <a:rPr lang="ca-ES" baseline="30000" dirty="0"/>
              <a:t>Vanguardia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Lear </a:t>
            </a:r>
            <a:r>
              <a:rPr lang="ca-ES" baseline="30000" dirty="0"/>
              <a:t>Corporation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Mapro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Naturgy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PILZ </a:t>
            </a:r>
            <a:endParaRPr lang="ca-ES" baseline="30000" dirty="0"/>
          </a:p>
        </p:txBody>
      </p:sp>
    </p:spTree>
    <p:extLst>
      <p:ext uri="{BB962C8B-B14F-4D97-AF65-F5344CB8AC3E}">
        <p14:creationId xmlns:p14="http://schemas.microsoft.com/office/powerpoint/2010/main" val="13007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TELEMANN\Grups\SC\SCI\SCI-Oficina Disseny-Identitat\9844-Presentacions-UPC-2018\Grafic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41" t="2321" b="849"/>
          <a:stretch/>
        </p:blipFill>
        <p:spPr bwMode="auto">
          <a:xfrm>
            <a:off x="4368768" y="2290108"/>
            <a:ext cx="4811744" cy="430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QuadreDeText 4"/>
          <p:cNvSpPr txBox="1"/>
          <p:nvPr/>
        </p:nvSpPr>
        <p:spPr>
          <a:xfrm>
            <a:off x="2499582" y="220906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600"/>
              </a:lnSpc>
            </a:pPr>
            <a:r>
              <a:rPr lang="ca-E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ca-ES" sz="32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 EN LOS RANKINGS INTERNACIONALES</a:t>
            </a:r>
            <a:endParaRPr lang="ca-E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3" descr="\\TELEMANN\Grups\SC\SCI\SCI-Oficina Disseny-Identitat\9844-Presentacions-UPC-2018\Grafic_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997"/>
          <a:stretch/>
        </p:blipFill>
        <p:spPr bwMode="auto">
          <a:xfrm>
            <a:off x="251520" y="4639373"/>
            <a:ext cx="1008112" cy="1309907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3495491" y="5654269"/>
            <a:ext cx="1724581" cy="1109134"/>
            <a:chOff x="3495491" y="5654269"/>
            <a:chExt cx="1724581" cy="1109134"/>
          </a:xfrm>
        </p:grpSpPr>
        <p:pic>
          <p:nvPicPr>
            <p:cNvPr id="11" name="Picture 4" descr="\\TELEMANN\Grups\SC\SCI\SCI-Oficina Disseny-Identitat\9844-Presentacions-UPC-2018\Grafic_2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9870" r="73761" b="5196"/>
            <a:stretch/>
          </p:blipFill>
          <p:spPr bwMode="auto">
            <a:xfrm>
              <a:off x="3495491" y="5654269"/>
              <a:ext cx="1605136" cy="1109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5 Rectángulo"/>
            <p:cNvSpPr/>
            <p:nvPr/>
          </p:nvSpPr>
          <p:spPr>
            <a:xfrm>
              <a:off x="4819652" y="5654269"/>
              <a:ext cx="40042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9" name="Picture 3" descr="\\TELEMANN\Grups\SC\SCI\SCI-Comu Temporal\Jordi Soldevila\grafic_Shang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0" y="908720"/>
            <a:ext cx="4364656" cy="372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1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234826" y="1347118"/>
            <a:ext cx="8671049" cy="12897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3" name="22 Rectángulo"/>
          <p:cNvSpPr/>
          <p:nvPr/>
        </p:nvSpPr>
        <p:spPr>
          <a:xfrm>
            <a:off x="234826" y="3378564"/>
            <a:ext cx="8671049" cy="15251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4" name="23 Rectángulo"/>
          <p:cNvSpPr/>
          <p:nvPr/>
        </p:nvSpPr>
        <p:spPr>
          <a:xfrm>
            <a:off x="252350" y="5639619"/>
            <a:ext cx="8671049" cy="9580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QuadreDeText 16"/>
          <p:cNvSpPr txBox="1"/>
          <p:nvPr/>
        </p:nvSpPr>
        <p:spPr>
          <a:xfrm>
            <a:off x="263642" y="864334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CÁTEDRAS DE EMPRESA </a:t>
            </a:r>
            <a:r>
              <a:rPr lang="ca-ES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PREMIUM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21"/>
          <p:cNvSpPr txBox="1"/>
          <p:nvPr/>
        </p:nvSpPr>
        <p:spPr>
          <a:xfrm>
            <a:off x="288925" y="1446108"/>
            <a:ext cx="7778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</a:t>
            </a:r>
            <a:r>
              <a:rPr lang="es-ES" baseline="30000" smtClean="0"/>
              <a:t>Cátedra </a:t>
            </a:r>
            <a:r>
              <a:rPr lang="es-ES" baseline="30000"/>
              <a:t>Abertis - UPC de Gestión de Infraestructuras del Transporte y Seguridad </a:t>
            </a:r>
            <a:r>
              <a:rPr lang="es-ES" baseline="30000" smtClean="0"/>
              <a:t>Viaria</a:t>
            </a:r>
          </a:p>
          <a:p>
            <a:r>
              <a:rPr lang="ca-ES" baseline="30000" smtClean="0"/>
              <a:t>· </a:t>
            </a:r>
            <a:r>
              <a:rPr lang="fr-FR" baseline="30000" smtClean="0"/>
              <a:t>Cátedra </a:t>
            </a:r>
            <a:r>
              <a:rPr lang="fr-FR" baseline="30000"/>
              <a:t>Círculo de Infraestructuras - UPC (COPISA, FCC, OHL, Construccions Rubau)</a:t>
            </a:r>
          </a:p>
          <a:p>
            <a:r>
              <a:rPr lang="ca-ES" baseline="30000" smtClean="0"/>
              <a:t>· </a:t>
            </a:r>
            <a:r>
              <a:rPr lang="es-ES" baseline="30000" smtClean="0"/>
              <a:t>Cátedra </a:t>
            </a:r>
            <a:r>
              <a:rPr lang="es-ES" baseline="30000"/>
              <a:t>Girbau Group - UPC en Investigación e Innovación en Tecnología de Lavandería Industrial</a:t>
            </a:r>
          </a:p>
          <a:p>
            <a:r>
              <a:rPr lang="ca-ES" baseline="30000" smtClean="0"/>
              <a:t>· </a:t>
            </a:r>
            <a:r>
              <a:rPr lang="es-ES" baseline="30000" smtClean="0"/>
              <a:t>Cátedra </a:t>
            </a:r>
            <a:r>
              <a:rPr lang="es-ES" baseline="30000"/>
              <a:t>ICL - UPC en Minería Sostenible</a:t>
            </a:r>
            <a:endParaRPr lang="ca-ES" baseline="30000" smtClean="0"/>
          </a:p>
          <a:p>
            <a:r>
              <a:rPr lang="ca-ES" baseline="30000" smtClean="0"/>
              <a:t>· </a:t>
            </a:r>
            <a:r>
              <a:rPr lang="es-ES" baseline="30000" smtClean="0"/>
              <a:t>Cátedra </a:t>
            </a:r>
            <a:r>
              <a:rPr lang="es-ES" baseline="30000"/>
              <a:t>Manel Xifra Boada - UPC en Investigación e Innovación en Tecnología de la Producción de Envases Flexibles</a:t>
            </a:r>
          </a:p>
          <a:p>
            <a:r>
              <a:rPr lang="ca-ES" baseline="30000" smtClean="0"/>
              <a:t>· </a:t>
            </a:r>
            <a:r>
              <a:rPr lang="es-ES" baseline="30000" smtClean="0"/>
              <a:t>Cátedra </a:t>
            </a:r>
            <a:r>
              <a:rPr lang="es-ES" baseline="30000"/>
              <a:t>SEAT - UPC de Excelencia e Innovación en Automoción para la Movilidad Sostenible</a:t>
            </a:r>
            <a:endParaRPr lang="ca-ES" baseline="30000" dirty="0"/>
          </a:p>
        </p:txBody>
      </p:sp>
      <p:sp>
        <p:nvSpPr>
          <p:cNvPr id="17" name="QuadreDeText 16"/>
          <p:cNvSpPr txBox="1"/>
          <p:nvPr/>
        </p:nvSpPr>
        <p:spPr>
          <a:xfrm>
            <a:off x="262923" y="2968558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CÁTEDRAS DE EMPRESA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QuadreDeText 21"/>
          <p:cNvSpPr txBox="1"/>
          <p:nvPr/>
        </p:nvSpPr>
        <p:spPr>
          <a:xfrm>
            <a:off x="321420" y="3496255"/>
            <a:ext cx="7778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</a:t>
            </a:r>
            <a:r>
              <a:rPr lang="en-US" baseline="30000" smtClean="0"/>
              <a:t>A³ </a:t>
            </a:r>
            <a:r>
              <a:rPr lang="en-US" baseline="30000" dirty="0"/>
              <a:t>- UPC Chair in Leather, Fashion and Textile Innovation</a:t>
            </a:r>
          </a:p>
          <a:p>
            <a:r>
              <a:rPr lang="ca-ES" baseline="30000" smtClean="0"/>
              <a:t>· </a:t>
            </a:r>
            <a:r>
              <a:rPr lang="es-ES" baseline="30000" smtClean="0"/>
              <a:t>Cátedra </a:t>
            </a:r>
            <a:r>
              <a:rPr lang="es-ES" baseline="30000"/>
              <a:t>AMES Group - UPC en Diseño e Innovación de Nuevos </a:t>
            </a:r>
            <a:r>
              <a:rPr lang="es-ES" baseline="30000" smtClean="0"/>
              <a:t>Biomateriales</a:t>
            </a:r>
          </a:p>
          <a:p>
            <a:r>
              <a:rPr lang="ca-ES" baseline="30000" smtClean="0"/>
              <a:t>· </a:t>
            </a:r>
            <a:r>
              <a:rPr lang="es-ES" baseline="30000" smtClean="0"/>
              <a:t>Cátedra </a:t>
            </a:r>
            <a:r>
              <a:rPr lang="es-ES" baseline="30000"/>
              <a:t>Endesa Red - UPC de Innovación Energética</a:t>
            </a:r>
          </a:p>
          <a:p>
            <a:r>
              <a:rPr lang="ca-ES" baseline="30000" smtClean="0"/>
              <a:t>· </a:t>
            </a:r>
            <a:r>
              <a:rPr lang="es-ES" baseline="30000" smtClean="0"/>
              <a:t>Cátedra </a:t>
            </a:r>
            <a:r>
              <a:rPr lang="es-ES" baseline="30000"/>
              <a:t>Grupo JG Ingenieros - UPC para el Estudio de la Sostenibilidad en los Edificios</a:t>
            </a:r>
            <a:endParaRPr lang="it-IT" baseline="30000" smtClean="0"/>
          </a:p>
          <a:p>
            <a:r>
              <a:rPr lang="ca-ES" baseline="30000" smtClean="0"/>
              <a:t>· </a:t>
            </a:r>
            <a:r>
              <a:rPr lang="es-ES" baseline="30000" smtClean="0"/>
              <a:t>Cátedra Klockner-UPC en Implantología y Prótesis Dental</a:t>
            </a:r>
            <a:br>
              <a:rPr lang="es-ES" baseline="30000" smtClean="0"/>
            </a:br>
            <a:r>
              <a:rPr lang="ca-ES" baseline="30000" smtClean="0"/>
              <a:t>· </a:t>
            </a:r>
            <a:r>
              <a:rPr lang="es-ES" baseline="30000" smtClean="0"/>
              <a:t>Cátedra </a:t>
            </a:r>
            <a:r>
              <a:rPr lang="es-ES" baseline="30000"/>
              <a:t>Mecalux UPC de Automatismos e Innovación para la Logística</a:t>
            </a:r>
            <a:endParaRPr lang="ca-ES" baseline="30000" smtClean="0"/>
          </a:p>
          <a:p>
            <a:r>
              <a:rPr lang="ca-ES" baseline="30000" smtClean="0"/>
              <a:t>· </a:t>
            </a:r>
            <a:r>
              <a:rPr lang="es-ES" baseline="30000" smtClean="0"/>
              <a:t>Cátedra </a:t>
            </a:r>
            <a:r>
              <a:rPr lang="es-ES" baseline="30000"/>
              <a:t>Telefónica-UPC de Análisis de la Evolución y las Tendencias Futuras de la Sociedad de la Información</a:t>
            </a:r>
            <a:endParaRPr lang="es-ES" baseline="30000" dirty="0"/>
          </a:p>
        </p:txBody>
      </p:sp>
      <p:sp>
        <p:nvSpPr>
          <p:cNvPr id="19" name="QuadreDeText 16"/>
          <p:cNvSpPr txBox="1"/>
          <p:nvPr/>
        </p:nvSpPr>
        <p:spPr>
          <a:xfrm>
            <a:off x="260690" y="5184379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CÁTEDRAS </a:t>
            </a:r>
            <a:r>
              <a:rPr lang="ca-ES" sz="2000" b="1" cap="all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QuadreDeText 21"/>
          <p:cNvSpPr txBox="1"/>
          <p:nvPr/>
        </p:nvSpPr>
        <p:spPr>
          <a:xfrm>
            <a:off x="302370" y="5766653"/>
            <a:ext cx="777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</a:t>
            </a:r>
            <a:r>
              <a:rPr lang="es-ES" baseline="30000" smtClean="0"/>
              <a:t>Cátedra </a:t>
            </a:r>
            <a:r>
              <a:rPr lang="es-ES" baseline="30000" dirty="0"/>
              <a:t>UNESCO </a:t>
            </a:r>
            <a:r>
              <a:rPr lang="es-ES" baseline="30000"/>
              <a:t>de </a:t>
            </a:r>
            <a:r>
              <a:rPr lang="es-ES" baseline="30000" smtClean="0"/>
              <a:t>Dirección Universitaria </a:t>
            </a:r>
            <a:r>
              <a:rPr lang="es-ES" baseline="30000" dirty="0"/>
              <a:t>(CUDU)</a:t>
            </a:r>
          </a:p>
          <a:p>
            <a:r>
              <a:rPr lang="ca-ES" baseline="30000" smtClean="0"/>
              <a:t>· </a:t>
            </a:r>
            <a:r>
              <a:rPr lang="es-ES" baseline="30000" smtClean="0"/>
              <a:t>Cátedra </a:t>
            </a:r>
            <a:r>
              <a:rPr lang="es-ES" baseline="30000"/>
              <a:t>UNESCO de Métodos Numéricos en Ingeniería</a:t>
            </a:r>
            <a:endParaRPr lang="ca-ES" baseline="30000" smtClean="0"/>
          </a:p>
          <a:p>
            <a:r>
              <a:rPr lang="ca-ES" baseline="30000" smtClean="0"/>
              <a:t>· Cátedra </a:t>
            </a:r>
            <a:r>
              <a:rPr lang="ca-ES" baseline="30000" dirty="0"/>
              <a:t>UNESCO </a:t>
            </a:r>
            <a:r>
              <a:rPr lang="ca-ES" baseline="30000"/>
              <a:t>de </a:t>
            </a:r>
            <a:r>
              <a:rPr lang="ca-ES" baseline="30000" smtClean="0"/>
              <a:t>Sostenibilidad</a:t>
            </a:r>
            <a:endParaRPr lang="ca-ES" baseline="30000" dirty="0"/>
          </a:p>
          <a:p>
            <a:r>
              <a:rPr lang="ca-ES" baseline="30000" smtClean="0"/>
              <a:t>· Cátedra </a:t>
            </a:r>
            <a:r>
              <a:rPr lang="ca-ES" baseline="30000" dirty="0"/>
              <a:t>UNESCO </a:t>
            </a:r>
            <a:r>
              <a:rPr lang="ca-ES" baseline="30000"/>
              <a:t>en </a:t>
            </a:r>
            <a:r>
              <a:rPr lang="ca-ES" baseline="30000" smtClean="0"/>
              <a:t>Técnica y </a:t>
            </a:r>
            <a:r>
              <a:rPr lang="ca-ES" baseline="30000" dirty="0"/>
              <a:t>Cultura</a:t>
            </a:r>
          </a:p>
        </p:txBody>
      </p:sp>
    </p:spTree>
    <p:extLst>
      <p:ext uri="{BB962C8B-B14F-4D97-AF65-F5344CB8AC3E}">
        <p14:creationId xmlns:p14="http://schemas.microsoft.com/office/powerpoint/2010/main" val="25386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/>
          <p:nvPr/>
        </p:nvSpPr>
        <p:spPr>
          <a:xfrm rot="10800000">
            <a:off x="-17766" y="0"/>
            <a:ext cx="9161766" cy="6858000"/>
          </a:xfrm>
          <a:prstGeom prst="rect">
            <a:avLst/>
          </a:prstGeom>
          <a:solidFill>
            <a:srgbClr val="0052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6" name="Imat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292144"/>
            <a:ext cx="4753223" cy="2446354"/>
          </a:xfrm>
          <a:prstGeom prst="rect">
            <a:avLst/>
          </a:prstGeom>
        </p:spPr>
      </p:pic>
      <p:pic>
        <p:nvPicPr>
          <p:cNvPr id="7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46" y="6080274"/>
            <a:ext cx="2376959" cy="5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74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0" t="-6428"/>
          <a:stretch/>
        </p:blipFill>
        <p:spPr>
          <a:xfrm>
            <a:off x="-396552" y="-515289"/>
            <a:ext cx="9540552" cy="7400673"/>
          </a:xfrm>
          <a:prstGeom prst="rect">
            <a:avLst/>
          </a:prstGeom>
        </p:spPr>
      </p:pic>
      <p:sp>
        <p:nvSpPr>
          <p:cNvPr id="7" name="QuadreDeText 6"/>
          <p:cNvSpPr txBox="1"/>
          <p:nvPr/>
        </p:nvSpPr>
        <p:spPr>
          <a:xfrm>
            <a:off x="645468" y="6423139"/>
            <a:ext cx="6192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en la HackUPC, la hackatón más importante del Estado.</a:t>
            </a:r>
            <a:endParaRPr lang="es-E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t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02011"/>
            <a:ext cx="8604448" cy="10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1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 27"/>
          <p:cNvGrpSpPr/>
          <p:nvPr/>
        </p:nvGrpSpPr>
        <p:grpSpPr>
          <a:xfrm>
            <a:off x="251520" y="652676"/>
            <a:ext cx="8707668" cy="5944676"/>
            <a:chOff x="249666" y="652676"/>
            <a:chExt cx="8707668" cy="5944676"/>
          </a:xfrm>
        </p:grpSpPr>
        <p:sp>
          <p:nvSpPr>
            <p:cNvPr id="31" name="Rectangle 30"/>
            <p:cNvSpPr/>
            <p:nvPr/>
          </p:nvSpPr>
          <p:spPr>
            <a:xfrm>
              <a:off x="249666" y="2295868"/>
              <a:ext cx="1450035" cy="1440160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89826" y="3725731"/>
              <a:ext cx="1440160" cy="1440160"/>
            </a:xfrm>
            <a:prstGeom prst="rect">
              <a:avLst/>
            </a:prstGeom>
            <a:solidFill>
              <a:srgbClr val="2BB6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471386" y="852130"/>
              <a:ext cx="1426219" cy="1443738"/>
            </a:xfrm>
            <a:prstGeom prst="rect">
              <a:avLst/>
            </a:prstGeom>
            <a:solidFill>
              <a:srgbClr val="8935A3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129986" y="3725731"/>
              <a:ext cx="1461282" cy="1440160"/>
            </a:xfrm>
            <a:prstGeom prst="rect">
              <a:avLst/>
            </a:prstGeom>
            <a:solidFill>
              <a:srgbClr val="7BA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91269" y="5155594"/>
              <a:ext cx="1430284" cy="1440160"/>
            </a:xfrm>
            <a:prstGeom prst="rect">
              <a:avLst/>
            </a:prstGeom>
            <a:solidFill>
              <a:srgbClr val="7BA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49666" y="5155594"/>
              <a:ext cx="1440160" cy="1440160"/>
            </a:xfrm>
            <a:prstGeom prst="rect">
              <a:avLst/>
            </a:prstGeom>
            <a:solidFill>
              <a:srgbClr val="00A2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021553" y="5157192"/>
              <a:ext cx="1449833" cy="1440160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QuadreDeText 37"/>
            <p:cNvSpPr txBox="1"/>
            <p:nvPr/>
          </p:nvSpPr>
          <p:spPr>
            <a:xfrm>
              <a:off x="1686352" y="652676"/>
              <a:ext cx="5818850" cy="1438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ES" sz="2400" b="1" baseline="30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 83 % de las personas que se titulan en la UPC afirman que volverían a matricularse en la misma universidad</a:t>
              </a:r>
              <a:r>
                <a:rPr lang="es-ES" sz="2400" b="1" baseline="300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ts val="1500"/>
                </a:lnSpc>
              </a:pPr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Esta afirmación es fruto de una particular manera de entender la docencia </a:t>
              </a:r>
              <a:endParaRPr lang="es-ES" sz="120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500"/>
                </a:lnSpc>
              </a:pPr>
              <a:r>
                <a:rPr lang="es-ES" sz="1200" smtClean="0"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la que el estudiante es el principal </a:t>
              </a:r>
              <a:r>
                <a:rPr lang="es-ES" sz="1200" smtClean="0">
                  <a:latin typeface="Arial" panose="020B0604020202020204" pitchFamily="34" charset="0"/>
                  <a:cs typeface="Arial" panose="020B0604020202020204" pitchFamily="34" charset="0"/>
                </a:rPr>
                <a:t>protagonista. Una </a:t>
              </a:r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sólida formación teórica combinada con la posibilidad de participar en un gran número de proyectos reales </a:t>
              </a:r>
              <a:r>
                <a:rPr lang="es-ES" sz="1200" smtClean="0">
                  <a:latin typeface="Arial" panose="020B0604020202020204" pitchFamily="34" charset="0"/>
                  <a:cs typeface="Arial" panose="020B0604020202020204" pitchFamily="34" charset="0"/>
                </a:rPr>
                <a:t>y </a:t>
              </a:r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un peso importante de las prácticas son rasgos característicos de la formación </a:t>
              </a:r>
              <a:r>
                <a:rPr lang="es-ES" sz="1200" smtClean="0">
                  <a:latin typeface="Arial" panose="020B0604020202020204" pitchFamily="34" charset="0"/>
                  <a:cs typeface="Arial" panose="020B0604020202020204" pitchFamily="34" charset="0"/>
                </a:rPr>
                <a:t>UPC. La </a:t>
              </a:r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formación se singulariza en las escuelas y facultades con su propio sello.</a:t>
              </a:r>
              <a:endParaRPr lang="es-E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Imatge 3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3007" y="2295868"/>
              <a:ext cx="4318867" cy="2870024"/>
            </a:xfrm>
            <a:prstGeom prst="rect">
              <a:avLst/>
            </a:prstGeom>
          </p:spPr>
        </p:pic>
        <p:sp>
          <p:nvSpPr>
            <p:cNvPr id="40" name="QuadreDeText 39"/>
            <p:cNvSpPr txBox="1"/>
            <p:nvPr/>
          </p:nvSpPr>
          <p:spPr>
            <a:xfrm>
              <a:off x="7511674" y="5264320"/>
              <a:ext cx="14456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baseline="30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Equipo femenino de vela de la Facultad de Náutica </a:t>
              </a:r>
            </a:p>
            <a:p>
              <a:r>
                <a:rPr lang="es-ES" sz="1200" b="1" baseline="30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Barcelona.</a:t>
              </a:r>
              <a:endParaRPr lang="es-ES_tradnl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QuadreDeText 40"/>
            <p:cNvSpPr txBox="1"/>
            <p:nvPr/>
          </p:nvSpPr>
          <p:spPr>
            <a:xfrm>
              <a:off x="1743947" y="5279465"/>
              <a:ext cx="281478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</a:t>
              </a:r>
              <a:r>
                <a:rPr lang="es-E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mésdonesUPC</a:t>
              </a:r>
              <a:endPara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comunidad </a:t>
              </a:r>
              <a:r>
                <a:rPr lang="es-ES" sz="12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trabaja </a:t>
              </a:r>
              <a:r>
                <a:rPr lang="es-E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activamente </a:t>
              </a:r>
              <a:r>
                <a:rPr lang="es-ES" sz="12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 visibilizar </a:t>
              </a:r>
              <a:r>
                <a:rPr lang="es-E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incentivar la</a:t>
              </a:r>
            </a:p>
            <a:p>
              <a:r>
                <a:rPr lang="es-E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presencia de la mujer en </a:t>
              </a:r>
              <a:r>
                <a:rPr lang="es-ES" sz="12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</a:t>
              </a:r>
              <a:r>
                <a:rPr lang="es-E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ámbito STEAM (Science, </a:t>
              </a:r>
              <a:r>
                <a:rPr lang="es-ES" sz="12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  <a:r>
                <a:rPr lang="es-E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Engineering, </a:t>
              </a:r>
              <a:r>
                <a:rPr lang="es-ES" sz="12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 </a:t>
              </a:r>
              <a:r>
                <a:rPr lang="es-E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Mathematics).</a:t>
              </a:r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QuadreDeText 41"/>
            <p:cNvSpPr txBox="1"/>
            <p:nvPr/>
          </p:nvSpPr>
          <p:spPr>
            <a:xfrm>
              <a:off x="287627" y="2665292"/>
              <a:ext cx="13414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estudiantes de grado, máster universitario </a:t>
              </a:r>
            </a:p>
            <a:p>
              <a:r>
                <a:rPr lang="es-E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 doctorado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QuadreDeText 42"/>
            <p:cNvSpPr txBox="1"/>
            <p:nvPr/>
          </p:nvSpPr>
          <p:spPr>
            <a:xfrm>
              <a:off x="287627" y="2340965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30.200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QuadreDeText 43"/>
            <p:cNvSpPr txBox="1"/>
            <p:nvPr/>
          </p:nvSpPr>
          <p:spPr>
            <a:xfrm>
              <a:off x="3204849" y="4088832"/>
              <a:ext cx="12924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estudiantes </a:t>
              </a:r>
              <a:endParaRPr lang="es-E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E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prácticas </a:t>
              </a:r>
              <a:endParaRPr lang="es-E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E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empresas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QuadreDeText 44"/>
            <p:cNvSpPr txBox="1"/>
            <p:nvPr/>
          </p:nvSpPr>
          <p:spPr>
            <a:xfrm>
              <a:off x="3204849" y="3764506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4.700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QuadreDeText 45"/>
            <p:cNvSpPr txBox="1"/>
            <p:nvPr/>
          </p:nvSpPr>
          <p:spPr>
            <a:xfrm>
              <a:off x="7509470" y="1198980"/>
              <a:ext cx="1341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alumni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QuadreDeText 46"/>
            <p:cNvSpPr txBox="1"/>
            <p:nvPr/>
          </p:nvSpPr>
          <p:spPr>
            <a:xfrm>
              <a:off x="7509470" y="874653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58.000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QuadreDeText 47"/>
            <p:cNvSpPr txBox="1"/>
            <p:nvPr/>
          </p:nvSpPr>
          <p:spPr>
            <a:xfrm>
              <a:off x="300552" y="5532002"/>
              <a:ext cx="13725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titulados de grado </a:t>
              </a:r>
              <a:endParaRPr lang="es-E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 </a:t>
              </a:r>
              <a:r>
                <a:rPr lang="es-E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máster universitario</a:t>
              </a:r>
            </a:p>
          </p:txBody>
        </p:sp>
        <p:sp>
          <p:nvSpPr>
            <p:cNvPr id="49" name="QuadreDeText 48"/>
            <p:cNvSpPr txBox="1"/>
            <p:nvPr/>
          </p:nvSpPr>
          <p:spPr>
            <a:xfrm>
              <a:off x="300553" y="5207676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6.700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QuadreDeText 49"/>
            <p:cNvSpPr txBox="1"/>
            <p:nvPr/>
          </p:nvSpPr>
          <p:spPr>
            <a:xfrm>
              <a:off x="1725613" y="4088833"/>
              <a:ext cx="1341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doctorados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QuadreDeText 50"/>
            <p:cNvSpPr txBox="1"/>
            <p:nvPr/>
          </p:nvSpPr>
          <p:spPr>
            <a:xfrm>
              <a:off x="1725613" y="3764506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QuadreDeText 51"/>
            <p:cNvSpPr txBox="1"/>
            <p:nvPr/>
          </p:nvSpPr>
          <p:spPr>
            <a:xfrm>
              <a:off x="4617566" y="5507707"/>
              <a:ext cx="15200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estudiantes </a:t>
              </a:r>
              <a:endParaRPr lang="es-E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E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programas </a:t>
              </a:r>
              <a:endParaRPr lang="es-E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es-E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movilidad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QuadreDeText 52"/>
            <p:cNvSpPr txBox="1"/>
            <p:nvPr/>
          </p:nvSpPr>
          <p:spPr>
            <a:xfrm>
              <a:off x="4617566" y="5198151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3.000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QuadreDeText 53"/>
            <p:cNvSpPr txBox="1"/>
            <p:nvPr/>
          </p:nvSpPr>
          <p:spPr>
            <a:xfrm>
              <a:off x="6069657" y="5530450"/>
              <a:ext cx="1330850" cy="86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instituciones de educación superior con acuerdos de intercambio de estudiantes 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QuadreDeText 54"/>
            <p:cNvSpPr txBox="1"/>
            <p:nvPr/>
          </p:nvSpPr>
          <p:spPr>
            <a:xfrm>
              <a:off x="6078893" y="5198673"/>
              <a:ext cx="12659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4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99391"/>
            <a:ext cx="9217024" cy="6984776"/>
          </a:xfrm>
          <a:prstGeom prst="rect">
            <a:avLst/>
          </a:prstGeom>
        </p:spPr>
      </p:pic>
      <p:sp>
        <p:nvSpPr>
          <p:cNvPr id="9" name="QuadreDeText 8"/>
          <p:cNvSpPr txBox="1"/>
          <p:nvPr/>
        </p:nvSpPr>
        <p:spPr>
          <a:xfrm>
            <a:off x="651390" y="6423139"/>
            <a:ext cx="7449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dinámicas en el Cicuito Barcelona-Catalunya del monoplaza CAT11e del equipo ETSEIB Motorsport</a:t>
            </a:r>
            <a:endParaRPr lang="es-E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t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8207896" cy="171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1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Agrupa 25"/>
          <p:cNvGrpSpPr/>
          <p:nvPr/>
        </p:nvGrpSpPr>
        <p:grpSpPr>
          <a:xfrm>
            <a:off x="176666" y="836712"/>
            <a:ext cx="8812851" cy="5768876"/>
            <a:chOff x="179669" y="836712"/>
            <a:chExt cx="8812851" cy="5768876"/>
          </a:xfrm>
        </p:grpSpPr>
        <p:sp>
          <p:nvSpPr>
            <p:cNvPr id="27" name="Rectangle 26"/>
            <p:cNvSpPr/>
            <p:nvPr/>
          </p:nvSpPr>
          <p:spPr>
            <a:xfrm>
              <a:off x="4584018" y="5164138"/>
              <a:ext cx="1443720" cy="1441450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26645" y="5160688"/>
              <a:ext cx="1450946" cy="1444899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584018" y="3729038"/>
              <a:ext cx="1443720" cy="1431651"/>
            </a:xfrm>
            <a:prstGeom prst="rect">
              <a:avLst/>
            </a:prstGeom>
            <a:solidFill>
              <a:srgbClr val="60C3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027737" y="2312988"/>
              <a:ext cx="1449853" cy="1416050"/>
            </a:xfrm>
            <a:prstGeom prst="rect">
              <a:avLst/>
            </a:prstGeom>
            <a:solidFill>
              <a:srgbClr val="27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477591" y="3729038"/>
              <a:ext cx="1428284" cy="1435100"/>
            </a:xfrm>
            <a:prstGeom prst="rect">
              <a:avLst/>
            </a:prstGeom>
            <a:solidFill>
              <a:srgbClr val="FEB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QuadreDeText 36"/>
            <p:cNvSpPr txBox="1"/>
            <p:nvPr/>
          </p:nvSpPr>
          <p:spPr>
            <a:xfrm>
              <a:off x="179669" y="836712"/>
              <a:ext cx="4896387" cy="2041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baseline="30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Líderes en captación de recursos</a:t>
              </a:r>
            </a:p>
            <a:p>
              <a:r>
                <a:rPr lang="es-ES" sz="1200" b="1">
                  <a:latin typeface="Arial" panose="020B0604020202020204" pitchFamily="34" charset="0"/>
                  <a:cs typeface="Arial" panose="020B0604020202020204" pitchFamily="34" charset="0"/>
                </a:rPr>
                <a:t>La UPC es la universidad líder del Estado en captación </a:t>
              </a:r>
              <a:endParaRPr lang="es-ES" sz="1200" b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b="1" smtClean="0"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es-ES" sz="1200" b="1">
                  <a:latin typeface="Arial" panose="020B0604020202020204" pitchFamily="34" charset="0"/>
                  <a:cs typeface="Arial" panose="020B0604020202020204" pitchFamily="34" charset="0"/>
                </a:rPr>
                <a:t>recursos </a:t>
              </a:r>
              <a:r>
                <a:rPr lang="es-ES" sz="1200" b="1" smtClean="0"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ES" sz="1200" b="1">
                  <a:latin typeface="Arial" panose="020B0604020202020204" pitchFamily="34" charset="0"/>
                  <a:cs typeface="Arial" panose="020B0604020202020204" pitchFamily="34" charset="0"/>
                </a:rPr>
                <a:t>el marco del proyecto Horizon 2020.</a:t>
              </a:r>
              <a:endParaRPr lang="es-ES" sz="16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ES" sz="120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Aproximadamente, unos 800 nuevos proyectos y convenios </a:t>
              </a:r>
              <a:endParaRPr lang="es-ES" sz="120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smtClean="0">
                  <a:latin typeface="Arial" panose="020B0604020202020204" pitchFamily="34" charset="0"/>
                  <a:cs typeface="Arial" panose="020B0604020202020204" pitchFamily="34" charset="0"/>
                </a:rPr>
                <a:t>se </a:t>
              </a:r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suman cada </a:t>
              </a:r>
              <a:r>
                <a:rPr lang="es-ES" sz="1200" smtClean="0">
                  <a:latin typeface="Arial" panose="020B0604020202020204" pitchFamily="34" charset="0"/>
                  <a:cs typeface="Arial" panose="020B0604020202020204" pitchFamily="34" charset="0"/>
                </a:rPr>
                <a:t>año </a:t>
              </a:r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a la actividad de los </a:t>
              </a:r>
              <a:r>
                <a:rPr lang="es-ES" sz="1200" smtClean="0">
                  <a:latin typeface="Arial" panose="020B0604020202020204" pitchFamily="34" charset="0"/>
                  <a:cs typeface="Arial" panose="020B0604020202020204" pitchFamily="34" charset="0"/>
                </a:rPr>
                <a:t>investigadores. </a:t>
              </a:r>
              <a:endParaRPr lang="es-ES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El talento de la comunidad investigadora, </a:t>
              </a:r>
              <a:r>
                <a:rPr lang="es-ES" sz="1200" smtClean="0"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red de instalaciones </a:t>
              </a:r>
              <a:endParaRPr lang="es-ES" sz="120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smtClean="0">
                  <a:latin typeface="Arial" panose="020B0604020202020204" pitchFamily="34" charset="0"/>
                  <a:cs typeface="Arial" panose="020B0604020202020204" pitchFamily="34" charset="0"/>
                </a:rPr>
                <a:t>y </a:t>
              </a:r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equipos </a:t>
              </a:r>
              <a:r>
                <a:rPr lang="es-ES" sz="1200" smtClean="0">
                  <a:latin typeface="Arial" panose="020B0604020202020204" pitchFamily="34" charset="0"/>
                  <a:cs typeface="Arial" panose="020B0604020202020204" pitchFamily="34" charset="0"/>
                </a:rPr>
                <a:t>y </a:t>
              </a:r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el espíritu de colaboración a través </a:t>
              </a:r>
              <a:r>
                <a:rPr lang="es-ES" sz="1200" smtClean="0"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las alianzas establecidas con otros centros de investigación e investigadores de todo el mundo, son la clave de la estrategia de la investigación UPC.</a:t>
              </a:r>
              <a:endParaRPr lang="es-E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QuadreDeText 37"/>
            <p:cNvSpPr txBox="1"/>
            <p:nvPr/>
          </p:nvSpPr>
          <p:spPr>
            <a:xfrm>
              <a:off x="395536" y="3541053"/>
              <a:ext cx="42798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200" b="1" baseline="30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Estudiantes instalando placas fotovoltaicas </a:t>
              </a:r>
              <a:r>
                <a:rPr lang="es-ES" sz="1200" b="1" baseline="300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ES" sz="1200" b="1" baseline="30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ESEIAAT.</a:t>
              </a:r>
              <a:endParaRPr lang="es-ES_tradnl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QuadreDeText 38"/>
            <p:cNvSpPr txBox="1"/>
            <p:nvPr/>
          </p:nvSpPr>
          <p:spPr>
            <a:xfrm>
              <a:off x="4605954" y="4086180"/>
              <a:ext cx="134143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centros </a:t>
              </a:r>
              <a:endParaRPr lang="es-ES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1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es-ES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investigación de la red TECNIO</a:t>
              </a:r>
              <a:endPara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QuadreDeText 39"/>
            <p:cNvSpPr txBox="1"/>
            <p:nvPr/>
          </p:nvSpPr>
          <p:spPr>
            <a:xfrm>
              <a:off x="4583092" y="3765119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QuadreDeText 40"/>
            <p:cNvSpPr txBox="1"/>
            <p:nvPr/>
          </p:nvSpPr>
          <p:spPr>
            <a:xfrm>
              <a:off x="4643461" y="5498062"/>
              <a:ext cx="134143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centros específicos </a:t>
              </a:r>
              <a:endParaRPr lang="fr-FR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FR" sz="11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fr-FR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investigación</a:t>
              </a:r>
              <a:endPara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QuadreDeText 41"/>
            <p:cNvSpPr txBox="1"/>
            <p:nvPr/>
          </p:nvSpPr>
          <p:spPr>
            <a:xfrm>
              <a:off x="4620599" y="5186799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QuadreDeText 42"/>
            <p:cNvSpPr txBox="1"/>
            <p:nvPr/>
          </p:nvSpPr>
          <p:spPr>
            <a:xfrm>
              <a:off x="6044727" y="5507587"/>
              <a:ext cx="134143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entidades vinculadas de investigación</a:t>
              </a:r>
              <a:endPara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QuadreDeText 43"/>
            <p:cNvSpPr txBox="1"/>
            <p:nvPr/>
          </p:nvSpPr>
          <p:spPr>
            <a:xfrm>
              <a:off x="6034929" y="5183260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QuadreDeText 44"/>
            <p:cNvSpPr txBox="1"/>
            <p:nvPr/>
          </p:nvSpPr>
          <p:spPr>
            <a:xfrm>
              <a:off x="6090924" y="2691858"/>
              <a:ext cx="134143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distinciones cientificotécnicas recibidas</a:t>
              </a:r>
              <a:endPara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QuadreDeText 45"/>
            <p:cNvSpPr txBox="1"/>
            <p:nvPr/>
          </p:nvSpPr>
          <p:spPr>
            <a:xfrm>
              <a:off x="6044395" y="2357925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QuadreDeText 46"/>
            <p:cNvSpPr txBox="1"/>
            <p:nvPr/>
          </p:nvSpPr>
          <p:spPr>
            <a:xfrm>
              <a:off x="7543205" y="4130675"/>
              <a:ext cx="13662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tesis doctorales leídas</a:t>
              </a:r>
              <a:endPara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Imatge 4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250826" y="3729038"/>
              <a:ext cx="4337049" cy="2876550"/>
            </a:xfrm>
            <a:prstGeom prst="rect">
              <a:avLst/>
            </a:prstGeom>
          </p:spPr>
        </p:pic>
        <p:sp>
          <p:nvSpPr>
            <p:cNvPr id="49" name="QuadreDeText 48"/>
            <p:cNvSpPr txBox="1"/>
            <p:nvPr/>
          </p:nvSpPr>
          <p:spPr>
            <a:xfrm>
              <a:off x="7543205" y="3806348"/>
              <a:ext cx="9668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477591" y="854075"/>
              <a:ext cx="1428284" cy="1458913"/>
            </a:xfrm>
            <a:prstGeom prst="rect">
              <a:avLst/>
            </a:prstGeom>
            <a:solidFill>
              <a:srgbClr val="8DB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QuadreDeText 50"/>
            <p:cNvSpPr txBox="1"/>
            <p:nvPr/>
          </p:nvSpPr>
          <p:spPr>
            <a:xfrm>
              <a:off x="7472434" y="1222334"/>
              <a:ext cx="15200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artículos </a:t>
              </a:r>
              <a:endParaRPr lang="es-ES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1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publicados </a:t>
              </a:r>
            </a:p>
            <a:p>
              <a:r>
                <a:rPr lang="es-ES" sz="11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ES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revistas </a:t>
              </a:r>
              <a:endParaRPr lang="es-ES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1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científicas</a:t>
              </a:r>
              <a:endPara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QuadreDeText 51"/>
            <p:cNvSpPr txBox="1"/>
            <p:nvPr/>
          </p:nvSpPr>
          <p:spPr>
            <a:xfrm>
              <a:off x="7472434" y="878957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1.900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9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89"/>
          <a:stretch/>
        </p:blipFill>
        <p:spPr>
          <a:xfrm>
            <a:off x="-36512" y="-27385"/>
            <a:ext cx="9217024" cy="6912769"/>
          </a:xfrm>
          <a:prstGeom prst="rect">
            <a:avLst/>
          </a:prstGeom>
        </p:spPr>
      </p:pic>
      <p:sp>
        <p:nvSpPr>
          <p:cNvPr id="7" name="QuadreDeText 6"/>
          <p:cNvSpPr txBox="1"/>
          <p:nvPr/>
        </p:nvSpPr>
        <p:spPr>
          <a:xfrm>
            <a:off x="4239822" y="6423139"/>
            <a:ext cx="46031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CARNET, movilidad urbana del futuro con Volkswagen y SEAT.</a:t>
            </a:r>
            <a:endParaRPr lang="es-E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t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35682"/>
            <a:ext cx="4750964" cy="112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1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Agrupa 41"/>
          <p:cNvGrpSpPr/>
          <p:nvPr/>
        </p:nvGrpSpPr>
        <p:grpSpPr>
          <a:xfrm>
            <a:off x="178285" y="797042"/>
            <a:ext cx="8856984" cy="5775206"/>
            <a:chOff x="2441831" y="1520078"/>
            <a:chExt cx="8856984" cy="5775206"/>
          </a:xfrm>
        </p:grpSpPr>
        <p:sp>
          <p:nvSpPr>
            <p:cNvPr id="43" name="QuadreDeText 42"/>
            <p:cNvSpPr txBox="1"/>
            <p:nvPr/>
          </p:nvSpPr>
          <p:spPr>
            <a:xfrm>
              <a:off x="6989185" y="1520078"/>
              <a:ext cx="430963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aseline="30000"/>
                <a:t>En los últimos años, la UPC ha consolidado su papel como agente clave para el progreso de una economía que cada vez más se basa en el conocimiento y la </a:t>
              </a:r>
              <a:r>
                <a:rPr lang="es-ES" baseline="30000" smtClean="0"/>
                <a:t>innovación. La </a:t>
              </a:r>
              <a:r>
                <a:rPr lang="es-ES" baseline="30000"/>
                <a:t>Universidad ha afianzado su rol como agente de transformación para las empresas y ha ido tejiendo una red de empresas vinculadas a la Universidad que están dando lugar a proyectos con grandes corporaciones —como el proyecto CARNET, en torno a la </a:t>
              </a:r>
              <a:r>
                <a:rPr lang="es-ES" i="1" baseline="30000"/>
                <a:t>urban mobility</a:t>
              </a:r>
              <a:r>
                <a:rPr lang="es-ES" baseline="30000"/>
                <a:t>— </a:t>
              </a:r>
              <a:r>
                <a:rPr lang="es-ES" baseline="30000" smtClean="0"/>
                <a:t>y </a:t>
              </a:r>
              <a:r>
                <a:rPr lang="es-ES" baseline="30000"/>
                <a:t>con pequeñas empresas que desean avanzar, por ejemplo, hacia la industria 4.0 de la mano de la internet de las </a:t>
              </a:r>
              <a:r>
                <a:rPr lang="es-ES" baseline="30000" smtClean="0"/>
                <a:t>cosas. </a:t>
              </a:r>
            </a:p>
            <a:p>
              <a:endParaRPr lang="es-ES" baseline="30000"/>
            </a:p>
            <a:p>
              <a:r>
                <a:rPr lang="es-ES" baseline="30000"/>
                <a:t>La UPC es una universidad con vocación de colaboración con otras universidades de prestigio, instituciones y consorcios nacionales </a:t>
              </a:r>
              <a:endParaRPr lang="es-ES" baseline="30000" smtClean="0"/>
            </a:p>
            <a:p>
              <a:r>
                <a:rPr lang="es-ES" baseline="30000" smtClean="0"/>
                <a:t>e internacionales. Presente </a:t>
              </a:r>
              <a:r>
                <a:rPr lang="es-ES" baseline="30000"/>
                <a:t>en 14 redes internacionales, la comunidad UPC impulsa cada curso nuevas sinergias que multiplican las capacidades </a:t>
              </a:r>
              <a:r>
                <a:rPr lang="es-ES" baseline="30000" smtClean="0"/>
                <a:t>y </a:t>
              </a:r>
              <a:r>
                <a:rPr lang="es-ES" baseline="30000"/>
                <a:t>el impacto de la Universidad.</a:t>
              </a:r>
            </a:p>
          </p:txBody>
        </p:sp>
        <p:grpSp>
          <p:nvGrpSpPr>
            <p:cNvPr id="44" name="Agrupa 43"/>
            <p:cNvGrpSpPr/>
            <p:nvPr/>
          </p:nvGrpSpPr>
          <p:grpSpPr>
            <a:xfrm>
              <a:off x="2441831" y="1557143"/>
              <a:ext cx="8721121" cy="5738141"/>
              <a:chOff x="179512" y="860417"/>
              <a:chExt cx="8721121" cy="573814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587875" y="3728471"/>
                <a:ext cx="1439862" cy="1435667"/>
              </a:xfrm>
              <a:prstGeom prst="rect">
                <a:avLst/>
              </a:prstGeom>
              <a:solidFill>
                <a:srgbClr val="60C3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027738" y="5158398"/>
                <a:ext cx="1449387" cy="1440160"/>
              </a:xfrm>
              <a:prstGeom prst="rect">
                <a:avLst/>
              </a:prstGeom>
              <a:solidFill>
                <a:srgbClr val="8DC6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477125" y="3729869"/>
                <a:ext cx="1423508" cy="1428529"/>
              </a:xfrm>
              <a:prstGeom prst="rect">
                <a:avLst/>
              </a:prstGeom>
              <a:solidFill>
                <a:srgbClr val="0052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" name="QuadreDeText 47"/>
              <p:cNvSpPr txBox="1"/>
              <p:nvPr/>
            </p:nvSpPr>
            <p:spPr>
              <a:xfrm>
                <a:off x="179512" y="3822791"/>
                <a:ext cx="341289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b="1" baseline="300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Ideas que serán empresas se </a:t>
                </a:r>
                <a:r>
                  <a:rPr lang="es-ES" sz="1200" b="1" baseline="3000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gestan en </a:t>
                </a:r>
                <a:r>
                  <a:rPr lang="es-ES" sz="1200" b="1" baseline="300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los espacios Emprèn.</a:t>
                </a:r>
                <a:endParaRPr lang="es-ES_tradnl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QuadreDeText 48"/>
              <p:cNvSpPr txBox="1"/>
              <p:nvPr/>
            </p:nvSpPr>
            <p:spPr>
              <a:xfrm>
                <a:off x="4606777" y="4065230"/>
                <a:ext cx="134143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empresas </a:t>
                </a:r>
                <a:endParaRPr lang="es-ES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S" sz="1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 </a:t>
                </a:r>
                <a:r>
                  <a:rPr lang="es-ES" sz="1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entidades </a:t>
                </a:r>
                <a:endParaRPr lang="es-ES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S" sz="1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 </a:t>
                </a:r>
                <a:r>
                  <a:rPr lang="es-ES" sz="1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convenio </a:t>
                </a:r>
              </a:p>
              <a:p>
                <a:r>
                  <a:rPr lang="es-ES" sz="1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 colaboración</a:t>
                </a:r>
                <a:endPara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QuadreDeText 49"/>
              <p:cNvSpPr txBox="1"/>
              <p:nvPr/>
            </p:nvSpPr>
            <p:spPr>
              <a:xfrm>
                <a:off x="4606777" y="3740903"/>
                <a:ext cx="10756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2.800</a:t>
                </a:r>
                <a:endParaRPr lang="es-E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QuadreDeText 50"/>
              <p:cNvSpPr txBox="1"/>
              <p:nvPr/>
            </p:nvSpPr>
            <p:spPr>
              <a:xfrm>
                <a:off x="6055911" y="5560329"/>
                <a:ext cx="13414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empresas de base tecnológica creadas</a:t>
                </a:r>
              </a:p>
            </p:txBody>
          </p:sp>
          <p:sp>
            <p:nvSpPr>
              <p:cNvPr id="52" name="QuadreDeText 51"/>
              <p:cNvSpPr txBox="1"/>
              <p:nvPr/>
            </p:nvSpPr>
            <p:spPr>
              <a:xfrm>
                <a:off x="6055911" y="5236002"/>
                <a:ext cx="10756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a-ES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s-E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QuadreDeText 52"/>
              <p:cNvSpPr txBox="1"/>
              <p:nvPr/>
            </p:nvSpPr>
            <p:spPr>
              <a:xfrm>
                <a:off x="7547538" y="4068715"/>
                <a:ext cx="134143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patentes registradas</a:t>
                </a:r>
                <a:endParaRPr lang="fr-FR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QuadreDeText 53"/>
              <p:cNvSpPr txBox="1"/>
              <p:nvPr/>
            </p:nvSpPr>
            <p:spPr>
              <a:xfrm>
                <a:off x="7547538" y="3744388"/>
                <a:ext cx="10756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52</a:t>
                </a:r>
                <a:endParaRPr lang="es-E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QuadreDeText 54"/>
              <p:cNvSpPr txBox="1"/>
              <p:nvPr/>
            </p:nvSpPr>
            <p:spPr>
              <a:xfrm>
                <a:off x="1768695" y="5086324"/>
                <a:ext cx="3883425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 fórmula </a:t>
                </a:r>
                <a:r>
                  <a:rPr lang="es-ES" sz="14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Emprèn</a:t>
                </a:r>
                <a:r>
                  <a:rPr lang="es-E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UPC</a:t>
                </a:r>
              </a:p>
              <a:p>
                <a:r>
                  <a:rPr lang="es-E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 espíritu emprendedor </a:t>
                </a:r>
                <a:r>
                  <a:rPr lang="es-ES" sz="12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 </a:t>
                </a:r>
                <a:r>
                  <a:rPr lang="es-E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una constante </a:t>
                </a:r>
                <a:endParaRPr lang="es-ES" sz="12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S" sz="12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 la </a:t>
                </a:r>
                <a:r>
                  <a:rPr lang="es-E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formación UPC que </a:t>
                </a:r>
                <a:r>
                  <a:rPr lang="es-ES" sz="12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aspira </a:t>
                </a:r>
                <a:r>
                  <a:rPr lang="es-E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proporcionar </a:t>
                </a:r>
                <a:r>
                  <a:rPr lang="es-ES" sz="12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conocimientos </a:t>
                </a:r>
                <a:r>
                  <a:rPr lang="es-E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 </a:t>
                </a:r>
                <a:r>
                  <a:rPr lang="es-ES" sz="12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herramientas </a:t>
                </a:r>
                <a:r>
                  <a:rPr lang="es-E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fin de que </a:t>
                </a:r>
                <a:r>
                  <a:rPr lang="es-ES" sz="12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 </a:t>
                </a:r>
                <a:r>
                  <a:rPr lang="es-E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comunidad genere nuevos </a:t>
                </a:r>
                <a:r>
                  <a:rPr lang="es-ES" sz="12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proyectos empresariales. Los </a:t>
                </a:r>
                <a:r>
                  <a:rPr lang="es-E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espacios Emprèn </a:t>
                </a:r>
                <a:r>
                  <a:rPr lang="es-ES" sz="12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ofrecen </a:t>
                </a:r>
                <a:r>
                  <a:rPr lang="es-E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 ecosistema </a:t>
                </a:r>
                <a:r>
                  <a:rPr lang="es-ES" sz="12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 </a:t>
                </a:r>
                <a:r>
                  <a:rPr lang="es-E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desarrollar futuras </a:t>
                </a:r>
                <a:r>
                  <a:rPr lang="es-ES" sz="12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empresas</a:t>
                </a:r>
                <a:r>
                  <a:rPr lang="es-ES" sz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6" name="Imatge 55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" r="1408" b="1247"/>
              <a:stretch/>
            </p:blipFill>
            <p:spPr>
              <a:xfrm>
                <a:off x="261587" y="860417"/>
                <a:ext cx="4326288" cy="2868621"/>
              </a:xfrm>
              <a:prstGeom prst="rect">
                <a:avLst/>
              </a:prstGeom>
            </p:spPr>
          </p:pic>
          <p:sp>
            <p:nvSpPr>
              <p:cNvPr id="57" name="Rectangle 56"/>
              <p:cNvSpPr/>
              <p:nvPr/>
            </p:nvSpPr>
            <p:spPr>
              <a:xfrm>
                <a:off x="250825" y="5141978"/>
                <a:ext cx="1449387" cy="1456579"/>
              </a:xfrm>
              <a:prstGeom prst="rect">
                <a:avLst/>
              </a:prstGeom>
              <a:solidFill>
                <a:srgbClr val="00C0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" name="QuadreDeText 57"/>
              <p:cNvSpPr txBox="1"/>
              <p:nvPr/>
            </p:nvSpPr>
            <p:spPr>
              <a:xfrm>
                <a:off x="322057" y="5532959"/>
                <a:ext cx="13414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cátedras </a:t>
                </a:r>
                <a:endParaRPr lang="fr-FR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 </a:t>
                </a:r>
                <a:r>
                  <a:rPr lang="fr-FR" sz="1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empresa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QuadreDeText 58"/>
              <p:cNvSpPr txBox="1"/>
              <p:nvPr/>
            </p:nvSpPr>
            <p:spPr>
              <a:xfrm>
                <a:off x="275528" y="5199026"/>
                <a:ext cx="10756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</a:t>
                </a:r>
                <a:endParaRPr lang="es-E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30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5829</TotalTime>
  <Words>3191</Words>
  <Application>Microsoft Office PowerPoint</Application>
  <PresentationFormat>Presentación en pantalla (4:3)</PresentationFormat>
  <Paragraphs>676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jordi anglada-creixe</dc:creator>
  <cp:lastModifiedBy>UPC</cp:lastModifiedBy>
  <cp:revision>519</cp:revision>
  <dcterms:created xsi:type="dcterms:W3CDTF">2014-09-26T09:32:55Z</dcterms:created>
  <dcterms:modified xsi:type="dcterms:W3CDTF">2019-04-01T10:08:42Z</dcterms:modified>
</cp:coreProperties>
</file>