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embeddedFontLst>
    <p:embeddedFont>
      <p:font typeface="Aileron Regular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Light" panose="020B0604020202020204" charset="0"/>
      <p:regular r:id="rId16"/>
    </p:embeddedFont>
    <p:embeddedFont>
      <p:font typeface="Montserrat Classic Bold" panose="020B0604020202020204" charset="0"/>
      <p:regular r:id="rId17"/>
    </p:embeddedFont>
    <p:embeddedFont>
      <p:font typeface="Montserrat Classic" panose="020B0604020202020204" charset="0"/>
      <p:regular r:id="rId18"/>
    </p:embeddedFont>
    <p:embeddedFont>
      <p:font typeface="Cooper Hewitt Bold" panose="020B0604020202020204" charset="0"/>
      <p:regular r:id="rId19"/>
    </p:embeddedFont>
    <p:embeddedFont>
      <p:font typeface="League Spartan" panose="020B0604020202020204" charset="0"/>
      <p:regular r:id="rId20"/>
    </p:embeddedFont>
    <p:embeddedFont>
      <p:font typeface="Arimo Bold" panose="020B0604020202020204" charset="0"/>
      <p:regular r:id="rId21"/>
    </p:embeddedFont>
    <p:embeddedFont>
      <p:font typeface="Aileron Heavy" panose="020B0604020202020204" charset="0"/>
      <p:regular r:id="rId22"/>
    </p:embeddedFont>
    <p:embeddedFont>
      <p:font typeface="Aileron Regular Bold" panose="020B0604020202020204" charset="0"/>
      <p:regular r:id="rId23"/>
    </p:embeddedFont>
    <p:embeddedFont>
      <p:font typeface="Montserrat Light Bold" panose="020B0604020202020204" charset="0"/>
      <p:regular r:id="rId24"/>
    </p:embeddedFont>
    <p:embeddedFont>
      <p:font typeface="Helveticish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4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813" y="-126945"/>
            <a:ext cx="10139724" cy="5522103"/>
            <a:chOff x="0" y="0"/>
            <a:chExt cx="13519632" cy="736280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618" b="7618"/>
            <a:stretch>
              <a:fillRect/>
            </a:stretch>
          </p:blipFill>
          <p:spPr>
            <a:xfrm>
              <a:off x="0" y="0"/>
              <a:ext cx="13519632" cy="7362804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" y="4705350"/>
            <a:ext cx="5803522" cy="213547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92360" y="5062493"/>
            <a:ext cx="7775442" cy="2062315"/>
            <a:chOff x="0" y="0"/>
            <a:chExt cx="10367256" cy="2749753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10293310" cy="1905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11"/>
                </a:lnSpc>
              </a:pPr>
              <a:r>
                <a:rPr lang="en-US" sz="4150">
                  <a:solidFill>
                    <a:srgbClr val="FFFFFF"/>
                  </a:solidFill>
                  <a:latin typeface="Montserrat Classic"/>
                </a:rPr>
                <a:t>Indicadors i Serveis </a:t>
              </a:r>
            </a:p>
            <a:p>
              <a:pPr>
                <a:lnSpc>
                  <a:spcPts val="5811"/>
                </a:lnSpc>
              </a:pPr>
              <a:r>
                <a:rPr lang="en-US" sz="4150">
                  <a:solidFill>
                    <a:srgbClr val="FFFFFF"/>
                  </a:solidFill>
                  <a:latin typeface="Montserrat Classic"/>
                </a:rPr>
                <a:t>SGI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5762" y="1945881"/>
              <a:ext cx="10321494" cy="803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14241" y="6098155"/>
            <a:ext cx="2039359" cy="485525"/>
            <a:chOff x="0" y="0"/>
            <a:chExt cx="2400481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2400481" cy="69850"/>
            </a:xfrm>
            <a:custGeom>
              <a:avLst/>
              <a:gdLst/>
              <a:ahLst/>
              <a:cxnLst/>
              <a:rect l="l" t="t" r="r" b="b"/>
              <a:pathLst>
                <a:path w="2400481" h="69850">
                  <a:moveTo>
                    <a:pt x="210965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0481" y="69850"/>
                  </a:lnTo>
                  <a:lnTo>
                    <a:pt x="2400481" y="0"/>
                  </a:lnTo>
                  <a:close/>
                </a:path>
              </a:pathLst>
            </a:custGeom>
            <a:solidFill>
              <a:srgbClr val="0077C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702618" y="5654318"/>
            <a:ext cx="1017091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77C8"/>
                </a:solidFill>
                <a:latin typeface="Arimo Bold"/>
              </a:rPr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699"/>
            <a:ext cx="9773520" cy="1675992"/>
            <a:chOff x="0" y="0"/>
            <a:chExt cx="13391424" cy="24125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1000"/>
            </a:blip>
            <a:srcRect t="66341" b="6668"/>
            <a:stretch>
              <a:fillRect/>
            </a:stretch>
          </p:blipFill>
          <p:spPr>
            <a:xfrm>
              <a:off x="0" y="0"/>
              <a:ext cx="13391424" cy="2412545"/>
            </a:xfrm>
            <a:prstGeom prst="rect">
              <a:avLst/>
            </a:prstGeom>
            <a:noFill/>
          </p:spPr>
        </p:pic>
      </p:grpSp>
      <p:sp>
        <p:nvSpPr>
          <p:cNvPr id="4" name="TextBox 4"/>
          <p:cNvSpPr txBox="1"/>
          <p:nvPr/>
        </p:nvSpPr>
        <p:spPr>
          <a:xfrm>
            <a:off x="628104" y="4237522"/>
            <a:ext cx="5739537" cy="60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161625" y="1698332"/>
            <a:ext cx="5611894" cy="5638675"/>
            <a:chOff x="0" y="0"/>
            <a:chExt cx="190480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800" cy="1913890"/>
            </a:xfrm>
            <a:custGeom>
              <a:avLst/>
              <a:gdLst/>
              <a:ahLst/>
              <a:cxnLst/>
              <a:rect l="l" t="t" r="r" b="b"/>
              <a:pathLst>
                <a:path w="1904800" h="1913890">
                  <a:moveTo>
                    <a:pt x="0" y="0"/>
                  </a:moveTo>
                  <a:lnTo>
                    <a:pt x="1904800" y="0"/>
                  </a:lnTo>
                  <a:lnTo>
                    <a:pt x="19048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298379" y="2248598"/>
            <a:ext cx="1409002" cy="14090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15" t="1296" r="1115"/>
          <a:stretch>
            <a:fillRect/>
          </a:stretch>
        </p:blipFill>
        <p:spPr>
          <a:xfrm>
            <a:off x="4522218" y="2090492"/>
            <a:ext cx="4828195" cy="31637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55643" y="556905"/>
            <a:ext cx="7417265" cy="61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1"/>
              </a:lnSpc>
            </a:pPr>
            <a:r>
              <a:rPr lang="en-US" sz="3622">
                <a:solidFill>
                  <a:srgbClr val="FFFFFF"/>
                </a:solidFill>
                <a:latin typeface="Montserrat Classic"/>
              </a:rPr>
              <a:t>EBT'S CREADES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348" y="-161922"/>
            <a:ext cx="1372968" cy="178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60"/>
              </a:lnSpc>
            </a:pPr>
            <a:r>
              <a:rPr lang="en-US" sz="10400">
                <a:solidFill>
                  <a:srgbClr val="FFFFFF"/>
                </a:solidFill>
                <a:latin typeface="Montserrat Classic"/>
              </a:rPr>
              <a:t>11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4832" y="4404253"/>
            <a:ext cx="1656635" cy="46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 dirty="0">
                <a:solidFill>
                  <a:srgbClr val="FFFFFF"/>
                </a:solidFill>
                <a:latin typeface="Montserrat Light"/>
              </a:rPr>
              <a:t>Spin off </a:t>
            </a:r>
            <a:r>
              <a:rPr lang="en-US" sz="1599" spc="79" dirty="0" err="1">
                <a:solidFill>
                  <a:srgbClr val="FFFFFF"/>
                </a:solidFill>
                <a:latin typeface="Montserrat Light"/>
              </a:rPr>
              <a:t>participades</a:t>
            </a:r>
            <a:endParaRPr lang="en-US" sz="1599" spc="79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3364" y="4903821"/>
            <a:ext cx="217656" cy="6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4832" y="5047821"/>
            <a:ext cx="2617318" cy="46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Spin off </a:t>
            </a:r>
          </a:p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no participades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397" y="5472941"/>
            <a:ext cx="296000" cy="6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4832" y="5747244"/>
            <a:ext cx="2617318" cy="23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Start ups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28295" y="5493552"/>
            <a:ext cx="3308930" cy="142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900">
                <a:solidFill>
                  <a:srgbClr val="0077C8"/>
                </a:solidFill>
                <a:latin typeface="Montserrat Classic Bold"/>
              </a:rPr>
              <a:t>Spin offs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77C8"/>
                </a:solidFill>
                <a:latin typeface="Montserrat Classic"/>
              </a:rPr>
              <a:t>Smart Tower Tech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77C8"/>
                </a:solidFill>
                <a:latin typeface="Montserrat Classic"/>
              </a:rPr>
              <a:t>The Predictive Company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77C8"/>
                </a:solidFill>
                <a:latin typeface="Montserrat Classic"/>
              </a:rPr>
              <a:t>Miwendo Solutions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9753601" cy="1695936"/>
            <a:chOff x="0" y="0"/>
            <a:chExt cx="13391424" cy="24125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1000"/>
            </a:blip>
            <a:srcRect t="66341" b="6668"/>
            <a:stretch>
              <a:fillRect/>
            </a:stretch>
          </p:blipFill>
          <p:spPr>
            <a:xfrm>
              <a:off x="0" y="0"/>
              <a:ext cx="13391424" cy="2412545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1589" y="2360248"/>
            <a:ext cx="1475716" cy="147571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134939" y="1698332"/>
            <a:ext cx="5618661" cy="5618661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81553" y="2776762"/>
            <a:ext cx="5116777" cy="32153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67893" y="556905"/>
            <a:ext cx="8791575" cy="61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1"/>
              </a:lnSpc>
            </a:pPr>
            <a:r>
              <a:rPr lang="en-US" sz="3622">
                <a:solidFill>
                  <a:srgbClr val="FFFFFF"/>
                </a:solidFill>
                <a:latin typeface="Montserrat Classic"/>
              </a:rPr>
              <a:t>PATENTS SOL·LICITADES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348" y="-161922"/>
            <a:ext cx="1677768" cy="178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60"/>
              </a:lnSpc>
            </a:pPr>
            <a:r>
              <a:rPr lang="en-US" sz="10400" dirty="0">
                <a:solidFill>
                  <a:srgbClr val="FFFFFF"/>
                </a:solidFill>
                <a:latin typeface="Montserrat Classic"/>
              </a:rPr>
              <a:t>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1909" y="4233261"/>
            <a:ext cx="549868" cy="6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6552" y="4348351"/>
            <a:ext cx="2617318" cy="46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patents prioritàries espanyoles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4764" y="4814576"/>
            <a:ext cx="355588" cy="6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3463" y="4936469"/>
            <a:ext cx="2617318" cy="46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patents prioritàries internacionals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5239" y="5326547"/>
            <a:ext cx="658981" cy="6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3463" y="5545622"/>
            <a:ext cx="2846258" cy="353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spc="80">
                <a:solidFill>
                  <a:srgbClr val="FFFFFF"/>
                </a:solidFill>
                <a:latin typeface="Montserrat Light"/>
              </a:rPr>
              <a:t>PCT's</a:t>
            </a: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87"/>
              </a:lnSpc>
            </a:pPr>
            <a:endParaRPr lang="en-US" sz="1600" spc="80">
              <a:solidFill>
                <a:srgbClr val="FFFFFF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9753601" cy="1698332"/>
            <a:chOff x="0" y="0"/>
            <a:chExt cx="13391424" cy="24125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1000"/>
            </a:blip>
            <a:srcRect t="66341" b="6668"/>
            <a:stretch>
              <a:fillRect/>
            </a:stretch>
          </p:blipFill>
          <p:spPr>
            <a:xfrm>
              <a:off x="0" y="0"/>
              <a:ext cx="13391424" cy="241254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134939" y="1698332"/>
            <a:ext cx="5618661" cy="561866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02" y="1937051"/>
            <a:ext cx="2074471" cy="2074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15604" y="2286042"/>
            <a:ext cx="5277470" cy="32228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1434" y="4204686"/>
            <a:ext cx="549868" cy="6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 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7977" y="4472176"/>
            <a:ext cx="2617318" cy="23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llicències de patents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7139" y="4766951"/>
            <a:ext cx="598021" cy="60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5363" y="5012669"/>
            <a:ext cx="2617318" cy="23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llicències de software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824" y="5345597"/>
            <a:ext cx="658981" cy="6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179">
                <a:solidFill>
                  <a:srgbClr val="FFFFFF"/>
                </a:solidFill>
                <a:latin typeface="Montserrat Light Bold"/>
              </a:rPr>
              <a:t>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7977" y="5501793"/>
            <a:ext cx="2797983" cy="34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spc="79">
                <a:solidFill>
                  <a:srgbClr val="FFFFFF"/>
                </a:solidFill>
                <a:latin typeface="Montserrat Light"/>
              </a:rPr>
              <a:t>llicències de knowledge-transfer</a:t>
            </a: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052"/>
              </a:lnSpc>
            </a:pPr>
            <a:endParaRPr lang="en-US" sz="1599" spc="79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67893" y="556905"/>
            <a:ext cx="8791575" cy="61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1"/>
              </a:lnSpc>
            </a:pPr>
            <a:r>
              <a:rPr lang="en-US" sz="3622">
                <a:solidFill>
                  <a:srgbClr val="FFFFFF"/>
                </a:solidFill>
                <a:latin typeface="Montserrat Classic"/>
              </a:rPr>
              <a:t>LLICÈNCIES D'EXPLOTACIÓ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8348" y="-161922"/>
            <a:ext cx="1677768" cy="178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60"/>
              </a:lnSpc>
            </a:pPr>
            <a:r>
              <a:rPr lang="en-US" sz="10400" dirty="0">
                <a:solidFill>
                  <a:srgbClr val="FFFFFF"/>
                </a:solidFill>
                <a:latin typeface="Montserrat Classic"/>
              </a:rPr>
              <a:t>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63226" y="5725443"/>
            <a:ext cx="4227337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900" dirty="0" err="1">
                <a:solidFill>
                  <a:srgbClr val="0077C8"/>
                </a:solidFill>
                <a:latin typeface="Montserrat Classic Bold"/>
              </a:rPr>
              <a:t>Ingressos</a:t>
            </a:r>
            <a:r>
              <a:rPr lang="en-US" sz="2900" dirty="0">
                <a:solidFill>
                  <a:srgbClr val="0077C8"/>
                </a:solidFill>
                <a:latin typeface="Montserrat Classic Bold"/>
              </a:rPr>
              <a:t> </a:t>
            </a:r>
            <a:r>
              <a:rPr lang="en-US" sz="2900" dirty="0" err="1">
                <a:solidFill>
                  <a:srgbClr val="0077C8"/>
                </a:solidFill>
                <a:latin typeface="Montserrat Classic Bold"/>
              </a:rPr>
              <a:t>percebuts</a:t>
            </a:r>
            <a:r>
              <a:rPr lang="en-US" sz="2900" dirty="0">
                <a:solidFill>
                  <a:srgbClr val="0077C8"/>
                </a:solidFill>
                <a:latin typeface="Montserrat Classic Bold"/>
              </a:rPr>
              <a:t>: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77C8"/>
                </a:solidFill>
                <a:latin typeface="Montserrat Classic Bold"/>
              </a:rPr>
              <a:t>366.505 €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7246" t="4981" b="54888"/>
          <a:stretch/>
        </p:blipFill>
        <p:spPr>
          <a:xfrm>
            <a:off x="0" y="-224971"/>
            <a:ext cx="9753600" cy="298557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63297" y="685800"/>
            <a:ext cx="4262103" cy="6337173"/>
          </a:xfrm>
          <a:prstGeom prst="rect">
            <a:avLst/>
          </a:prstGeom>
          <a:solidFill>
            <a:srgbClr val="0077C8"/>
          </a:solidFill>
        </p:spPr>
      </p:sp>
      <p:grpSp>
        <p:nvGrpSpPr>
          <p:cNvPr id="4" name="Group 4"/>
          <p:cNvGrpSpPr/>
          <p:nvPr/>
        </p:nvGrpSpPr>
        <p:grpSpPr>
          <a:xfrm>
            <a:off x="1039389" y="884074"/>
            <a:ext cx="3646364" cy="2662883"/>
            <a:chOff x="0" y="0"/>
            <a:chExt cx="4861819" cy="3550510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4861819" cy="1126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Aileron Heavy"/>
                </a:rPr>
                <a:t>Ingressos</a:t>
              </a:r>
              <a:r>
                <a:rPr lang="en-US" sz="2800" dirty="0">
                  <a:solidFill>
                    <a:srgbClr val="FFFFFF"/>
                  </a:solidFill>
                  <a:latin typeface="Aileron Heavy"/>
                </a:rPr>
                <a:t> de </a:t>
              </a:r>
              <a:r>
                <a:rPr lang="en-US" sz="2800" dirty="0" err="1">
                  <a:solidFill>
                    <a:srgbClr val="FFFFFF"/>
                  </a:solidFill>
                  <a:latin typeface="Aileron Heavy"/>
                </a:rPr>
                <a:t>tercers</a:t>
              </a:r>
              <a:r>
                <a:rPr lang="en-US" sz="2800" dirty="0">
                  <a:solidFill>
                    <a:srgbClr val="FFFFFF"/>
                  </a:solidFill>
                  <a:latin typeface="Aileron Heavy"/>
                </a:rPr>
                <a:t>: 262.285 €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404757"/>
              <a:ext cx="3764190" cy="2145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80"/>
                </a:lnSpc>
              </a:pPr>
              <a:r>
                <a:rPr lang="en-US" sz="1800" spc="135" dirty="0" err="1">
                  <a:solidFill>
                    <a:srgbClr val="FFFFFF"/>
                  </a:solidFill>
                  <a:latin typeface="Aileron Regular Bold"/>
                </a:rPr>
                <a:t>Empreses</a:t>
              </a:r>
              <a:r>
                <a:rPr lang="en-US" sz="1800" spc="135" dirty="0">
                  <a:solidFill>
                    <a:srgbClr val="FFFFFF"/>
                  </a:solidFill>
                  <a:latin typeface="Aileron Regular Bold"/>
                </a:rPr>
                <a:t> </a:t>
              </a:r>
              <a:r>
                <a:rPr lang="en-US" sz="1800" spc="135" dirty="0" err="1">
                  <a:solidFill>
                    <a:srgbClr val="FFFFFF"/>
                  </a:solidFill>
                  <a:latin typeface="Aileron Regular Bold"/>
                </a:rPr>
                <a:t>destacades</a:t>
              </a:r>
              <a:r>
                <a:rPr lang="en-US" sz="1800" spc="135" dirty="0">
                  <a:solidFill>
                    <a:srgbClr val="FFFFFF"/>
                  </a:solidFill>
                  <a:latin typeface="Aileron Regular Bold"/>
                </a:rPr>
                <a:t>:</a:t>
              </a:r>
            </a:p>
            <a:p>
              <a:pPr algn="l">
                <a:lnSpc>
                  <a:spcPts val="2559"/>
                </a:lnSpc>
              </a:pPr>
              <a:r>
                <a:rPr lang="en-US" sz="1600" spc="120" dirty="0" err="1">
                  <a:solidFill>
                    <a:srgbClr val="FFFFFF"/>
                  </a:solidFill>
                  <a:latin typeface="Aileron Regular"/>
                </a:rPr>
                <a:t>Visiometrics</a:t>
              </a:r>
              <a:endParaRPr lang="en-US" sz="1600" spc="120" dirty="0">
                <a:solidFill>
                  <a:srgbClr val="FFFFFF"/>
                </a:solidFill>
                <a:latin typeface="Aileron Regular"/>
              </a:endParaRPr>
            </a:p>
            <a:p>
              <a:pPr algn="l">
                <a:lnSpc>
                  <a:spcPts val="2559"/>
                </a:lnSpc>
              </a:pPr>
              <a:r>
                <a:rPr lang="en-US" sz="1600" spc="120" dirty="0" err="1">
                  <a:solidFill>
                    <a:srgbClr val="FFFFFF"/>
                  </a:solidFill>
                  <a:latin typeface="Aileron Regular"/>
                </a:rPr>
                <a:t>Sensofar</a:t>
              </a:r>
              <a:endParaRPr lang="en-US" sz="1600" spc="120" dirty="0">
                <a:solidFill>
                  <a:srgbClr val="FFFFFF"/>
                </a:solidFill>
                <a:latin typeface="Aileron Regular"/>
              </a:endParaRPr>
            </a:p>
            <a:p>
              <a:pPr algn="l">
                <a:lnSpc>
                  <a:spcPts val="2559"/>
                </a:lnSpc>
              </a:pPr>
              <a:r>
                <a:rPr lang="en-US" sz="1600" spc="120" dirty="0" err="1">
                  <a:solidFill>
                    <a:srgbClr val="FFFFFF"/>
                  </a:solidFill>
                  <a:latin typeface="Aileron Regular"/>
                </a:rPr>
                <a:t>Eolos</a:t>
              </a:r>
              <a:r>
                <a:rPr lang="en-US" sz="1600" spc="120" dirty="0">
                  <a:solidFill>
                    <a:srgbClr val="FFFFFF"/>
                  </a:solidFill>
                  <a:latin typeface="Aileron Regular"/>
                </a:rPr>
                <a:t> Floating</a:t>
              </a:r>
            </a:p>
            <a:p>
              <a:pPr algn="l">
                <a:lnSpc>
                  <a:spcPts val="2560"/>
                </a:lnSpc>
              </a:pPr>
              <a:r>
                <a:rPr lang="en-US" sz="1600" spc="120" dirty="0">
                  <a:solidFill>
                    <a:srgbClr val="FFFFFF"/>
                  </a:solidFill>
                  <a:latin typeface="Aileron Regular"/>
                </a:rPr>
                <a:t>Dares Technology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0814" y="3989224"/>
            <a:ext cx="3646364" cy="2662883"/>
            <a:chOff x="0" y="0"/>
            <a:chExt cx="4861819" cy="355051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4861819" cy="1126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800">
                  <a:solidFill>
                    <a:srgbClr val="FFFFFF"/>
                  </a:solidFill>
                  <a:latin typeface="Aileron Heavy"/>
                </a:rPr>
                <a:t>Ingressos d'spin off: 104.220 €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04757"/>
              <a:ext cx="3764190" cy="2145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80"/>
                </a:lnSpc>
              </a:pPr>
              <a:r>
                <a:rPr lang="en-US" sz="1800" spc="135">
                  <a:solidFill>
                    <a:srgbClr val="FFFFFF"/>
                  </a:solidFill>
                  <a:latin typeface="Aileron Regular Bold"/>
                </a:rPr>
                <a:t>Empreses destacades:</a:t>
              </a:r>
            </a:p>
            <a:p>
              <a:pPr algn="l">
                <a:lnSpc>
                  <a:spcPts val="2559"/>
                </a:lnSpc>
              </a:pPr>
              <a:r>
                <a:rPr lang="en-US" sz="1600" spc="120">
                  <a:solidFill>
                    <a:srgbClr val="FFFFFF"/>
                  </a:solidFill>
                  <a:latin typeface="Aileron Regular"/>
                </a:rPr>
                <a:t>M</a:t>
              </a:r>
              <a:r>
                <a:rPr lang="en-US" sz="1599" spc="119">
                  <a:solidFill>
                    <a:srgbClr val="FFFFFF"/>
                  </a:solidFill>
                  <a:latin typeface="Aileron Regular"/>
                </a:rPr>
                <a:t>imetis</a:t>
              </a:r>
            </a:p>
            <a:p>
              <a:pPr algn="l">
                <a:lnSpc>
                  <a:spcPts val="2559"/>
                </a:lnSpc>
              </a:pPr>
              <a:r>
                <a:rPr lang="en-US" sz="1600" spc="120">
                  <a:solidFill>
                    <a:srgbClr val="FFFFFF"/>
                  </a:solidFill>
                  <a:latin typeface="Aileron Regular"/>
                </a:rPr>
                <a:t>B</a:t>
              </a:r>
              <a:r>
                <a:rPr lang="en-US" sz="1599" spc="119">
                  <a:solidFill>
                    <a:srgbClr val="FFFFFF"/>
                  </a:solidFill>
                  <a:latin typeface="Aileron Regular"/>
                </a:rPr>
                <a:t>arcelogic Solutions</a:t>
              </a:r>
            </a:p>
            <a:p>
              <a:pPr algn="l">
                <a:lnSpc>
                  <a:spcPts val="2559"/>
                </a:lnSpc>
              </a:pPr>
              <a:r>
                <a:rPr lang="en-US" sz="1600" spc="120">
                  <a:solidFill>
                    <a:srgbClr val="FFFFFF"/>
                  </a:solidFill>
                  <a:latin typeface="Aileron Regular"/>
                </a:rPr>
                <a:t>NRG Labs</a:t>
              </a:r>
            </a:p>
            <a:p>
              <a:pPr algn="l">
                <a:lnSpc>
                  <a:spcPts val="2560"/>
                </a:lnSpc>
              </a:pPr>
              <a:r>
                <a:rPr lang="en-US" sz="1600" spc="120">
                  <a:solidFill>
                    <a:srgbClr val="FFFFFF"/>
                  </a:solidFill>
                  <a:latin typeface="Aileron Regular"/>
                </a:rPr>
                <a:t>Ludium Labs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0238" y="4745594"/>
            <a:ext cx="2048788" cy="15345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93623" y="3184726"/>
            <a:ext cx="4759977" cy="163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</a:pPr>
            <a:r>
              <a:rPr lang="en-US" sz="2899" spc="86">
                <a:solidFill>
                  <a:srgbClr val="0077C8"/>
                </a:solidFill>
                <a:latin typeface="Montserrat Classic Bold"/>
              </a:rPr>
              <a:t>Overheads acumulats: </a:t>
            </a:r>
          </a:p>
          <a:p>
            <a:pPr algn="ctr">
              <a:lnSpc>
                <a:spcPts val="5459"/>
              </a:lnSpc>
            </a:pPr>
            <a:r>
              <a:rPr lang="en-US" sz="4199" spc="125">
                <a:solidFill>
                  <a:srgbClr val="0077C8"/>
                </a:solidFill>
                <a:latin typeface="Montserrat Classic Bold"/>
              </a:rPr>
              <a:t>87.163 €</a:t>
            </a:r>
          </a:p>
          <a:p>
            <a:pPr>
              <a:lnSpc>
                <a:spcPts val="3769"/>
              </a:lnSpc>
            </a:pPr>
            <a:endParaRPr lang="en-US" sz="4199" spc="125">
              <a:solidFill>
                <a:srgbClr val="0077C8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6865" y="560070"/>
            <a:ext cx="6716455" cy="86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4"/>
              </a:lnSpc>
            </a:pPr>
            <a:r>
              <a:rPr lang="en-US" sz="4580" spc="137">
                <a:solidFill>
                  <a:srgbClr val="FFFFFF"/>
                </a:solidFill>
                <a:latin typeface="Cooper Hewitt Bold"/>
              </a:rPr>
              <a:t>Inversió Mobilitzada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38915" b="20974"/>
          <a:stretch>
            <a:fillRect/>
          </a:stretch>
        </p:blipFill>
        <p:spPr>
          <a:xfrm>
            <a:off x="0" y="-390973"/>
            <a:ext cx="9753600" cy="26064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2215515"/>
            <a:ext cx="3888897" cy="5500223"/>
          </a:xfrm>
          <a:prstGeom prst="rect">
            <a:avLst/>
          </a:prstGeom>
          <a:solidFill>
            <a:srgbClr val="0077C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932" t="2227" r="932"/>
          <a:stretch>
            <a:fillRect/>
          </a:stretch>
        </p:blipFill>
        <p:spPr>
          <a:xfrm>
            <a:off x="4207517" y="2924308"/>
            <a:ext cx="5227463" cy="359029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56905" y="2993383"/>
            <a:ext cx="3105050" cy="3022453"/>
            <a:chOff x="0" y="0"/>
            <a:chExt cx="4140066" cy="4029938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4140066" cy="1070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3"/>
                </a:lnSpc>
              </a:pPr>
              <a:r>
                <a:rPr lang="en-US" sz="2661">
                  <a:solidFill>
                    <a:srgbClr val="FFFFFF"/>
                  </a:solidFill>
                  <a:latin typeface="Aileron Heavy"/>
                </a:rPr>
                <a:t>Derivació d'inversions: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22428"/>
              <a:ext cx="3205383" cy="2707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2476" lvl="1" indent="-141238" algn="just">
                <a:lnSpc>
                  <a:spcPts val="2737"/>
                </a:lnSpc>
                <a:buFont typeface="Arial"/>
                <a:buChar char="•"/>
              </a:pPr>
              <a:r>
                <a:rPr lang="en-US" sz="1710" spc="128">
                  <a:solidFill>
                    <a:srgbClr val="FFFFFF"/>
                  </a:solidFill>
                  <a:latin typeface="Aileron Regular"/>
                </a:rPr>
                <a:t>Ampliacions capital</a:t>
              </a:r>
            </a:p>
            <a:p>
              <a:pPr marL="282476" lvl="1" indent="-141238" algn="just">
                <a:lnSpc>
                  <a:spcPts val="2737"/>
                </a:lnSpc>
                <a:buFont typeface="Arial"/>
                <a:buChar char="•"/>
              </a:pPr>
              <a:r>
                <a:rPr lang="en-US" sz="1710" spc="128">
                  <a:solidFill>
                    <a:srgbClr val="FFFFFF"/>
                  </a:solidFill>
                  <a:latin typeface="Aileron Regular"/>
                </a:rPr>
                <a:t>SME Instruments</a:t>
              </a:r>
            </a:p>
            <a:p>
              <a:pPr marL="282476" lvl="1" indent="-141238" algn="just">
                <a:lnSpc>
                  <a:spcPts val="2737"/>
                </a:lnSpc>
                <a:buFont typeface="Arial"/>
                <a:buChar char="•"/>
              </a:pPr>
              <a:r>
                <a:rPr lang="en-US" sz="1710" spc="128">
                  <a:solidFill>
                    <a:srgbClr val="FFFFFF"/>
                  </a:solidFill>
                  <a:latin typeface="Aileron Regular"/>
                </a:rPr>
                <a:t>NEOTEC</a:t>
              </a:r>
            </a:p>
            <a:p>
              <a:pPr marL="282476" lvl="1" indent="-141238" algn="just">
                <a:lnSpc>
                  <a:spcPts val="2737"/>
                </a:lnSpc>
                <a:buFont typeface="Arial"/>
                <a:buChar char="•"/>
              </a:pPr>
              <a:r>
                <a:rPr lang="en-US" sz="1710" spc="128">
                  <a:solidFill>
                    <a:srgbClr val="FFFFFF"/>
                  </a:solidFill>
                  <a:latin typeface="Aileron Regular"/>
                </a:rPr>
                <a:t>Premis</a:t>
              </a:r>
            </a:p>
            <a:p>
              <a:pPr algn="just">
                <a:lnSpc>
                  <a:spcPts val="2737"/>
                </a:lnSpc>
              </a:pPr>
              <a:endParaRPr lang="en-US" sz="1710" spc="128">
                <a:solidFill>
                  <a:srgbClr val="FFFFFF"/>
                </a:solidFill>
                <a:latin typeface="Aileron Regular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50955" y="354106"/>
            <a:ext cx="4967436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Montserrat Light Bold"/>
              </a:rPr>
              <a:t>Inversions mobilitzades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5249"/>
          <a:stretch/>
        </p:blipFill>
        <p:spPr>
          <a:xfrm>
            <a:off x="-63472" y="196384"/>
            <a:ext cx="4745338" cy="71057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7437" b="47437"/>
          <a:stretch>
            <a:fillRect/>
          </a:stretch>
        </p:blipFill>
        <p:spPr>
          <a:xfrm>
            <a:off x="-63472" y="6855024"/>
            <a:ext cx="9886077" cy="5067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47437" b="47437"/>
          <a:stretch>
            <a:fillRect/>
          </a:stretch>
        </p:blipFill>
        <p:spPr>
          <a:xfrm>
            <a:off x="-63472" y="-27266"/>
            <a:ext cx="9817072" cy="670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15158" y="1654183"/>
            <a:ext cx="1198060" cy="119806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60175" y="7020142"/>
            <a:ext cx="8842113" cy="161759"/>
            <a:chOff x="0" y="0"/>
            <a:chExt cx="11789484" cy="215679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4787900" cy="223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8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557584" y="-7418"/>
              <a:ext cx="1231900" cy="223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895" y="809996"/>
            <a:ext cx="6196288" cy="844187"/>
            <a:chOff x="0" y="0"/>
            <a:chExt cx="8261717" cy="112558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908449" cy="1125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720"/>
                </a:lnSpc>
              </a:pPr>
              <a:r>
                <a:rPr lang="en-US" sz="5600" spc="56">
                  <a:solidFill>
                    <a:srgbClr val="0077C8"/>
                  </a:solidFill>
                  <a:latin typeface="League Spartan"/>
                </a:rPr>
                <a:t>62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68459" y="279861"/>
              <a:ext cx="6093258" cy="464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0"/>
                </a:lnSpc>
              </a:pPr>
              <a:r>
                <a:rPr lang="en-US" sz="2400" dirty="0" err="1">
                  <a:solidFill>
                    <a:srgbClr val="545454"/>
                  </a:solidFill>
                  <a:latin typeface="Montserrat Classic"/>
                </a:rPr>
                <a:t>Projectes</a:t>
              </a:r>
              <a:r>
                <a:rPr lang="en-US" sz="2400" dirty="0">
                  <a:solidFill>
                    <a:srgbClr val="545454"/>
                  </a:solidFill>
                  <a:latin typeface="Montserrat Classic"/>
                </a:rPr>
                <a:t> </a:t>
              </a:r>
              <a:r>
                <a:rPr lang="en-US" sz="2400" dirty="0" err="1">
                  <a:solidFill>
                    <a:srgbClr val="545454"/>
                  </a:solidFill>
                  <a:latin typeface="Montserrat Classic"/>
                </a:rPr>
                <a:t>Incubats</a:t>
              </a:r>
              <a:endParaRPr lang="en-US" sz="2400" dirty="0">
                <a:solidFill>
                  <a:srgbClr val="545454"/>
                </a:solidFill>
                <a:latin typeface="Montserrat Classic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895" y="1764662"/>
            <a:ext cx="6249533" cy="844187"/>
            <a:chOff x="0" y="0"/>
            <a:chExt cx="8332711" cy="112558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1930684" cy="1125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720"/>
                </a:lnSpc>
              </a:pPr>
              <a:r>
                <a:rPr lang="en-US" sz="5600" spc="56">
                  <a:solidFill>
                    <a:srgbClr val="0077C8"/>
                  </a:solidFill>
                  <a:latin typeface="League Spartan"/>
                </a:rPr>
                <a:t>172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168459" y="419072"/>
              <a:ext cx="6164252" cy="464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0"/>
                </a:lnSpc>
              </a:pPr>
              <a:r>
                <a:rPr lang="en-US" sz="2400" dirty="0" err="1">
                  <a:solidFill>
                    <a:srgbClr val="545454"/>
                  </a:solidFill>
                  <a:latin typeface="Montserrat Classic"/>
                </a:rPr>
                <a:t>Emprenedors</a:t>
              </a:r>
              <a:r>
                <a:rPr lang="en-US" sz="2400" dirty="0">
                  <a:solidFill>
                    <a:srgbClr val="545454"/>
                  </a:solidFill>
                  <a:latin typeface="Montserrat Classic"/>
                </a:rPr>
                <a:t>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14582" y="3772673"/>
            <a:ext cx="4796215" cy="1563285"/>
            <a:chOff x="0" y="0"/>
            <a:chExt cx="6394953" cy="208438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4234102" cy="37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88"/>
                </a:lnSpc>
              </a:pPr>
              <a:r>
                <a:rPr lang="en-US" sz="1824" spc="94">
                  <a:solidFill>
                    <a:srgbClr val="0077C8"/>
                  </a:solidFill>
                  <a:latin typeface="Montserrat Light Bold"/>
                </a:rPr>
                <a:t>CAMPUS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07188"/>
              <a:ext cx="4234102" cy="1577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Llobregat - Castelldefels</a:t>
              </a:r>
            </a:p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Vilanova</a:t>
              </a:r>
            </a:p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Terrassa</a:t>
              </a:r>
            </a:p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Campus Nord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496908" y="0"/>
              <a:ext cx="1898046" cy="37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88"/>
                </a:lnSpc>
              </a:pPr>
              <a:r>
                <a:rPr lang="en-US" sz="1824" spc="94">
                  <a:solidFill>
                    <a:srgbClr val="0077C8"/>
                  </a:solidFill>
                  <a:latin typeface="Montserrat Light Bold"/>
                </a:rPr>
                <a:t>TOTALS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496908" y="507188"/>
              <a:ext cx="1898046" cy="1577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16</a:t>
              </a:r>
            </a:p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10</a:t>
              </a:r>
            </a:p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12</a:t>
              </a:r>
            </a:p>
            <a:p>
              <a:pPr algn="l">
                <a:lnSpc>
                  <a:spcPts val="2372"/>
                </a:lnSpc>
              </a:pPr>
              <a:r>
                <a:rPr lang="en-US" sz="1744">
                  <a:solidFill>
                    <a:srgbClr val="000000"/>
                  </a:solidFill>
                  <a:latin typeface="Helveticish"/>
                </a:rPr>
                <a:t>24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491158" y="823298"/>
            <a:ext cx="3446061" cy="54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77C8"/>
                </a:solidFill>
                <a:latin typeface="Montserrat Classic"/>
              </a:rPr>
              <a:t>Espais Emprèn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1877" y="5432165"/>
            <a:ext cx="3483918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Montserrat Classic"/>
              </a:rPr>
              <a:t>Plaça d'Eusebi Güell, 6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Montserrat Classic"/>
              </a:rPr>
              <a:t>Planta S1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Montserrat Classic"/>
              </a:rPr>
              <a:t>gestio.innovacio@upc.edu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endParaRPr lang="en-US" sz="2100">
              <a:solidFill>
                <a:srgbClr val="FFFFFF"/>
              </a:solidFill>
              <a:latin typeface="Montserrat Classi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1285" t="540" r="1620" b="540"/>
          <a:stretch>
            <a:fillRect/>
          </a:stretch>
        </p:blipFill>
        <p:spPr>
          <a:xfrm>
            <a:off x="-4918" y="0"/>
            <a:ext cx="3705551" cy="658368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4918" y="6583680"/>
            <a:ext cx="9753600" cy="731520"/>
            <a:chOff x="0" y="0"/>
            <a:chExt cx="3189817" cy="2392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89817" cy="239236"/>
            </a:xfrm>
            <a:custGeom>
              <a:avLst/>
              <a:gdLst/>
              <a:ahLst/>
              <a:cxnLst/>
              <a:rect l="l" t="t" r="r" b="b"/>
              <a:pathLst>
                <a:path w="3189817" h="239236">
                  <a:moveTo>
                    <a:pt x="0" y="0"/>
                  </a:moveTo>
                  <a:lnTo>
                    <a:pt x="3189817" y="0"/>
                  </a:lnTo>
                  <a:lnTo>
                    <a:pt x="3189817" y="239236"/>
                  </a:lnTo>
                  <a:lnTo>
                    <a:pt x="0" y="239236"/>
                  </a:lnTo>
                  <a:close/>
                </a:path>
              </a:pathLst>
            </a:custGeom>
            <a:solidFill>
              <a:srgbClr val="0077C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252874" y="182737"/>
            <a:ext cx="5120940" cy="683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1"/>
              </a:lnSpc>
              <a:spcBef>
                <a:spcPct val="0"/>
              </a:spcBef>
            </a:pPr>
            <a:r>
              <a:rPr lang="en-US" sz="2808">
                <a:solidFill>
                  <a:srgbClr val="0077C8"/>
                </a:solidFill>
                <a:latin typeface="Arimo Bold"/>
              </a:rPr>
              <a:t>Serveis</a:t>
            </a:r>
          </a:p>
          <a:p>
            <a:pPr>
              <a:lnSpc>
                <a:spcPts val="2325"/>
              </a:lnSpc>
              <a:spcBef>
                <a:spcPct val="0"/>
              </a:spcBef>
            </a:pPr>
            <a:endParaRPr lang="en-US" sz="2808">
              <a:solidFill>
                <a:srgbClr val="0077C8"/>
              </a:solidFill>
              <a:latin typeface="Arimo Bold"/>
            </a:endParaRPr>
          </a:p>
          <a:p>
            <a:pPr>
              <a:lnSpc>
                <a:spcPts val="2067"/>
              </a:lnSpc>
              <a:spcBef>
                <a:spcPct val="0"/>
              </a:spcBef>
            </a:pPr>
            <a:r>
              <a:rPr lang="en-US" sz="1476">
                <a:solidFill>
                  <a:srgbClr val="0077C8"/>
                </a:solidFill>
                <a:latin typeface="Montserrat Light Bold"/>
              </a:rPr>
              <a:t>E S P A I   E M P R È N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Programa de pre-Incubació de projectes de base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tecnològica en l’entorn universitari públic tecnològic,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dirigit a estudiants o recent titulats que tinguin una idea de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negoci i necessiten un espai per a fer-la realitat.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>
              <a:lnSpc>
                <a:spcPts val="2067"/>
              </a:lnSpc>
              <a:spcBef>
                <a:spcPct val="0"/>
              </a:spcBef>
            </a:pPr>
            <a:r>
              <a:rPr lang="en-US" sz="1476">
                <a:solidFill>
                  <a:srgbClr val="0077C8"/>
                </a:solidFill>
                <a:latin typeface="Montserrat Light Bold"/>
              </a:rPr>
              <a:t>O F I C I N A   D E   P A T E N T S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Protecció dels resultats de la recerca i de la seva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transferència, així com la participació en el procés de valorització i comercialització per tal de portar la tecnologia protegida al mercat.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endParaRPr lang="en-US" sz="1347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2067"/>
              </a:lnSpc>
              <a:spcBef>
                <a:spcPct val="0"/>
              </a:spcBef>
            </a:pPr>
            <a:r>
              <a:rPr lang="en-US" sz="1476">
                <a:solidFill>
                  <a:srgbClr val="0077C8"/>
                </a:solidFill>
                <a:latin typeface="Montserrat Light Bold"/>
              </a:rPr>
              <a:t>C R E A C I Ó    S P I N    O F F ' S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Montserrat Light"/>
              </a:rPr>
              <a:t>Suport en la creació d'empreses de base tecnològica i impuls de la cultura en innovació i en l'esperit emprenedor de tota la comunitat universitaria</a:t>
            </a:r>
          </a:p>
          <a:p>
            <a:pPr>
              <a:lnSpc>
                <a:spcPts val="1887"/>
              </a:lnSpc>
              <a:spcBef>
                <a:spcPct val="0"/>
              </a:spcBef>
            </a:pPr>
            <a:endParaRPr lang="en-US" sz="1347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2073"/>
              </a:lnSpc>
              <a:spcBef>
                <a:spcPct val="0"/>
              </a:spcBef>
            </a:pPr>
            <a:r>
              <a:rPr lang="en-US" sz="1480">
                <a:solidFill>
                  <a:srgbClr val="0077C8"/>
                </a:solidFill>
                <a:latin typeface="Montserrat Light Bold"/>
              </a:rPr>
              <a:t>U P C   I N N O V A T I O N    E C O S Y S T E M S</a:t>
            </a:r>
          </a:p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8">
                <a:solidFill>
                  <a:srgbClr val="000000"/>
                </a:solidFill>
                <a:latin typeface="Montserrat Light"/>
              </a:rPr>
              <a:t>Promoció dels processos d'innovació generats a la UPC i la seva comunitat per aconseguir les sinèrgies necessàries per tal d'augmentar la innovació en el teixit productiu del territori i la seva competitivitat.</a:t>
            </a:r>
          </a:p>
          <a:p>
            <a:pPr>
              <a:lnSpc>
                <a:spcPts val="2073"/>
              </a:lnSpc>
              <a:spcBef>
                <a:spcPct val="0"/>
              </a:spcBef>
            </a:pPr>
            <a:endParaRPr lang="en-US" sz="1348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1887"/>
              </a:lnSpc>
              <a:spcBef>
                <a:spcPct val="0"/>
              </a:spcBef>
            </a:pPr>
            <a:endParaRPr lang="en-US" sz="1348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1914"/>
              </a:lnSpc>
            </a:pPr>
            <a:endParaRPr lang="en-US" sz="1348">
              <a:solidFill>
                <a:srgbClr val="00000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4815" r="8273" b="197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862710" y="3307080"/>
            <a:ext cx="5836741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126">
                <a:solidFill>
                  <a:srgbClr val="FFFFFF"/>
                </a:solidFill>
                <a:latin typeface="Montserrat Light Bold"/>
              </a:rPr>
              <a:t>Contacte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1876" y="5432165"/>
            <a:ext cx="3549723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FFFFFF"/>
                </a:solidFill>
                <a:latin typeface="Montserrat Classic"/>
              </a:rPr>
              <a:t>Plaça</a:t>
            </a:r>
            <a:r>
              <a:rPr lang="en-US" sz="2100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Montserrat Classic"/>
              </a:rPr>
              <a:t>d'Eusebi</a:t>
            </a:r>
            <a:r>
              <a:rPr lang="en-US" sz="2100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Montserrat Classic"/>
              </a:rPr>
              <a:t>Güell</a:t>
            </a:r>
            <a:r>
              <a:rPr lang="en-US" sz="2100" dirty="0">
                <a:solidFill>
                  <a:srgbClr val="FFFFFF"/>
                </a:solidFill>
                <a:latin typeface="Montserrat Classic"/>
              </a:rPr>
              <a:t>, 6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FFFF"/>
                </a:solidFill>
                <a:latin typeface="Montserrat Classic"/>
              </a:rPr>
              <a:t>Planta </a:t>
            </a:r>
            <a:r>
              <a:rPr lang="en-US" sz="2100" dirty="0" smtClean="0">
                <a:solidFill>
                  <a:srgbClr val="FFFFFF"/>
                </a:solidFill>
                <a:latin typeface="Montserrat Classic"/>
              </a:rPr>
              <a:t>S1</a:t>
            </a:r>
            <a:endParaRPr lang="en-US" sz="2100" dirty="0">
              <a:solidFill>
                <a:srgbClr val="FFFFFF"/>
              </a:solidFill>
              <a:latin typeface="Montserrat Classic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FFFF"/>
                </a:solidFill>
                <a:latin typeface="Montserrat Classic"/>
              </a:rPr>
              <a:t>gestio.innovacio@upc.edu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endParaRPr lang="en-US" sz="2100" dirty="0">
              <a:solidFill>
                <a:srgbClr val="FFFFFF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333</Words>
  <Application>Microsoft Office PowerPoint</Application>
  <PresentationFormat>Personalitzat</PresentationFormat>
  <Paragraphs>116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23" baseType="lpstr">
      <vt:lpstr>Aileron Regular</vt:lpstr>
      <vt:lpstr>Calibri</vt:lpstr>
      <vt:lpstr>Montserrat Light</vt:lpstr>
      <vt:lpstr>Montserrat Classic Bold</vt:lpstr>
      <vt:lpstr>Montserrat Classic</vt:lpstr>
      <vt:lpstr>Cooper Hewitt Bold</vt:lpstr>
      <vt:lpstr>Arial</vt:lpstr>
      <vt:lpstr>League Spartan</vt:lpstr>
      <vt:lpstr>Arimo Bold</vt:lpstr>
      <vt:lpstr>Aileron Heavy</vt:lpstr>
      <vt:lpstr>Aileron Regular Bold</vt:lpstr>
      <vt:lpstr>Montserrat Light Bold</vt:lpstr>
      <vt:lpstr>Helveticish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Indicadors SGI</dc:title>
  <dc:creator>Elena Lopez-Cano</dc:creator>
  <cp:lastModifiedBy>Elena Lopez-Cano</cp:lastModifiedBy>
  <cp:revision>4</cp:revision>
  <dcterms:created xsi:type="dcterms:W3CDTF">2006-08-16T00:00:00Z</dcterms:created>
  <dcterms:modified xsi:type="dcterms:W3CDTF">2020-07-23T10:18:10Z</dcterms:modified>
  <dc:identifier>DADc07OLEVk</dc:identifier>
</cp:coreProperties>
</file>