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906000"/>
  <p:notesSz cx="710405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686">
          <p15:clr>
            <a:srgbClr val="A4A3A4"/>
          </p15:clr>
        </p15:guide>
        <p15:guide id="3" orient="horz" pos="2704">
          <p15:clr>
            <a:srgbClr val="A4A3A4"/>
          </p15:clr>
        </p15:guide>
        <p15:guide id="4" pos="535">
          <p15:clr>
            <a:srgbClr val="A4A3A4"/>
          </p15:clr>
        </p15:guide>
        <p15:guide id="5" pos="3120">
          <p15:clr>
            <a:srgbClr val="A4A3A4"/>
          </p15:clr>
        </p15:guide>
        <p15:guide id="6" pos="807">
          <p15:clr>
            <a:srgbClr val="A4A3A4"/>
          </p15:clr>
        </p15:guide>
        <p15:guide id="7" pos="5161">
          <p15:clr>
            <a:srgbClr val="A4A3A4"/>
          </p15:clr>
        </p15:guide>
        <p15:guide id="8" pos="5910">
          <p15:clr>
            <a:srgbClr val="A4A3A4"/>
          </p15:clr>
        </p15:guide>
      </p15:sldGuideLst>
    </p:ext>
    <p:ext uri="{2D200454-40CA-4A62-9FC3-DE9A4176ACB9}">
      <p15:notesGuideLst>
        <p15:guide id="1" orient="horz" pos="3226">
          <p15:clr>
            <a:srgbClr val="A4A3A4"/>
          </p15:clr>
        </p15:guide>
        <p15:guide id="2" pos="2239">
          <p15:clr>
            <a:srgbClr val="A4A3A4"/>
          </p15:clr>
        </p15:guide>
      </p15:notesGuideLst>
    </p:ext>
    <p:ext uri="GoogleSlidesCustomDataVersion2">
      <go:slidesCustomData xmlns:go="http://customooxmlschemas.google.com/" r:id="rId24" roundtripDataSignature="AMtx7mgQzkd4w2Q5opG4YmgDAGNHMzu1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30223A-9A50-4DD0-BA30-49ECDC4079A9}">
  <a:tblStyle styleId="{BC30223A-9A50-4DD0-BA30-49ECDC4079A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686" orient="horz"/>
        <p:guide pos="2704" orient="horz"/>
        <p:guide pos="535"/>
        <p:guide pos="3120"/>
        <p:guide pos="807"/>
        <p:guide pos="5161"/>
        <p:guide pos="5910"/>
      </p:guideLst>
    </p:cSldViewPr>
  </p:slideViewPr>
  <p:notesViewPr>
    <p:cSldViewPr snapToGrid="0">
      <p:cViewPr varScale="1">
        <p:scale>
          <a:sx n="100" d="100"/>
          <a:sy n="100" d="100"/>
        </p:scale>
        <p:origin x="0" y="0"/>
      </p:cViewPr>
      <p:guideLst>
        <p:guide pos="3226" orient="horz"/>
        <p:guide pos="2239"/>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 y="3"/>
            <a:ext cx="3078427" cy="511731"/>
          </a:xfrm>
          <a:prstGeom prst="rect">
            <a:avLst/>
          </a:prstGeom>
          <a:noFill/>
          <a:ln>
            <a:noFill/>
          </a:ln>
        </p:spPr>
        <p:txBody>
          <a:bodyPr anchorCtr="0" anchor="t" bIns="47450" lIns="94900" spcFirstLastPara="1" rIns="94900" wrap="square" tIns="474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5" y="3"/>
            <a:ext cx="3078427" cy="511731"/>
          </a:xfrm>
          <a:prstGeom prst="rect">
            <a:avLst/>
          </a:prstGeom>
          <a:noFill/>
          <a:ln>
            <a:noFill/>
          </a:ln>
        </p:spPr>
        <p:txBody>
          <a:bodyPr anchorCtr="0" anchor="t" bIns="47450" lIns="94900" spcFirstLastPara="1" rIns="94900" wrap="square" tIns="474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861446"/>
            <a:ext cx="5683250" cy="4605577"/>
          </a:xfrm>
          <a:prstGeom prst="rect">
            <a:avLst/>
          </a:prstGeom>
          <a:noFill/>
          <a:ln>
            <a:noFill/>
          </a:ln>
        </p:spPr>
        <p:txBody>
          <a:bodyPr anchorCtr="0" anchor="t" bIns="47450" lIns="94900" spcFirstLastPara="1" rIns="94900" wrap="square" tIns="474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 y="9721111"/>
            <a:ext cx="3078427" cy="511731"/>
          </a:xfrm>
          <a:prstGeom prst="rect">
            <a:avLst/>
          </a:prstGeom>
          <a:noFill/>
          <a:ln>
            <a:noFill/>
          </a:ln>
        </p:spPr>
        <p:txBody>
          <a:bodyPr anchorCtr="0" anchor="b" bIns="47450" lIns="94900" spcFirstLastPara="1" rIns="94900" wrap="square" tIns="474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5" y="9721111"/>
            <a:ext cx="3078427" cy="511731"/>
          </a:xfrm>
          <a:prstGeom prst="rect">
            <a:avLst/>
          </a:prstGeom>
          <a:noFill/>
          <a:ln>
            <a:noFill/>
          </a:ln>
        </p:spPr>
        <p:txBody>
          <a:bodyPr anchorCtr="0" anchor="b" bIns="47450" lIns="94900" spcFirstLastPara="1" rIns="94900" wrap="square" tIns="474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a-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710407" y="4861446"/>
            <a:ext cx="5683250" cy="4605577"/>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72" name="Google Shape;72;p1: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3: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49" name="Google Shape;149;p33: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4: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58" name="Google Shape;158;p34: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5: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66" name="Google Shape;166;p35: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6: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75" name="Google Shape;175;p36: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da7385391a_0_16: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83" name="Google Shape;183;g2da7385391a_0_16:notes"/>
          <p:cNvSpPr/>
          <p:nvPr>
            <p:ph idx="2" type="sldImg"/>
          </p:nvPr>
        </p:nvSpPr>
        <p:spPr>
          <a:xfrm>
            <a:off x="777875" y="765175"/>
            <a:ext cx="5548200" cy="3840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da7385391a_0_23: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91" name="Google Shape;191;g2da7385391a_0_23:notes"/>
          <p:cNvSpPr/>
          <p:nvPr>
            <p:ph idx="2" type="sldImg"/>
          </p:nvPr>
        </p:nvSpPr>
        <p:spPr>
          <a:xfrm>
            <a:off x="777875" y="765175"/>
            <a:ext cx="5548200" cy="3840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8:notes"/>
          <p:cNvSpPr txBox="1"/>
          <p:nvPr>
            <p:ph idx="1" type="body"/>
          </p:nvPr>
        </p:nvSpPr>
        <p:spPr>
          <a:xfrm>
            <a:off x="710407" y="4861446"/>
            <a:ext cx="5683250" cy="4605577"/>
          </a:xfrm>
          <a:prstGeom prst="rect">
            <a:avLst/>
          </a:prstGeom>
        </p:spPr>
        <p:txBody>
          <a:bodyPr anchorCtr="0" anchor="t" bIns="47450" lIns="94900" spcFirstLastPara="1" rIns="94900" wrap="square" tIns="47450">
            <a:noAutofit/>
          </a:bodyPr>
          <a:lstStyle/>
          <a:p>
            <a:pPr indent="0" lvl="0" marL="0" rtl="0" algn="l">
              <a:spcBef>
                <a:spcPts val="0"/>
              </a:spcBef>
              <a:spcAft>
                <a:spcPts val="0"/>
              </a:spcAft>
              <a:buNone/>
            </a:pPr>
            <a:r>
              <a:t/>
            </a:r>
            <a:endParaRPr/>
          </a:p>
        </p:txBody>
      </p:sp>
      <p:sp>
        <p:nvSpPr>
          <p:cNvPr id="199" name="Google Shape;199;p38: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9:notes"/>
          <p:cNvSpPr/>
          <p:nvPr>
            <p:ph idx="2" type="sldImg"/>
          </p:nvPr>
        </p:nvSpPr>
        <p:spPr>
          <a:xfrm>
            <a:off x="3278188" y="527050"/>
            <a:ext cx="3800475" cy="2632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39:notes"/>
          <p:cNvSpPr txBox="1"/>
          <p:nvPr>
            <p:ph idx="1" type="body"/>
          </p:nvPr>
        </p:nvSpPr>
        <p:spPr>
          <a:xfrm>
            <a:off x="710407" y="4861446"/>
            <a:ext cx="5683250" cy="4605577"/>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207" name="Google Shape;207;p39:notes"/>
          <p:cNvSpPr txBox="1"/>
          <p:nvPr>
            <p:ph idx="12" type="sldNum"/>
          </p:nvPr>
        </p:nvSpPr>
        <p:spPr>
          <a:xfrm>
            <a:off x="4023995" y="9721111"/>
            <a:ext cx="3078427" cy="511731"/>
          </a:xfrm>
          <a:prstGeom prst="rect">
            <a:avLst/>
          </a:prstGeom>
          <a:noFill/>
          <a:ln>
            <a:noFill/>
          </a:ln>
        </p:spPr>
        <p:txBody>
          <a:bodyPr anchorCtr="0" anchor="b" bIns="47450" lIns="94900" spcFirstLastPara="1" rIns="94900" wrap="square" tIns="47450">
            <a:noAutofit/>
          </a:bodyPr>
          <a:lstStyle/>
          <a:p>
            <a:pPr indent="0" lvl="0" marL="0" rtl="0" algn="r">
              <a:lnSpc>
                <a:spcPct val="100000"/>
              </a:lnSpc>
              <a:spcBef>
                <a:spcPts val="0"/>
              </a:spcBef>
              <a:spcAft>
                <a:spcPts val="0"/>
              </a:spcAft>
              <a:buSzPts val="1400"/>
              <a:buNone/>
            </a:pPr>
            <a:fld id="{00000000-1234-1234-1234-123412341234}" type="slidenum">
              <a:rPr lang="ca-ES">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710407" y="4861446"/>
            <a:ext cx="5683250" cy="4605577"/>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79" name="Google Shape;79;p2: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85" name="Google Shape;85;p3: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94" name="Google Shape;94;p4: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5: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03" name="Google Shape;103;p15: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2: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13" name="Google Shape;113;p22: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22" name="Google Shape;122;p5: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1: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31" name="Google Shape;131;p31: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2:notes"/>
          <p:cNvSpPr txBox="1"/>
          <p:nvPr>
            <p:ph idx="1" type="body"/>
          </p:nvPr>
        </p:nvSpPr>
        <p:spPr>
          <a:xfrm>
            <a:off x="710407" y="4861446"/>
            <a:ext cx="5683200" cy="4605600"/>
          </a:xfrm>
          <a:prstGeom prst="rect">
            <a:avLst/>
          </a:prstGeom>
          <a:noFill/>
          <a:ln>
            <a:noFill/>
          </a:ln>
        </p:spPr>
        <p:txBody>
          <a:bodyPr anchorCtr="0" anchor="t" bIns="47450" lIns="94900" spcFirstLastPara="1" rIns="94900" wrap="square" tIns="47450">
            <a:noAutofit/>
          </a:bodyPr>
          <a:lstStyle/>
          <a:p>
            <a:pPr indent="0" lvl="0" marL="0" rtl="0" algn="l">
              <a:lnSpc>
                <a:spcPct val="100000"/>
              </a:lnSpc>
              <a:spcBef>
                <a:spcPts val="0"/>
              </a:spcBef>
              <a:spcAft>
                <a:spcPts val="0"/>
              </a:spcAft>
              <a:buSzPts val="1400"/>
              <a:buNone/>
            </a:pPr>
            <a:r>
              <a:t/>
            </a:r>
            <a:endParaRPr/>
          </a:p>
        </p:txBody>
      </p:sp>
      <p:sp>
        <p:nvSpPr>
          <p:cNvPr id="140" name="Google Shape;140;p32:notes"/>
          <p:cNvSpPr/>
          <p:nvPr>
            <p:ph idx="2" type="sldImg"/>
          </p:nvPr>
        </p:nvSpPr>
        <p:spPr>
          <a:xfrm>
            <a:off x="777875" y="765175"/>
            <a:ext cx="5548313" cy="3840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PORTADA">
    <p:spTree>
      <p:nvGrpSpPr>
        <p:cNvPr id="19" name="Shape 19"/>
        <p:cNvGrpSpPr/>
        <p:nvPr/>
      </p:nvGrpSpPr>
      <p:grpSpPr>
        <a:xfrm>
          <a:off x="0" y="0"/>
          <a:ext cx="0" cy="0"/>
          <a:chOff x="0" y="0"/>
          <a:chExt cx="0" cy="0"/>
        </a:xfrm>
      </p:grpSpPr>
      <p:sp>
        <p:nvSpPr>
          <p:cNvPr id="20" name="Google Shape;20;p12"/>
          <p:cNvSpPr/>
          <p:nvPr/>
        </p:nvSpPr>
        <p:spPr>
          <a:xfrm>
            <a:off x="0" y="3136616"/>
            <a:ext cx="9906000" cy="584775"/>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993366"/>
              </a:solidFill>
              <a:latin typeface="Arial"/>
              <a:ea typeface="Arial"/>
              <a:cs typeface="Arial"/>
              <a:sym typeface="Arial"/>
            </a:endParaRPr>
          </a:p>
        </p:txBody>
      </p:sp>
      <p:pic>
        <p:nvPicPr>
          <p:cNvPr descr="UPC-CEI-positiu-p3005-interior-blanc.png" id="21" name="Google Shape;21;p12"/>
          <p:cNvPicPr preferRelativeResize="0"/>
          <p:nvPr/>
        </p:nvPicPr>
        <p:blipFill rotWithShape="1">
          <a:blip r:embed="rId2">
            <a:alphaModFix/>
          </a:blip>
          <a:srcRect b="0" l="0" r="0" t="0"/>
          <a:stretch/>
        </p:blipFill>
        <p:spPr>
          <a:xfrm>
            <a:off x="232177" y="5454650"/>
            <a:ext cx="3594365" cy="1111250"/>
          </a:xfrm>
          <a:prstGeom prst="rect">
            <a:avLst/>
          </a:prstGeom>
          <a:noFill/>
          <a:ln>
            <a:noFill/>
          </a:ln>
        </p:spPr>
      </p:pic>
      <p:pic>
        <p:nvPicPr>
          <p:cNvPr descr="barra blava arrodonida.jpg" id="22" name="Google Shape;22;p12"/>
          <p:cNvPicPr preferRelativeResize="0"/>
          <p:nvPr/>
        </p:nvPicPr>
        <p:blipFill rotWithShape="1">
          <a:blip r:embed="rId3">
            <a:alphaModFix/>
          </a:blip>
          <a:srcRect b="0" l="0" r="915" t="40470"/>
          <a:stretch/>
        </p:blipFill>
        <p:spPr>
          <a:xfrm>
            <a:off x="773911" y="0"/>
            <a:ext cx="8280797" cy="357188"/>
          </a:xfrm>
          <a:prstGeom prst="rect">
            <a:avLst/>
          </a:prstGeom>
          <a:noFill/>
          <a:ln>
            <a:noFill/>
          </a:ln>
        </p:spPr>
      </p:pic>
      <p:sp>
        <p:nvSpPr>
          <p:cNvPr id="23" name="Google Shape;23;p12"/>
          <p:cNvSpPr txBox="1"/>
          <p:nvPr>
            <p:ph type="title"/>
          </p:nvPr>
        </p:nvSpPr>
        <p:spPr>
          <a:xfrm>
            <a:off x="2012158" y="3971934"/>
            <a:ext cx="7319434" cy="1200329"/>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rgbClr val="007DC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ítol i objectes">
  <p:cSld name="5_Títol i objectes">
    <p:spTree>
      <p:nvGrpSpPr>
        <p:cNvPr id="24" name="Shape 2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objectes" type="obj">
  <p:cSld name="OBJECT">
    <p:spTree>
      <p:nvGrpSpPr>
        <p:cNvPr id="25" name="Shape 25"/>
        <p:cNvGrpSpPr/>
        <p:nvPr/>
      </p:nvGrpSpPr>
      <p:grpSpPr>
        <a:xfrm>
          <a:off x="0" y="0"/>
          <a:ext cx="0" cy="0"/>
          <a:chOff x="0" y="0"/>
          <a:chExt cx="0" cy="0"/>
        </a:xfrm>
      </p:grpSpPr>
      <p:sp>
        <p:nvSpPr>
          <p:cNvPr id="26" name="Google Shape;26;p1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9pPr>
          </a:lstStyle>
          <a:p/>
        </p:txBody>
      </p:sp>
      <p:sp>
        <p:nvSpPr>
          <p:cNvPr id="27" name="Google Shape;27;p14"/>
          <p:cNvSpPr txBox="1"/>
          <p:nvPr>
            <p:ph idx="1" type="body"/>
          </p:nvPr>
        </p:nvSpPr>
        <p:spPr>
          <a:xfrm>
            <a:off x="971683" y="1265245"/>
            <a:ext cx="7773458" cy="4878387"/>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o"/>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14"/>
          <p:cNvSpPr txBox="1"/>
          <p:nvPr>
            <p:ph idx="10" type="dt"/>
          </p:nvPr>
        </p:nvSpPr>
        <p:spPr>
          <a:xfrm>
            <a:off x="971683" y="6245225"/>
            <a:ext cx="1520296"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1" type="ftr"/>
          </p:nvPr>
        </p:nvSpPr>
        <p:spPr>
          <a:xfrm>
            <a:off x="2553891" y="6245225"/>
            <a:ext cx="4566046"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BÀSICA">
  <p:cSld name="DIAPOSITIVA BÀSICA">
    <p:spTree>
      <p:nvGrpSpPr>
        <p:cNvPr id="31" name="Shape 31"/>
        <p:cNvGrpSpPr/>
        <p:nvPr/>
      </p:nvGrpSpPr>
      <p:grpSpPr>
        <a:xfrm>
          <a:off x="0" y="0"/>
          <a:ext cx="0" cy="0"/>
          <a:chOff x="0" y="0"/>
          <a:chExt cx="0" cy="0"/>
        </a:xfrm>
      </p:grpSpPr>
      <p:sp>
        <p:nvSpPr>
          <p:cNvPr id="32" name="Google Shape;32;p16"/>
          <p:cNvSpPr txBox="1"/>
          <p:nvPr>
            <p:ph idx="1" type="body"/>
          </p:nvPr>
        </p:nvSpPr>
        <p:spPr>
          <a:xfrm>
            <a:off x="938094" y="1620000"/>
            <a:ext cx="7774067" cy="3806832"/>
          </a:xfrm>
          <a:prstGeom prst="rect">
            <a:avLst/>
          </a:prstGeom>
          <a:noFill/>
          <a:ln>
            <a:noFill/>
          </a:ln>
        </p:spPr>
        <p:txBody>
          <a:bodyPr anchorCtr="0" anchor="t" bIns="45700" lIns="91425" spcFirstLastPara="1" rIns="91425" wrap="square" tIns="45700">
            <a:noAutofit/>
          </a:bodyPr>
          <a:lstStyle>
            <a:lvl1pPr indent="-409956" lvl="0" marL="457200" algn="l">
              <a:lnSpc>
                <a:spcPct val="100000"/>
              </a:lnSpc>
              <a:spcBef>
                <a:spcPts val="480"/>
              </a:spcBef>
              <a:spcAft>
                <a:spcPts val="0"/>
              </a:spcAft>
              <a:buSzPts val="2856"/>
              <a:buFont typeface="Noto Sans Symbols"/>
              <a:buChar char="▪"/>
              <a:defRPr/>
            </a:lvl1pPr>
            <a:lvl2pPr indent="-342900" lvl="1" marL="914400" algn="l">
              <a:lnSpc>
                <a:spcPct val="100000"/>
              </a:lnSpc>
              <a:spcBef>
                <a:spcPts val="360"/>
              </a:spcBef>
              <a:spcAft>
                <a:spcPts val="0"/>
              </a:spcAft>
              <a:buSzPts val="1800"/>
              <a:buChar char="•"/>
              <a:defRPr/>
            </a:lvl2pPr>
            <a:lvl3pPr indent="-302894" lvl="2" marL="1371600" algn="l">
              <a:lnSpc>
                <a:spcPct val="100000"/>
              </a:lnSpc>
              <a:spcBef>
                <a:spcPts val="260"/>
              </a:spcBef>
              <a:spcAft>
                <a:spcPts val="0"/>
              </a:spcAft>
              <a:buClr>
                <a:srgbClr val="007ABE"/>
              </a:buClr>
              <a:buSzPts val="1170"/>
              <a:buFont typeface="Courier New"/>
              <a:buChar char="o"/>
              <a:defRPr sz="1300"/>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 name="Google Shape;33;p16"/>
          <p:cNvSpPr txBox="1"/>
          <p:nvPr>
            <p:ph idx="2" type="body"/>
          </p:nvPr>
        </p:nvSpPr>
        <p:spPr>
          <a:xfrm>
            <a:off x="3482567" y="142852"/>
            <a:ext cx="5344724" cy="857256"/>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0"/>
              </a:spcBef>
              <a:spcAft>
                <a:spcPts val="0"/>
              </a:spcAft>
              <a:buSzPts val="2856"/>
              <a:buFont typeface="Arial"/>
              <a:buNone/>
              <a:defRPr b="1" sz="2400"/>
            </a:lvl1pPr>
            <a:lvl2pPr indent="-342900" lvl="1" marL="914400" algn="l">
              <a:lnSpc>
                <a:spcPct val="100000"/>
              </a:lnSpc>
              <a:spcBef>
                <a:spcPts val="360"/>
              </a:spcBef>
              <a:spcAft>
                <a:spcPts val="0"/>
              </a:spcAft>
              <a:buSzPts val="1800"/>
              <a:buChar char="•"/>
              <a:defRPr/>
            </a:lvl2pPr>
            <a:lvl3pPr indent="-302894" lvl="2" marL="1371600" algn="l">
              <a:lnSpc>
                <a:spcPct val="100000"/>
              </a:lnSpc>
              <a:spcBef>
                <a:spcPts val="260"/>
              </a:spcBef>
              <a:spcAft>
                <a:spcPts val="0"/>
              </a:spcAft>
              <a:buClr>
                <a:srgbClr val="007ABE"/>
              </a:buClr>
              <a:buSzPts val="1170"/>
              <a:buFont typeface="Courier New"/>
              <a:buChar char="o"/>
              <a:defRPr sz="1300"/>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 name="Google Shape;34;p16"/>
          <p:cNvSpPr txBox="1"/>
          <p:nvPr>
            <p:ph idx="10" type="dt"/>
          </p:nvPr>
        </p:nvSpPr>
        <p:spPr>
          <a:xfrm>
            <a:off x="937287" y="6245225"/>
            <a:ext cx="1520296"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1" type="ftr"/>
          </p:nvPr>
        </p:nvSpPr>
        <p:spPr>
          <a:xfrm>
            <a:off x="2553891" y="6245225"/>
            <a:ext cx="4566046"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6"/>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ctes">
  <p:cSld name="Dos objectes">
    <p:spTree>
      <p:nvGrpSpPr>
        <p:cNvPr id="37" name="Shape 37"/>
        <p:cNvGrpSpPr/>
        <p:nvPr/>
      </p:nvGrpSpPr>
      <p:grpSpPr>
        <a:xfrm>
          <a:off x="0" y="0"/>
          <a:ext cx="0" cy="0"/>
          <a:chOff x="0" y="0"/>
          <a:chExt cx="0" cy="0"/>
        </a:xfrm>
      </p:grpSpPr>
      <p:sp>
        <p:nvSpPr>
          <p:cNvPr id="38" name="Google Shape;38;p17"/>
          <p:cNvSpPr txBox="1"/>
          <p:nvPr>
            <p:ph idx="1" type="body"/>
          </p:nvPr>
        </p:nvSpPr>
        <p:spPr>
          <a:xfrm>
            <a:off x="972138" y="1071547"/>
            <a:ext cx="3637360" cy="502127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30200" lvl="1" marL="914400" algn="l">
              <a:lnSpc>
                <a:spcPct val="100000"/>
              </a:lnSpc>
              <a:spcBef>
                <a:spcPts val="320"/>
              </a:spcBef>
              <a:spcAft>
                <a:spcPts val="0"/>
              </a:spcAft>
              <a:buSzPts val="1600"/>
              <a:buChar char="•"/>
              <a:defRPr sz="1600"/>
            </a:lvl2pPr>
            <a:lvl3pPr indent="-302894" lvl="2" marL="1371600" algn="l">
              <a:lnSpc>
                <a:spcPct val="100000"/>
              </a:lnSpc>
              <a:spcBef>
                <a:spcPts val="260"/>
              </a:spcBef>
              <a:spcAft>
                <a:spcPts val="0"/>
              </a:spcAft>
              <a:buClr>
                <a:srgbClr val="007ABE"/>
              </a:buClr>
              <a:buSzPts val="1170"/>
              <a:buFont typeface="Courier New"/>
              <a:buChar char="o"/>
              <a:defRPr sz="13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39" name="Google Shape;39;p17"/>
          <p:cNvSpPr txBox="1"/>
          <p:nvPr>
            <p:ph idx="2" type="body"/>
          </p:nvPr>
        </p:nvSpPr>
        <p:spPr>
          <a:xfrm>
            <a:off x="5137018" y="1071547"/>
            <a:ext cx="3639079" cy="502127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30200" lvl="1" marL="914400" algn="l">
              <a:lnSpc>
                <a:spcPct val="100000"/>
              </a:lnSpc>
              <a:spcBef>
                <a:spcPts val="320"/>
              </a:spcBef>
              <a:spcAft>
                <a:spcPts val="0"/>
              </a:spcAft>
              <a:buSzPts val="1600"/>
              <a:buChar char="•"/>
              <a:defRPr sz="1600"/>
            </a:lvl2pPr>
            <a:lvl3pPr indent="-302894" lvl="2" marL="1371600" algn="l">
              <a:lnSpc>
                <a:spcPct val="100000"/>
              </a:lnSpc>
              <a:spcBef>
                <a:spcPts val="260"/>
              </a:spcBef>
              <a:spcAft>
                <a:spcPts val="0"/>
              </a:spcAft>
              <a:buClr>
                <a:srgbClr val="007ABE"/>
              </a:buClr>
              <a:buSzPts val="1170"/>
              <a:buFont typeface="Courier New"/>
              <a:buChar char="o"/>
              <a:defRPr sz="13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40" name="Google Shape;40;p17"/>
          <p:cNvSpPr txBox="1"/>
          <p:nvPr>
            <p:ph idx="10" type="dt"/>
          </p:nvPr>
        </p:nvSpPr>
        <p:spPr>
          <a:xfrm>
            <a:off x="971683" y="6245225"/>
            <a:ext cx="1520296"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1" type="ftr"/>
          </p:nvPr>
        </p:nvSpPr>
        <p:spPr>
          <a:xfrm>
            <a:off x="2553891" y="6245225"/>
            <a:ext cx="4566046"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
  <p:cSld name="Comparació">
    <p:spTree>
      <p:nvGrpSpPr>
        <p:cNvPr id="43" name="Shape 43"/>
        <p:cNvGrpSpPr/>
        <p:nvPr/>
      </p:nvGrpSpPr>
      <p:grpSpPr>
        <a:xfrm>
          <a:off x="0" y="0"/>
          <a:ext cx="0" cy="0"/>
          <a:chOff x="0" y="0"/>
          <a:chExt cx="0" cy="0"/>
        </a:xfrm>
      </p:grpSpPr>
      <p:sp>
        <p:nvSpPr>
          <p:cNvPr id="44" name="Google Shape;44;p18"/>
          <p:cNvSpPr txBox="1"/>
          <p:nvPr>
            <p:ph idx="1" type="body"/>
          </p:nvPr>
        </p:nvSpPr>
        <p:spPr>
          <a:xfrm>
            <a:off x="957607" y="1163646"/>
            <a:ext cx="3685833"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SzPts val="1800"/>
              <a:buNone/>
              <a:defRPr b="1" sz="1800">
                <a:solidFill>
                  <a:srgbClr val="007ABE"/>
                </a:solidFill>
              </a:defRPr>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45" name="Google Shape;45;p18"/>
          <p:cNvSpPr txBox="1"/>
          <p:nvPr>
            <p:ph idx="2" type="body"/>
          </p:nvPr>
        </p:nvSpPr>
        <p:spPr>
          <a:xfrm>
            <a:off x="957607" y="2017730"/>
            <a:ext cx="3685833" cy="2411411"/>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30200" lvl="1" marL="914400" algn="l">
              <a:lnSpc>
                <a:spcPct val="100000"/>
              </a:lnSpc>
              <a:spcBef>
                <a:spcPts val="320"/>
              </a:spcBef>
              <a:spcAft>
                <a:spcPts val="0"/>
              </a:spcAft>
              <a:buSzPts val="1600"/>
              <a:buChar char="•"/>
              <a:defRPr sz="1600"/>
            </a:lvl2pPr>
            <a:lvl3pPr indent="-302894" lvl="2" marL="1371600" algn="l">
              <a:lnSpc>
                <a:spcPct val="100000"/>
              </a:lnSpc>
              <a:spcBef>
                <a:spcPts val="260"/>
              </a:spcBef>
              <a:spcAft>
                <a:spcPts val="0"/>
              </a:spcAft>
              <a:buClr>
                <a:srgbClr val="007ABE"/>
              </a:buClr>
              <a:buSzPts val="1170"/>
              <a:buFont typeface="Courier New"/>
              <a:buChar char="o"/>
              <a:defRPr sz="13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46" name="Google Shape;46;p18"/>
          <p:cNvSpPr txBox="1"/>
          <p:nvPr>
            <p:ph idx="3" type="body"/>
          </p:nvPr>
        </p:nvSpPr>
        <p:spPr>
          <a:xfrm>
            <a:off x="5107787" y="1163646"/>
            <a:ext cx="3685833"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SzPts val="1800"/>
              <a:buNone/>
              <a:defRPr b="1" sz="1800">
                <a:solidFill>
                  <a:srgbClr val="007ABE"/>
                </a:solidFill>
              </a:defRPr>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47" name="Google Shape;47;p18"/>
          <p:cNvSpPr txBox="1"/>
          <p:nvPr>
            <p:ph idx="4" type="body"/>
          </p:nvPr>
        </p:nvSpPr>
        <p:spPr>
          <a:xfrm>
            <a:off x="5107787" y="2017730"/>
            <a:ext cx="3685833" cy="2411411"/>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30200" lvl="1" marL="914400" algn="l">
              <a:lnSpc>
                <a:spcPct val="100000"/>
              </a:lnSpc>
              <a:spcBef>
                <a:spcPts val="320"/>
              </a:spcBef>
              <a:spcAft>
                <a:spcPts val="0"/>
              </a:spcAft>
              <a:buSzPts val="1600"/>
              <a:buChar char="•"/>
              <a:defRPr sz="1600"/>
            </a:lvl2pPr>
            <a:lvl3pPr indent="-302894" lvl="2" marL="1371600" algn="l">
              <a:lnSpc>
                <a:spcPct val="100000"/>
              </a:lnSpc>
              <a:spcBef>
                <a:spcPts val="260"/>
              </a:spcBef>
              <a:spcAft>
                <a:spcPts val="0"/>
              </a:spcAft>
              <a:buClr>
                <a:srgbClr val="007ABE"/>
              </a:buClr>
              <a:buSzPts val="1170"/>
              <a:buFont typeface="Courier New"/>
              <a:buChar char="o"/>
              <a:defRPr sz="13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48" name="Google Shape;48;p18"/>
          <p:cNvSpPr txBox="1"/>
          <p:nvPr>
            <p:ph idx="10" type="dt"/>
          </p:nvPr>
        </p:nvSpPr>
        <p:spPr>
          <a:xfrm>
            <a:off x="957924" y="6245225"/>
            <a:ext cx="1520296"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1" type="ftr"/>
          </p:nvPr>
        </p:nvSpPr>
        <p:spPr>
          <a:xfrm>
            <a:off x="2553891" y="6245225"/>
            <a:ext cx="4566046"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8"/>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ingut amb llegenda" type="objTx">
  <p:cSld name="OBJECT_WITH_CAPTION_TEXT">
    <p:spTree>
      <p:nvGrpSpPr>
        <p:cNvPr id="51" name="Shape 51"/>
        <p:cNvGrpSpPr/>
        <p:nvPr/>
      </p:nvGrpSpPr>
      <p:grpSpPr>
        <a:xfrm>
          <a:off x="0" y="0"/>
          <a:ext cx="0" cy="0"/>
          <a:chOff x="0" y="0"/>
          <a:chExt cx="0" cy="0"/>
        </a:xfrm>
      </p:grpSpPr>
      <p:sp>
        <p:nvSpPr>
          <p:cNvPr id="52" name="Google Shape;52;p19"/>
          <p:cNvSpPr txBox="1"/>
          <p:nvPr>
            <p:ph type="title"/>
          </p:nvPr>
        </p:nvSpPr>
        <p:spPr>
          <a:xfrm>
            <a:off x="946474" y="1080000"/>
            <a:ext cx="3259006" cy="11620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800" u="none" cap="none" strike="noStrike">
                <a:solidFill>
                  <a:srgbClr val="007ABE"/>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9pPr>
          </a:lstStyle>
          <a:p/>
        </p:txBody>
      </p:sp>
      <p:sp>
        <p:nvSpPr>
          <p:cNvPr id="53" name="Google Shape;53;p19"/>
          <p:cNvSpPr txBox="1"/>
          <p:nvPr>
            <p:ph idx="1" type="body"/>
          </p:nvPr>
        </p:nvSpPr>
        <p:spPr>
          <a:xfrm>
            <a:off x="4566044" y="1080000"/>
            <a:ext cx="4179123" cy="492922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SzPts val="2400"/>
              <a:buChar char="▪"/>
              <a:defRPr sz="2400"/>
            </a:lvl1pPr>
            <a:lvl2pPr indent="-330200" lvl="1" marL="914400" algn="l">
              <a:lnSpc>
                <a:spcPct val="100000"/>
              </a:lnSpc>
              <a:spcBef>
                <a:spcPts val="320"/>
              </a:spcBef>
              <a:spcAft>
                <a:spcPts val="0"/>
              </a:spcAft>
              <a:buSzPts val="1600"/>
              <a:buChar char="•"/>
              <a:defRPr sz="1600"/>
            </a:lvl2pPr>
            <a:lvl3pPr indent="-302894" lvl="2" marL="1371600" algn="l">
              <a:lnSpc>
                <a:spcPct val="100000"/>
              </a:lnSpc>
              <a:spcBef>
                <a:spcPts val="260"/>
              </a:spcBef>
              <a:spcAft>
                <a:spcPts val="0"/>
              </a:spcAft>
              <a:buClr>
                <a:srgbClr val="007ABE"/>
              </a:buClr>
              <a:buSzPts val="1170"/>
              <a:buFont typeface="Courier New"/>
              <a:buChar char="o"/>
              <a:defRPr sz="13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100000"/>
              </a:lnSpc>
              <a:spcBef>
                <a:spcPts val="400"/>
              </a:spcBef>
              <a:spcAft>
                <a:spcPts val="0"/>
              </a:spcAft>
              <a:buClr>
                <a:schemeClr val="dk1"/>
              </a:buClr>
              <a:buSzPts val="2000"/>
              <a:buFont typeface="Arial"/>
              <a:buChar char="»"/>
              <a:defRPr sz="2000"/>
            </a:lvl6pPr>
            <a:lvl7pPr indent="-355600" lvl="6" marL="3200400" algn="l">
              <a:lnSpc>
                <a:spcPct val="100000"/>
              </a:lnSpc>
              <a:spcBef>
                <a:spcPts val="400"/>
              </a:spcBef>
              <a:spcAft>
                <a:spcPts val="0"/>
              </a:spcAft>
              <a:buClr>
                <a:schemeClr val="dk1"/>
              </a:buClr>
              <a:buSzPts val="2000"/>
              <a:buFont typeface="Arial"/>
              <a:buChar char="»"/>
              <a:defRPr sz="2000"/>
            </a:lvl7pPr>
            <a:lvl8pPr indent="-355600" lvl="7" marL="3657600" algn="l">
              <a:lnSpc>
                <a:spcPct val="100000"/>
              </a:lnSpc>
              <a:spcBef>
                <a:spcPts val="400"/>
              </a:spcBef>
              <a:spcAft>
                <a:spcPts val="0"/>
              </a:spcAft>
              <a:buClr>
                <a:schemeClr val="dk1"/>
              </a:buClr>
              <a:buSzPts val="2000"/>
              <a:buFont typeface="Arial"/>
              <a:buChar char="»"/>
              <a:defRPr sz="2000"/>
            </a:lvl8pPr>
            <a:lvl9pPr indent="-355600" lvl="8" marL="4114800" algn="l">
              <a:lnSpc>
                <a:spcPct val="100000"/>
              </a:lnSpc>
              <a:spcBef>
                <a:spcPts val="400"/>
              </a:spcBef>
              <a:spcAft>
                <a:spcPts val="0"/>
              </a:spcAft>
              <a:buClr>
                <a:schemeClr val="dk1"/>
              </a:buClr>
              <a:buSzPts val="2000"/>
              <a:buFont typeface="Arial"/>
              <a:buChar char="»"/>
              <a:defRPr sz="2000"/>
            </a:lvl9pPr>
          </a:lstStyle>
          <a:p/>
        </p:txBody>
      </p:sp>
      <p:sp>
        <p:nvSpPr>
          <p:cNvPr id="54" name="Google Shape;54;p19"/>
          <p:cNvSpPr txBox="1"/>
          <p:nvPr>
            <p:ph idx="2" type="body"/>
          </p:nvPr>
        </p:nvSpPr>
        <p:spPr>
          <a:xfrm>
            <a:off x="946474" y="2305035"/>
            <a:ext cx="3259006" cy="376717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60"/>
              </a:spcBef>
              <a:spcAft>
                <a:spcPts val="0"/>
              </a:spcAft>
              <a:buSzPts val="1300"/>
              <a:buNone/>
              <a:defRPr sz="13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55" name="Google Shape;55;p19"/>
          <p:cNvSpPr txBox="1"/>
          <p:nvPr>
            <p:ph idx="10" type="dt"/>
          </p:nvPr>
        </p:nvSpPr>
        <p:spPr>
          <a:xfrm>
            <a:off x="937287" y="6245225"/>
            <a:ext cx="1520296"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1" type="ftr"/>
          </p:nvPr>
        </p:nvSpPr>
        <p:spPr>
          <a:xfrm>
            <a:off x="2553891" y="6245225"/>
            <a:ext cx="4566046"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9"/>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tge amb llegenda" type="picTx">
  <p:cSld name="PICTURE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1941645" y="4800600"/>
            <a:ext cx="5943600" cy="5667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800" u="none" cap="none" strike="noStrike">
                <a:solidFill>
                  <a:srgbClr val="007ABE"/>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3100" u="none" cap="none" strike="noStrike">
                <a:solidFill>
                  <a:srgbClr val="007ABE"/>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3100" u="none" cap="none" strike="noStrike">
                <a:solidFill>
                  <a:schemeClr val="dk2"/>
                </a:solidFill>
                <a:latin typeface="Arial"/>
                <a:ea typeface="Arial"/>
                <a:cs typeface="Arial"/>
                <a:sym typeface="Arial"/>
              </a:defRPr>
            </a:lvl9pPr>
          </a:lstStyle>
          <a:p/>
        </p:txBody>
      </p:sp>
      <p:sp>
        <p:nvSpPr>
          <p:cNvPr id="60" name="Google Shape;60;p20"/>
          <p:cNvSpPr/>
          <p:nvPr>
            <p:ph idx="2" type="pic"/>
          </p:nvPr>
        </p:nvSpPr>
        <p:spPr>
          <a:xfrm>
            <a:off x="1941645" y="1080009"/>
            <a:ext cx="5943600" cy="3513153"/>
          </a:xfrm>
          <a:prstGeom prst="rect">
            <a:avLst/>
          </a:prstGeom>
          <a:noFill/>
          <a:ln>
            <a:noFill/>
          </a:ln>
        </p:spPr>
      </p:sp>
      <p:sp>
        <p:nvSpPr>
          <p:cNvPr id="61" name="Google Shape;61;p20"/>
          <p:cNvSpPr txBox="1"/>
          <p:nvPr>
            <p:ph idx="1" type="body"/>
          </p:nvPr>
        </p:nvSpPr>
        <p:spPr>
          <a:xfrm>
            <a:off x="1941645" y="5367338"/>
            <a:ext cx="59436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60"/>
              </a:spcBef>
              <a:spcAft>
                <a:spcPts val="0"/>
              </a:spcAft>
              <a:buSzPts val="1300"/>
              <a:buNone/>
              <a:defRPr sz="13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62" name="Google Shape;62;p20"/>
          <p:cNvSpPr txBox="1"/>
          <p:nvPr>
            <p:ph idx="10" type="dt"/>
          </p:nvPr>
        </p:nvSpPr>
        <p:spPr>
          <a:xfrm>
            <a:off x="937287" y="6245225"/>
            <a:ext cx="1520296"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txBox="1"/>
          <p:nvPr>
            <p:ph idx="11" type="ftr"/>
          </p:nvPr>
        </p:nvSpPr>
        <p:spPr>
          <a:xfrm>
            <a:off x="2553891" y="6245225"/>
            <a:ext cx="4566046"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horitzontal i text vertical">
  <p:cSld name="Títol horitzontal i text vertical">
    <p:spTree>
      <p:nvGrpSpPr>
        <p:cNvPr id="65" name="Shape 65"/>
        <p:cNvGrpSpPr/>
        <p:nvPr/>
      </p:nvGrpSpPr>
      <p:grpSpPr>
        <a:xfrm>
          <a:off x="0" y="0"/>
          <a:ext cx="0" cy="0"/>
          <a:chOff x="0" y="0"/>
          <a:chExt cx="0" cy="0"/>
        </a:xfrm>
      </p:grpSpPr>
      <p:sp>
        <p:nvSpPr>
          <p:cNvPr id="66" name="Google Shape;66;p21"/>
          <p:cNvSpPr txBox="1"/>
          <p:nvPr>
            <p:ph idx="1" type="body"/>
          </p:nvPr>
        </p:nvSpPr>
        <p:spPr>
          <a:xfrm rot="5400000">
            <a:off x="2475094" y="-177223"/>
            <a:ext cx="4878395" cy="7661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02894" lvl="2" marL="1371600" algn="l">
              <a:lnSpc>
                <a:spcPct val="100000"/>
              </a:lnSpc>
              <a:spcBef>
                <a:spcPts val="260"/>
              </a:spcBef>
              <a:spcAft>
                <a:spcPts val="0"/>
              </a:spcAft>
              <a:buClr>
                <a:srgbClr val="007ABE"/>
              </a:buClr>
              <a:buSzPts val="1170"/>
              <a:buFont typeface="Courier New"/>
              <a:buChar char="o"/>
              <a:defRPr sz="1300"/>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 name="Google Shape;67;p21"/>
          <p:cNvSpPr txBox="1"/>
          <p:nvPr>
            <p:ph idx="10" type="dt"/>
          </p:nvPr>
        </p:nvSpPr>
        <p:spPr>
          <a:xfrm>
            <a:off x="937287" y="6245225"/>
            <a:ext cx="1520296"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1"/>
          <p:cNvSpPr txBox="1"/>
          <p:nvPr>
            <p:ph idx="11" type="ftr"/>
          </p:nvPr>
        </p:nvSpPr>
        <p:spPr>
          <a:xfrm>
            <a:off x="2553891" y="6245225"/>
            <a:ext cx="4566046"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1"/>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idx="1" type="body"/>
          </p:nvPr>
        </p:nvSpPr>
        <p:spPr>
          <a:xfrm>
            <a:off x="971683" y="1265245"/>
            <a:ext cx="7773458" cy="487838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007ABE"/>
              </a:buClr>
              <a:buSzPts val="2400"/>
              <a:buFont typeface="Noto Sans Symbols"/>
              <a:buChar char="▪"/>
              <a:defRPr b="0" i="0" sz="2400" u="none" cap="none" strike="noStrike">
                <a:solidFill>
                  <a:schemeClr val="dk1"/>
                </a:solidFill>
                <a:latin typeface="Arial"/>
                <a:ea typeface="Arial"/>
                <a:cs typeface="Arial"/>
                <a:sym typeface="Arial"/>
              </a:defRPr>
            </a:lvl1pPr>
            <a:lvl2pPr indent="-330200" lvl="1" marL="914400" marR="0" rtl="0" algn="l">
              <a:lnSpc>
                <a:spcPct val="100000"/>
              </a:lnSpc>
              <a:spcBef>
                <a:spcPts val="320"/>
              </a:spcBef>
              <a:spcAft>
                <a:spcPts val="0"/>
              </a:spcAft>
              <a:buClr>
                <a:srgbClr val="007ABE"/>
              </a:buClr>
              <a:buSzPts val="1600"/>
              <a:buFont typeface="Arial"/>
              <a:buChar char="•"/>
              <a:defRPr b="0" i="0" sz="1600" u="none" cap="none" strike="noStrike">
                <a:solidFill>
                  <a:schemeClr val="dk1"/>
                </a:solidFill>
                <a:latin typeface="Arial"/>
                <a:ea typeface="Arial"/>
                <a:cs typeface="Arial"/>
                <a:sym typeface="Arial"/>
              </a:defRPr>
            </a:lvl2pPr>
            <a:lvl3pPr indent="-311150" lvl="2" marL="1371600" marR="0" rtl="0" algn="l">
              <a:lnSpc>
                <a:spcPct val="100000"/>
              </a:lnSpc>
              <a:spcBef>
                <a:spcPts val="260"/>
              </a:spcBef>
              <a:spcAft>
                <a:spcPts val="0"/>
              </a:spcAft>
              <a:buClr>
                <a:srgbClr val="007ABE"/>
              </a:buClr>
              <a:buSzPts val="1300"/>
              <a:buFont typeface="Courier New"/>
              <a:buChar char="o"/>
              <a:defRPr b="0" i="0" sz="13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 name="Google Shape;11;p11"/>
          <p:cNvSpPr txBox="1"/>
          <p:nvPr>
            <p:ph idx="10" type="dt"/>
          </p:nvPr>
        </p:nvSpPr>
        <p:spPr>
          <a:xfrm>
            <a:off x="971683" y="6245225"/>
            <a:ext cx="1520296"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9pPr>
          </a:lstStyle>
          <a:p/>
        </p:txBody>
      </p:sp>
      <p:sp>
        <p:nvSpPr>
          <p:cNvPr id="12" name="Google Shape;12;p11"/>
          <p:cNvSpPr txBox="1"/>
          <p:nvPr>
            <p:ph idx="11" type="ftr"/>
          </p:nvPr>
        </p:nvSpPr>
        <p:spPr>
          <a:xfrm>
            <a:off x="2553891" y="6245225"/>
            <a:ext cx="4566046"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Arial"/>
                <a:ea typeface="Arial"/>
                <a:cs typeface="Arial"/>
                <a:sym typeface="Arial"/>
              </a:defRPr>
            </a:lvl9pPr>
          </a:lstStyle>
          <a:p/>
        </p:txBody>
      </p:sp>
      <p:sp>
        <p:nvSpPr>
          <p:cNvPr id="13" name="Google Shape;13;p11"/>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
        <p:nvSpPr>
          <p:cNvPr id="14" name="Google Shape;14;p11"/>
          <p:cNvSpPr txBox="1"/>
          <p:nvPr/>
        </p:nvSpPr>
        <p:spPr>
          <a:xfrm>
            <a:off x="1083469" y="0"/>
            <a:ext cx="7773458" cy="1143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grpSp>
        <p:nvGrpSpPr>
          <p:cNvPr id="15" name="Google Shape;15;p11"/>
          <p:cNvGrpSpPr/>
          <p:nvPr/>
        </p:nvGrpSpPr>
        <p:grpSpPr>
          <a:xfrm>
            <a:off x="462625" y="4"/>
            <a:ext cx="8514688" cy="1000125"/>
            <a:chOff x="427038" y="0"/>
            <a:chExt cx="7859712" cy="1000125"/>
          </a:xfrm>
        </p:grpSpPr>
        <p:pic>
          <p:nvPicPr>
            <p:cNvPr descr="barra blava arrodonida.jpg" id="16" name="Google Shape;16;p11"/>
            <p:cNvPicPr preferRelativeResize="0"/>
            <p:nvPr/>
          </p:nvPicPr>
          <p:blipFill rotWithShape="1">
            <a:blip r:embed="rId1">
              <a:alphaModFix/>
            </a:blip>
            <a:srcRect b="0" l="0" r="915" t="40470"/>
            <a:stretch/>
          </p:blipFill>
          <p:spPr>
            <a:xfrm>
              <a:off x="714375" y="0"/>
              <a:ext cx="7572375" cy="357188"/>
            </a:xfrm>
            <a:prstGeom prst="rect">
              <a:avLst/>
            </a:prstGeom>
            <a:noFill/>
            <a:ln>
              <a:noFill/>
            </a:ln>
          </p:spPr>
        </p:pic>
        <p:cxnSp>
          <p:nvCxnSpPr>
            <p:cNvPr id="17" name="Google Shape;17;p11"/>
            <p:cNvCxnSpPr/>
            <p:nvPr/>
          </p:nvCxnSpPr>
          <p:spPr>
            <a:xfrm>
              <a:off x="1000125" y="998538"/>
              <a:ext cx="7072313" cy="1587"/>
            </a:xfrm>
            <a:prstGeom prst="straightConnector1">
              <a:avLst/>
            </a:prstGeom>
            <a:noFill/>
            <a:ln cap="flat" cmpd="sng" w="9525">
              <a:solidFill>
                <a:srgbClr val="007ABE"/>
              </a:solidFill>
              <a:prstDash val="solid"/>
              <a:round/>
              <a:headEnd len="sm" w="sm" type="none"/>
              <a:tailEnd len="sm" w="sm" type="none"/>
            </a:ln>
          </p:spPr>
        </p:cxnSp>
        <p:pic>
          <p:nvPicPr>
            <p:cNvPr descr="UPC-CEI-positiu-p3005-interior-blanc.png" id="18" name="Google Shape;18;p11"/>
            <p:cNvPicPr preferRelativeResize="0"/>
            <p:nvPr/>
          </p:nvPicPr>
          <p:blipFill rotWithShape="1">
            <a:blip r:embed="rId2">
              <a:alphaModFix/>
            </a:blip>
            <a:srcRect b="0" l="0" r="0" t="0"/>
            <a:stretch/>
          </p:blipFill>
          <p:spPr>
            <a:xfrm>
              <a:off x="427038" y="153988"/>
              <a:ext cx="2430462" cy="81280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upc.edu/indicadors/ca/centres-i-titulacions/quadres-de-comandament-2"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rive.google.com/file/d/1SyRnw5HZo4KbBjG_h4s7JQd_7SKDsScp/view?usp=drive_link" TargetMode="External"/><Relationship Id="rId4" Type="http://schemas.openxmlformats.org/officeDocument/2006/relationships/hyperlink" Target="https://drive.google.com/file/d/1kW-_DqtNuzwXrJ6S9lHGqwMQ6Jymn1O4/view?usp=drive_link" TargetMode="External"/><Relationship Id="rId5" Type="http://schemas.openxmlformats.org/officeDocument/2006/relationships/hyperlink" Target="https://drive.google.com/file/d/1YVLvzlCB52ehEKweQ7qkY4eKSCf3ejTw/view?usp=drive_li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8.jp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sp>
        <p:nvSpPr>
          <p:cNvPr id="74" name="Google Shape;74;p1"/>
          <p:cNvSpPr txBox="1"/>
          <p:nvPr>
            <p:ph type="title"/>
          </p:nvPr>
        </p:nvSpPr>
        <p:spPr>
          <a:xfrm>
            <a:off x="1640632" y="2300679"/>
            <a:ext cx="6756300" cy="19857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400"/>
              <a:buNone/>
            </a:pPr>
            <a:r>
              <a:rPr lang="ca-ES"/>
              <a:t>Comitè de Qualitat de la UPC</a:t>
            </a:r>
            <a:endParaRPr/>
          </a:p>
          <a:p>
            <a:pPr indent="0" lvl="0" marL="0" marR="0" rtl="0" algn="ctr">
              <a:lnSpc>
                <a:spcPct val="100000"/>
              </a:lnSpc>
              <a:spcBef>
                <a:spcPts val="0"/>
              </a:spcBef>
              <a:spcAft>
                <a:spcPts val="0"/>
              </a:spcAft>
              <a:buSzPts val="1400"/>
              <a:buNone/>
            </a:pPr>
            <a:r>
              <a:t/>
            </a:r>
            <a:endParaRPr sz="1000"/>
          </a:p>
          <a:p>
            <a:pPr indent="0" lvl="0" marL="0" marR="0" rtl="0" algn="ctr">
              <a:lnSpc>
                <a:spcPct val="100000"/>
              </a:lnSpc>
              <a:spcBef>
                <a:spcPts val="0"/>
              </a:spcBef>
              <a:spcAft>
                <a:spcPts val="0"/>
              </a:spcAft>
              <a:buClr>
                <a:srgbClr val="000000"/>
              </a:buClr>
              <a:buSzPts val="1400"/>
              <a:buFont typeface="Arial"/>
              <a:buNone/>
            </a:pPr>
            <a:r>
              <a:rPr lang="ca-ES" sz="2900"/>
              <a:t>9 de maig de 2024</a:t>
            </a:r>
            <a:endParaRPr sz="2900"/>
          </a:p>
          <a:p>
            <a:pPr indent="0" lvl="0" marL="0" rtl="0" algn="r">
              <a:lnSpc>
                <a:spcPct val="100000"/>
              </a:lnSpc>
              <a:spcBef>
                <a:spcPts val="0"/>
              </a:spcBef>
              <a:spcAft>
                <a:spcPts val="0"/>
              </a:spcAft>
              <a:buClr>
                <a:schemeClr val="dk1"/>
              </a:buClr>
              <a:buSzPts val="1400"/>
              <a:buFont typeface="Arial"/>
              <a:buNone/>
            </a:pPr>
            <a:r>
              <a:t/>
            </a:r>
            <a:endParaRPr sz="1200"/>
          </a:p>
          <a:p>
            <a:pPr indent="0" lvl="0" marL="0" rtl="0" algn="l">
              <a:lnSpc>
                <a:spcPct val="100000"/>
              </a:lnSpc>
              <a:spcBef>
                <a:spcPts val="0"/>
              </a:spcBef>
              <a:spcAft>
                <a:spcPts val="0"/>
              </a:spcAft>
              <a:buSzPts val="1400"/>
              <a:buNone/>
            </a:pPr>
            <a:r>
              <a:t/>
            </a:r>
            <a:endParaRPr/>
          </a:p>
        </p:txBody>
      </p:sp>
      <p:sp>
        <p:nvSpPr>
          <p:cNvPr id="75" name="Google Shape;75;p1"/>
          <p:cNvSpPr txBox="1"/>
          <p:nvPr/>
        </p:nvSpPr>
        <p:spPr>
          <a:xfrm>
            <a:off x="2720752" y="5661248"/>
            <a:ext cx="6756300" cy="492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ca-ES" sz="1400" u="none" cap="none" strike="noStrike">
                <a:solidFill>
                  <a:srgbClr val="007DCC"/>
                </a:solidFill>
                <a:latin typeface="Arial"/>
                <a:ea typeface="Arial"/>
                <a:cs typeface="Arial"/>
                <a:sym typeface="Arial"/>
              </a:rPr>
              <a:t>Vicerectorat de Qualitat i Política Lingüística</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t/>
            </a:r>
            <a:endParaRPr b="1" i="0" sz="1200" u="none" cap="none" strike="noStrike">
              <a:solidFill>
                <a:srgbClr val="007DCC"/>
              </a:solidFill>
              <a:latin typeface="Arial"/>
              <a:ea typeface="Arial"/>
              <a:cs typeface="Arial"/>
              <a:sym typeface="Arial"/>
            </a:endParaRPr>
          </a:p>
        </p:txBody>
      </p:sp>
      <p:sp>
        <p:nvSpPr>
          <p:cNvPr id="76" name="Google Shape;76;p1"/>
          <p:cNvSpPr/>
          <p:nvPr/>
        </p:nvSpPr>
        <p:spPr>
          <a:xfrm>
            <a:off x="219317" y="5459654"/>
            <a:ext cx="3317873" cy="111124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3"/>
          <p:cNvSpPr/>
          <p:nvPr/>
        </p:nvSpPr>
        <p:spPr>
          <a:xfrm>
            <a:off x="616799" y="1935594"/>
            <a:ext cx="8922672" cy="1791675"/>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52" name="Google Shape;152;p33"/>
          <p:cNvSpPr/>
          <p:nvPr/>
        </p:nvSpPr>
        <p:spPr>
          <a:xfrm>
            <a:off x="616799" y="2123068"/>
            <a:ext cx="8609100" cy="169881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Excel·lència dels títols</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Cal replantejar si té una utilitat real</a:t>
            </a:r>
            <a:endParaRPr/>
          </a:p>
          <a:p>
            <a:pPr indent="0" lvl="1" marL="596900" marR="0" rtl="0" algn="just">
              <a:lnSpc>
                <a:spcPct val="115000"/>
              </a:lnSpc>
              <a:spcBef>
                <a:spcPts val="0"/>
              </a:spcBef>
              <a:spcAft>
                <a:spcPts val="0"/>
              </a:spcAft>
              <a:buNone/>
            </a:pPr>
            <a:r>
              <a:t/>
            </a:r>
            <a:endParaRPr b="0" i="0" sz="700" u="none" cap="none" strike="noStrike">
              <a:solidFill>
                <a:schemeClr val="dk1"/>
              </a:solidFill>
              <a:latin typeface="Arial"/>
              <a:ea typeface="Arial"/>
              <a:cs typeface="Arial"/>
              <a:sym typeface="Arial"/>
            </a:endParaRPr>
          </a:p>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Dimensions addicionals</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No cal recuperar-les, s’estudiarà la seva eliminació</a:t>
            </a:r>
            <a:endParaRPr/>
          </a:p>
          <a:p>
            <a:pPr indent="-228600" lvl="1" marL="914400" marR="0" rtl="0" algn="just">
              <a:lnSpc>
                <a:spcPct val="115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a:p>
            <a:pPr indent="-228600" lvl="1" marL="914400" marR="0" rtl="0" algn="just">
              <a:lnSpc>
                <a:spcPct val="115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a:p>
            <a:pPr indent="-228600" lvl="1" marL="914400" marR="0" rtl="0" algn="just">
              <a:lnSpc>
                <a:spcPct val="115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p:txBody>
      </p:sp>
      <p:sp>
        <p:nvSpPr>
          <p:cNvPr id="153" name="Google Shape;153;p33"/>
          <p:cNvSpPr/>
          <p:nvPr/>
        </p:nvSpPr>
        <p:spPr>
          <a:xfrm>
            <a:off x="802976" y="1748467"/>
            <a:ext cx="4807562" cy="269501"/>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1600" u="none" cap="none" strike="noStrike">
                <a:solidFill>
                  <a:srgbClr val="0070C0"/>
                </a:solidFill>
                <a:latin typeface="Arial"/>
                <a:ea typeface="Arial"/>
                <a:cs typeface="Arial"/>
                <a:sym typeface="Arial"/>
              </a:rPr>
              <a:t>Balanç de la reunió debat Marc VSMA</a:t>
            </a:r>
            <a:endParaRPr b="1" i="0" sz="1600" u="none" cap="none" strike="noStrike">
              <a:solidFill>
                <a:srgbClr val="0070C0"/>
              </a:solidFill>
              <a:latin typeface="Arial"/>
              <a:ea typeface="Arial"/>
              <a:cs typeface="Arial"/>
              <a:sym typeface="Arial"/>
            </a:endParaRPr>
          </a:p>
        </p:txBody>
      </p:sp>
      <p:sp>
        <p:nvSpPr>
          <p:cNvPr id="154" name="Google Shape;154;p33"/>
          <p:cNvSpPr/>
          <p:nvPr/>
        </p:nvSpPr>
        <p:spPr>
          <a:xfrm>
            <a:off x="737145" y="1115603"/>
            <a:ext cx="7875632"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ca-ES" sz="2400" u="none" cap="none" strike="noStrike">
                <a:solidFill>
                  <a:srgbClr val="0070C0"/>
                </a:solidFill>
                <a:latin typeface="Arial"/>
                <a:ea typeface="Arial"/>
                <a:cs typeface="Arial"/>
                <a:sym typeface="Arial"/>
              </a:rPr>
              <a:t>Nou model de Marc de Qualitat (AQU)</a:t>
            </a:r>
            <a:endParaRPr b="0" i="0" sz="2400" u="none" cap="none" strike="noStrike">
              <a:solidFill>
                <a:srgbClr val="000000"/>
              </a:solidFill>
              <a:latin typeface="Arial"/>
              <a:ea typeface="Arial"/>
              <a:cs typeface="Arial"/>
              <a:sym typeface="Arial"/>
            </a:endParaRPr>
          </a:p>
        </p:txBody>
      </p:sp>
      <p:sp>
        <p:nvSpPr>
          <p:cNvPr id="155" name="Google Shape;155;p33"/>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4"/>
          <p:cNvSpPr/>
          <p:nvPr/>
        </p:nvSpPr>
        <p:spPr>
          <a:xfrm>
            <a:off x="616799" y="1874634"/>
            <a:ext cx="8922672" cy="4035972"/>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1" name="Google Shape;161;p34"/>
          <p:cNvSpPr/>
          <p:nvPr/>
        </p:nvSpPr>
        <p:spPr>
          <a:xfrm>
            <a:off x="616799" y="2062108"/>
            <a:ext cx="8609100" cy="1698810"/>
          </a:xfrm>
          <a:prstGeom prst="rect">
            <a:avLst/>
          </a:prstGeom>
          <a:noFill/>
          <a:ln>
            <a:noFill/>
          </a:ln>
        </p:spPr>
        <p:txBody>
          <a:bodyPr anchorCtr="0" anchor="t" bIns="45700" lIns="91425" spcFirstLastPara="1" rIns="91425" wrap="square" tIns="45700">
            <a:noAutofit/>
          </a:bodyPr>
          <a:lstStyle/>
          <a:p>
            <a:pPr indent="-228600" lvl="0" marL="457200" marR="0" rtl="0" algn="just">
              <a:lnSpc>
                <a:spcPct val="115000"/>
              </a:lnSpc>
              <a:spcBef>
                <a:spcPts val="0"/>
              </a:spcBef>
              <a:spcAft>
                <a:spcPts val="0"/>
              </a:spcAft>
              <a:buClr>
                <a:srgbClr val="0070C0"/>
              </a:buClr>
              <a:buSzPts val="1400"/>
              <a:buFont typeface="Arial"/>
              <a:buNone/>
            </a:pPr>
            <a:r>
              <a:t/>
            </a:r>
            <a:endParaRPr b="0" i="0" sz="2400" u="none" cap="none" strike="noStrike">
              <a:solidFill>
                <a:srgbClr val="000000"/>
              </a:solidFill>
              <a:latin typeface="Arial"/>
              <a:ea typeface="Arial"/>
              <a:cs typeface="Arial"/>
              <a:sym typeface="Arial"/>
            </a:endParaRPr>
          </a:p>
          <a:p>
            <a:pPr indent="-298450" lvl="0" marL="457200" marR="0" rtl="0" algn="just">
              <a:lnSpc>
                <a:spcPct val="115000"/>
              </a:lnSpc>
              <a:spcBef>
                <a:spcPts val="0"/>
              </a:spcBef>
              <a:spcAft>
                <a:spcPts val="0"/>
              </a:spcAft>
              <a:buClr>
                <a:srgbClr val="0070C0"/>
              </a:buClr>
              <a:buSzPts val="1100"/>
              <a:buFont typeface="Arial"/>
              <a:buChar char="●"/>
            </a:pPr>
            <a:r>
              <a:rPr b="0" i="0" lang="ca-ES" sz="2100" u="none" cap="none" strike="noStrike">
                <a:solidFill>
                  <a:srgbClr val="000000"/>
                </a:solidFill>
                <a:latin typeface="Arial"/>
                <a:ea typeface="Arial"/>
                <a:cs typeface="Arial"/>
                <a:sym typeface="Arial"/>
              </a:rPr>
              <a:t>PT Acreditació institucional de les unitats acadèmiques</a:t>
            </a:r>
            <a:endParaRPr sz="1100"/>
          </a:p>
          <a:p>
            <a:pPr indent="-228600" lvl="0" marL="457200" marR="0" rtl="0" algn="just">
              <a:lnSpc>
                <a:spcPct val="115000"/>
              </a:lnSpc>
              <a:spcBef>
                <a:spcPts val="0"/>
              </a:spcBef>
              <a:spcAft>
                <a:spcPts val="0"/>
              </a:spcAft>
              <a:buClr>
                <a:srgbClr val="0070C0"/>
              </a:buClr>
              <a:buSzPts val="1400"/>
              <a:buFont typeface="Arial"/>
              <a:buNone/>
            </a:pPr>
            <a:r>
              <a:t/>
            </a:r>
            <a:endParaRPr b="0" i="0" sz="2100" u="none" cap="none" strike="noStrike">
              <a:solidFill>
                <a:srgbClr val="000000"/>
              </a:solidFill>
              <a:latin typeface="Arial"/>
              <a:ea typeface="Arial"/>
              <a:cs typeface="Arial"/>
              <a:sym typeface="Arial"/>
            </a:endParaRPr>
          </a:p>
          <a:p>
            <a:pPr indent="-298450" lvl="0" marL="457200" marR="0" rtl="0" algn="just">
              <a:lnSpc>
                <a:spcPct val="115000"/>
              </a:lnSpc>
              <a:spcBef>
                <a:spcPts val="0"/>
              </a:spcBef>
              <a:spcAft>
                <a:spcPts val="0"/>
              </a:spcAft>
              <a:buClr>
                <a:srgbClr val="0070C0"/>
              </a:buClr>
              <a:buSzPts val="1100"/>
              <a:buFont typeface="Arial"/>
              <a:buChar char="●"/>
            </a:pPr>
            <a:r>
              <a:rPr b="0" i="0" lang="ca-ES" sz="2100" u="none" cap="none" strike="noStrike">
                <a:solidFill>
                  <a:srgbClr val="000000"/>
                </a:solidFill>
                <a:latin typeface="Arial"/>
                <a:ea typeface="Arial"/>
                <a:cs typeface="Arial"/>
                <a:sym typeface="Arial"/>
              </a:rPr>
              <a:t>PT Certificació Implantació SGIQ</a:t>
            </a:r>
            <a:endParaRPr sz="1100"/>
          </a:p>
          <a:p>
            <a:pPr indent="-228600" lvl="0" marL="457200" marR="0" rtl="0" algn="just">
              <a:lnSpc>
                <a:spcPct val="115000"/>
              </a:lnSpc>
              <a:spcBef>
                <a:spcPts val="0"/>
              </a:spcBef>
              <a:spcAft>
                <a:spcPts val="0"/>
              </a:spcAft>
              <a:buClr>
                <a:srgbClr val="0070C0"/>
              </a:buClr>
              <a:buSzPts val="1400"/>
              <a:buFont typeface="Arial"/>
              <a:buNone/>
            </a:pPr>
            <a:r>
              <a:t/>
            </a:r>
            <a:endParaRPr b="0" i="0" sz="2100" u="none" cap="none" strike="noStrike">
              <a:solidFill>
                <a:srgbClr val="000000"/>
              </a:solidFill>
              <a:latin typeface="Arial"/>
              <a:ea typeface="Arial"/>
              <a:cs typeface="Arial"/>
              <a:sym typeface="Arial"/>
            </a:endParaRPr>
          </a:p>
          <a:p>
            <a:pPr indent="-298450" lvl="0" marL="457200" marR="0" rtl="0" algn="just">
              <a:lnSpc>
                <a:spcPct val="115000"/>
              </a:lnSpc>
              <a:spcBef>
                <a:spcPts val="0"/>
              </a:spcBef>
              <a:spcAft>
                <a:spcPts val="0"/>
              </a:spcAft>
              <a:buClr>
                <a:srgbClr val="0070C0"/>
              </a:buClr>
              <a:buSzPts val="1100"/>
              <a:buFont typeface="Arial"/>
              <a:buChar char="●"/>
            </a:pPr>
            <a:r>
              <a:rPr b="0" i="0" lang="ca-ES" sz="2100" u="none" cap="none" strike="noStrike">
                <a:solidFill>
                  <a:srgbClr val="000000"/>
                </a:solidFill>
                <a:latin typeface="Arial"/>
                <a:ea typeface="Arial"/>
                <a:cs typeface="Arial"/>
                <a:sym typeface="Arial"/>
              </a:rPr>
              <a:t>PT </a:t>
            </a:r>
            <a:r>
              <a:rPr lang="ca-ES" sz="2100"/>
              <a:t>vinculat al</a:t>
            </a:r>
            <a:r>
              <a:rPr b="0" i="0" lang="ca-ES" sz="2100" u="none" cap="none" strike="noStrike">
                <a:solidFill>
                  <a:srgbClr val="000000"/>
                </a:solidFill>
                <a:latin typeface="Arial"/>
                <a:ea typeface="Arial"/>
                <a:cs typeface="Arial"/>
                <a:sym typeface="Arial"/>
              </a:rPr>
              <a:t> Marc de Disseny, Seguiment, Modificació i acreditació dels estudis de formació permanent de la Universitat Politècnica de Catalunya</a:t>
            </a:r>
            <a:endParaRPr b="0" i="0" sz="2100" u="none" cap="none" strike="noStrike">
              <a:solidFill>
                <a:srgbClr val="000000"/>
              </a:solidFill>
              <a:latin typeface="Arial"/>
              <a:ea typeface="Arial"/>
              <a:cs typeface="Arial"/>
              <a:sym typeface="Arial"/>
            </a:endParaRPr>
          </a:p>
        </p:txBody>
      </p:sp>
      <p:sp>
        <p:nvSpPr>
          <p:cNvPr id="162" name="Google Shape;162;p34"/>
          <p:cNvSpPr/>
          <p:nvPr/>
        </p:nvSpPr>
        <p:spPr>
          <a:xfrm>
            <a:off x="802975" y="1687507"/>
            <a:ext cx="7565961" cy="269501"/>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2400" u="none" cap="none" strike="noStrike">
                <a:solidFill>
                  <a:srgbClr val="0070C0"/>
                </a:solidFill>
                <a:latin typeface="Arial"/>
                <a:ea typeface="Arial"/>
                <a:cs typeface="Arial"/>
                <a:sym typeface="Arial"/>
              </a:rPr>
              <a:t>Nous processos transversals (novembre 2024)</a:t>
            </a:r>
            <a:endParaRPr b="1" i="0" sz="2400" u="none" cap="none" strike="noStrike">
              <a:solidFill>
                <a:srgbClr val="0070C0"/>
              </a:solidFill>
              <a:latin typeface="Arial"/>
              <a:ea typeface="Arial"/>
              <a:cs typeface="Arial"/>
              <a:sym typeface="Arial"/>
            </a:endParaRPr>
          </a:p>
        </p:txBody>
      </p:sp>
      <p:sp>
        <p:nvSpPr>
          <p:cNvPr id="163" name="Google Shape;163;p34"/>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5"/>
          <p:cNvSpPr/>
          <p:nvPr/>
        </p:nvSpPr>
        <p:spPr>
          <a:xfrm>
            <a:off x="616799" y="1874634"/>
            <a:ext cx="8922672" cy="4035972"/>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9" name="Google Shape;169;p35"/>
          <p:cNvSpPr/>
          <p:nvPr/>
        </p:nvSpPr>
        <p:spPr>
          <a:xfrm>
            <a:off x="616799" y="2062108"/>
            <a:ext cx="8609100" cy="16988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ca-ES" sz="1600" u="none" cap="none" strike="noStrike">
                <a:solidFill>
                  <a:srgbClr val="000000"/>
                </a:solidFill>
                <a:latin typeface="Arial"/>
                <a:ea typeface="Arial"/>
                <a:cs typeface="Arial"/>
                <a:sym typeface="Arial"/>
              </a:rPr>
              <a:t>Per donar resposta a una petició que alguns centres ens havien fet arribar, des del GPAQ s’han preparat quadres BI a nivell de centre i titulació. </a:t>
            </a:r>
            <a:endParaRPr b="0" i="0" sz="1600" u="none" cap="none" strike="noStrike">
              <a:solidFill>
                <a:schemeClr val="dk1"/>
              </a:solidFill>
              <a:latin typeface="Arial"/>
              <a:ea typeface="Arial"/>
              <a:cs typeface="Arial"/>
              <a:sym typeface="Arial"/>
            </a:endParaRPr>
          </a:p>
          <a:p>
            <a:pPr indent="-228600" lvl="1" marL="914400" marR="0" rtl="0" algn="just">
              <a:lnSpc>
                <a:spcPct val="115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p:txBody>
      </p:sp>
      <p:sp>
        <p:nvSpPr>
          <p:cNvPr id="170" name="Google Shape;170;p35"/>
          <p:cNvSpPr/>
          <p:nvPr/>
        </p:nvSpPr>
        <p:spPr>
          <a:xfrm>
            <a:off x="802976" y="1687507"/>
            <a:ext cx="6372887" cy="269501"/>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2400" u="none" cap="none" strike="noStrike">
                <a:solidFill>
                  <a:srgbClr val="0070C0"/>
                </a:solidFill>
                <a:latin typeface="Arial"/>
                <a:ea typeface="Arial"/>
                <a:cs typeface="Arial"/>
                <a:sym typeface="Arial"/>
              </a:rPr>
              <a:t>Nous quadres a nivell de centre i titulació</a:t>
            </a:r>
            <a:endParaRPr b="1" i="0" sz="2400" u="none" cap="none" strike="noStrike">
              <a:solidFill>
                <a:srgbClr val="0070C0"/>
              </a:solidFill>
              <a:latin typeface="Arial"/>
              <a:ea typeface="Arial"/>
              <a:cs typeface="Arial"/>
              <a:sym typeface="Arial"/>
            </a:endParaRPr>
          </a:p>
        </p:txBody>
      </p:sp>
      <p:pic>
        <p:nvPicPr>
          <p:cNvPr id="171" name="Google Shape;171;p35">
            <a:hlinkClick r:id="rId3"/>
          </p:cNvPr>
          <p:cNvPicPr preferRelativeResize="0"/>
          <p:nvPr/>
        </p:nvPicPr>
        <p:blipFill rotWithShape="1">
          <a:blip r:embed="rId4">
            <a:alphaModFix/>
          </a:blip>
          <a:srcRect b="0" l="0" r="0" t="0"/>
          <a:stretch/>
        </p:blipFill>
        <p:spPr>
          <a:xfrm>
            <a:off x="2351320" y="2873949"/>
            <a:ext cx="4545869" cy="2942676"/>
          </a:xfrm>
          <a:prstGeom prst="rect">
            <a:avLst/>
          </a:prstGeom>
          <a:noFill/>
          <a:ln>
            <a:noFill/>
          </a:ln>
        </p:spPr>
      </p:pic>
      <p:sp>
        <p:nvSpPr>
          <p:cNvPr id="172" name="Google Shape;172;p35"/>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6"/>
          <p:cNvSpPr/>
          <p:nvPr/>
        </p:nvSpPr>
        <p:spPr>
          <a:xfrm>
            <a:off x="616799" y="1874634"/>
            <a:ext cx="8922672" cy="4035972"/>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78" name="Google Shape;178;p36"/>
          <p:cNvSpPr/>
          <p:nvPr/>
        </p:nvSpPr>
        <p:spPr>
          <a:xfrm>
            <a:off x="802976" y="1687507"/>
            <a:ext cx="7156658" cy="269501"/>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2400" u="none" cap="none" strike="noStrike">
                <a:solidFill>
                  <a:srgbClr val="0070C0"/>
                </a:solidFill>
                <a:latin typeface="Arial"/>
                <a:ea typeface="Arial"/>
                <a:cs typeface="Arial"/>
                <a:sym typeface="Arial"/>
              </a:rPr>
              <a:t>Estandardització dels processos de seguiment</a:t>
            </a:r>
            <a:endParaRPr b="1" i="0" sz="2400" u="none" cap="none" strike="noStrike">
              <a:solidFill>
                <a:srgbClr val="0070C0"/>
              </a:solidFill>
              <a:latin typeface="Arial"/>
              <a:ea typeface="Arial"/>
              <a:cs typeface="Arial"/>
              <a:sym typeface="Arial"/>
            </a:endParaRPr>
          </a:p>
        </p:txBody>
      </p:sp>
      <p:sp>
        <p:nvSpPr>
          <p:cNvPr id="179" name="Google Shape;179;p36"/>
          <p:cNvSpPr/>
          <p:nvPr/>
        </p:nvSpPr>
        <p:spPr>
          <a:xfrm>
            <a:off x="621729" y="2315580"/>
            <a:ext cx="7937062" cy="2974066"/>
          </a:xfrm>
          <a:prstGeom prst="rect">
            <a:avLst/>
          </a:prstGeom>
          <a:noFill/>
          <a:ln>
            <a:noFill/>
          </a:ln>
        </p:spPr>
        <p:txBody>
          <a:bodyPr anchorCtr="0" anchor="t" bIns="45700" lIns="91425" spcFirstLastPara="1" rIns="91425" wrap="square" tIns="45700">
            <a:noAutofit/>
          </a:bodyPr>
          <a:lstStyle/>
          <a:p>
            <a:pPr indent="-317500" lvl="3"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Nova eina</a:t>
            </a:r>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Ús de plantilles</a:t>
            </a:r>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Indicadors </a:t>
            </a:r>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Ajudes</a:t>
            </a:r>
            <a:endParaRPr b="0" i="0" sz="1600" u="none" cap="none" strike="noStrike">
              <a:solidFill>
                <a:srgbClr val="000000"/>
              </a:solidFill>
              <a:latin typeface="Arial"/>
              <a:ea typeface="Arial"/>
              <a:cs typeface="Arial"/>
              <a:sym typeface="Arial"/>
            </a:endParaRPr>
          </a:p>
          <a:p>
            <a:pPr indent="-228600" lvl="4" marL="914400" marR="0" rtl="0" algn="just">
              <a:lnSpc>
                <a:spcPct val="115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3"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Calendaris dels diferents processos de seguiment</a:t>
            </a:r>
            <a:endParaRPr b="0" i="0" sz="1600" u="none" cap="none" strike="noStrike">
              <a:solidFill>
                <a:schemeClr val="dk1"/>
              </a:solidFill>
              <a:latin typeface="Arial"/>
              <a:ea typeface="Arial"/>
              <a:cs typeface="Arial"/>
              <a:sym typeface="Arial"/>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Calendaris interns pactats entre unitats acadèmiques i GPAQ (setembre / octubre)</a:t>
            </a:r>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Consens d’informes a elaborar per cada </a:t>
            </a:r>
            <a:r>
              <a:rPr lang="ca-ES" sz="1600">
                <a:solidFill>
                  <a:schemeClr val="dk1"/>
                </a:solidFill>
              </a:rPr>
              <a:t>unitat</a:t>
            </a:r>
            <a:r>
              <a:rPr b="0" i="0" lang="ca-ES" sz="1600" u="none" cap="none" strike="noStrike">
                <a:solidFill>
                  <a:schemeClr val="dk1"/>
                </a:solidFill>
                <a:latin typeface="Arial"/>
                <a:ea typeface="Arial"/>
                <a:cs typeface="Arial"/>
                <a:sym typeface="Arial"/>
              </a:rPr>
              <a:t> acadèmica</a:t>
            </a:r>
            <a:endParaRPr/>
          </a:p>
        </p:txBody>
      </p:sp>
      <p:sp>
        <p:nvSpPr>
          <p:cNvPr id="180" name="Google Shape;180;p36"/>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da7385391a_0_16"/>
          <p:cNvSpPr/>
          <p:nvPr/>
        </p:nvSpPr>
        <p:spPr>
          <a:xfrm>
            <a:off x="616800" y="1232250"/>
            <a:ext cx="8922600" cy="5376900"/>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86" name="Google Shape;186;g2da7385391a_0_16"/>
          <p:cNvSpPr/>
          <p:nvPr/>
        </p:nvSpPr>
        <p:spPr>
          <a:xfrm>
            <a:off x="802974" y="1089025"/>
            <a:ext cx="7593900" cy="269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lang="ca-ES" sz="2400">
                <a:solidFill>
                  <a:srgbClr val="0070C0"/>
                </a:solidFill>
              </a:rPr>
              <a:t>Nova Eina TIC de gestió de la qualitat</a:t>
            </a:r>
            <a:endParaRPr b="1" i="0" sz="2400" u="none" cap="none" strike="noStrike">
              <a:solidFill>
                <a:srgbClr val="0070C0"/>
              </a:solidFill>
              <a:latin typeface="Arial"/>
              <a:ea typeface="Arial"/>
              <a:cs typeface="Arial"/>
              <a:sym typeface="Arial"/>
            </a:endParaRPr>
          </a:p>
        </p:txBody>
      </p:sp>
      <p:sp>
        <p:nvSpPr>
          <p:cNvPr id="187" name="Google Shape;187;g2da7385391a_0_16"/>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
        <p:nvSpPr>
          <p:cNvPr id="188" name="Google Shape;188;g2da7385391a_0_16"/>
          <p:cNvSpPr txBox="1"/>
          <p:nvPr/>
        </p:nvSpPr>
        <p:spPr>
          <a:xfrm>
            <a:off x="847500" y="1554000"/>
            <a:ext cx="8597400" cy="1820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ca-ES" sz="1800">
                <a:solidFill>
                  <a:srgbClr val="0070C0"/>
                </a:solidFill>
              </a:rPr>
              <a:t>Implementar una eina informàtica per:</a:t>
            </a:r>
            <a:endParaRPr b="1" sz="1800">
              <a:solidFill>
                <a:srgbClr val="0070C0"/>
              </a:solidFill>
            </a:endParaRPr>
          </a:p>
          <a:p>
            <a:pPr indent="0" lvl="0" marL="12700" rtl="0" algn="just">
              <a:lnSpc>
                <a:spcPct val="150000"/>
              </a:lnSpc>
              <a:spcBef>
                <a:spcPts val="600"/>
              </a:spcBef>
              <a:spcAft>
                <a:spcPts val="0"/>
              </a:spcAft>
              <a:buNone/>
            </a:pPr>
            <a:r>
              <a:rPr lang="ca-ES" sz="1700">
                <a:solidFill>
                  <a:srgbClr val="0070C0"/>
                </a:solidFill>
              </a:rPr>
              <a:t>● </a:t>
            </a:r>
            <a:r>
              <a:rPr lang="ca-ES" sz="1700">
                <a:solidFill>
                  <a:schemeClr val="dk1"/>
                </a:solidFill>
              </a:rPr>
              <a:t>Simplificar i automatitzar els processos de seguiment i acreditació de titulacions i la revisió dels sistemes de garantia interna de la qualitat de les unitats acadèmiques.</a:t>
            </a:r>
            <a:endParaRPr sz="1700">
              <a:solidFill>
                <a:schemeClr val="dk1"/>
              </a:solidFill>
            </a:endParaRPr>
          </a:p>
          <a:p>
            <a:pPr indent="0" lvl="0" marL="12700" rtl="0" algn="just">
              <a:lnSpc>
                <a:spcPct val="150000"/>
              </a:lnSpc>
              <a:spcBef>
                <a:spcPts val="0"/>
              </a:spcBef>
              <a:spcAft>
                <a:spcPts val="0"/>
              </a:spcAft>
              <a:buNone/>
            </a:pPr>
            <a:r>
              <a:rPr lang="ca-ES" sz="1700">
                <a:solidFill>
                  <a:srgbClr val="0070C0"/>
                </a:solidFill>
              </a:rPr>
              <a:t>● </a:t>
            </a:r>
            <a:r>
              <a:rPr lang="ca-ES" sz="1700">
                <a:solidFill>
                  <a:schemeClr val="dk1"/>
                </a:solidFill>
              </a:rPr>
              <a:t>Integrar automàticament als informes el pla de millora i els indicadors corresponents.</a:t>
            </a:r>
            <a:endParaRPr sz="1700">
              <a:solidFill>
                <a:schemeClr val="dk1"/>
              </a:solidFill>
            </a:endParaRPr>
          </a:p>
          <a:p>
            <a:pPr indent="0" lvl="0" marL="12700" rtl="0" algn="just">
              <a:lnSpc>
                <a:spcPct val="150000"/>
              </a:lnSpc>
              <a:spcBef>
                <a:spcPts val="0"/>
              </a:spcBef>
              <a:spcAft>
                <a:spcPts val="0"/>
              </a:spcAft>
              <a:buNone/>
            </a:pPr>
            <a:r>
              <a:rPr lang="ca-ES" sz="1700">
                <a:solidFill>
                  <a:srgbClr val="0070C0"/>
                </a:solidFill>
              </a:rPr>
              <a:t>● </a:t>
            </a:r>
            <a:r>
              <a:rPr lang="ca-ES" sz="1700">
                <a:solidFill>
                  <a:schemeClr val="dk1"/>
                </a:solidFill>
              </a:rPr>
              <a:t>Gestionar de forma integrada els processos transversals UPC i específics de centre dels SGIQ (Fase 2).</a:t>
            </a:r>
            <a:endParaRPr sz="1700">
              <a:solidFill>
                <a:schemeClr val="dk1"/>
              </a:solidFill>
            </a:endParaRPr>
          </a:p>
          <a:p>
            <a:pPr indent="0" lvl="0" marL="0" rtl="0" algn="just">
              <a:lnSpc>
                <a:spcPct val="115000"/>
              </a:lnSpc>
              <a:spcBef>
                <a:spcPts val="0"/>
              </a:spcBef>
              <a:spcAft>
                <a:spcPts val="0"/>
              </a:spcAft>
              <a:buNone/>
            </a:pPr>
            <a:r>
              <a:t/>
            </a:r>
            <a:endParaRPr sz="1500">
              <a:solidFill>
                <a:schemeClr val="dk1"/>
              </a:solidFill>
            </a:endParaRPr>
          </a:p>
          <a:p>
            <a:pPr indent="0" lvl="0" marL="0" rtl="0" algn="just">
              <a:lnSpc>
                <a:spcPct val="115000"/>
              </a:lnSpc>
              <a:spcBef>
                <a:spcPts val="0"/>
              </a:spcBef>
              <a:spcAft>
                <a:spcPts val="0"/>
              </a:spcAft>
              <a:buNone/>
            </a:pPr>
            <a:r>
              <a:rPr b="1" lang="ca-ES" sz="1800">
                <a:solidFill>
                  <a:srgbClr val="0070C0"/>
                </a:solidFill>
              </a:rPr>
              <a:t>Estat del projecte:</a:t>
            </a:r>
            <a:endParaRPr b="1" sz="1800">
              <a:solidFill>
                <a:schemeClr val="dk1"/>
              </a:solidFill>
            </a:endParaRPr>
          </a:p>
          <a:p>
            <a:pPr indent="0" lvl="0" marL="12700" rtl="0" algn="just">
              <a:lnSpc>
                <a:spcPct val="150000"/>
              </a:lnSpc>
              <a:spcBef>
                <a:spcPts val="0"/>
              </a:spcBef>
              <a:spcAft>
                <a:spcPts val="0"/>
              </a:spcAft>
              <a:buNone/>
            </a:pPr>
            <a:r>
              <a:rPr lang="ca-ES" sz="1700">
                <a:solidFill>
                  <a:srgbClr val="0070C0"/>
                </a:solidFill>
              </a:rPr>
              <a:t>● </a:t>
            </a:r>
            <a:r>
              <a:rPr lang="ca-ES" sz="1700">
                <a:solidFill>
                  <a:schemeClr val="dk1"/>
                </a:solidFill>
              </a:rPr>
              <a:t>L’Empresa CSB juntament amb l’Àrea TIC estan treballant per integrar l’eina als sistemes UPC. </a:t>
            </a:r>
            <a:endParaRPr sz="1700">
              <a:solidFill>
                <a:schemeClr val="dk1"/>
              </a:solidFill>
            </a:endParaRPr>
          </a:p>
          <a:p>
            <a:pPr indent="0" lvl="0" marL="12700" rtl="0" algn="just">
              <a:lnSpc>
                <a:spcPct val="150000"/>
              </a:lnSpc>
              <a:spcBef>
                <a:spcPts val="0"/>
              </a:spcBef>
              <a:spcAft>
                <a:spcPts val="0"/>
              </a:spcAft>
              <a:buNone/>
            </a:pPr>
            <a:r>
              <a:rPr lang="ca-ES" sz="1700">
                <a:solidFill>
                  <a:srgbClr val="0070C0"/>
                </a:solidFill>
              </a:rPr>
              <a:t>● </a:t>
            </a:r>
            <a:r>
              <a:rPr lang="ca-ES" sz="1700">
                <a:solidFill>
                  <a:schemeClr val="dk1"/>
                </a:solidFill>
              </a:rPr>
              <a:t>Caldrà fer adaptacions (Plantilles i Pla de millora) i la integració dels indicadors.</a:t>
            </a:r>
            <a:endParaRPr sz="1700">
              <a:solidFill>
                <a:schemeClr val="dk1"/>
              </a:solidFill>
            </a:endParaRPr>
          </a:p>
          <a:p>
            <a:pPr indent="0" lvl="0" marL="12700" rtl="0" algn="just">
              <a:lnSpc>
                <a:spcPct val="150000"/>
              </a:lnSpc>
              <a:spcBef>
                <a:spcPts val="0"/>
              </a:spcBef>
              <a:spcAft>
                <a:spcPts val="0"/>
              </a:spcAft>
              <a:buNone/>
            </a:pPr>
            <a:r>
              <a:rPr lang="ca-ES" sz="1700">
                <a:solidFill>
                  <a:srgbClr val="0070C0"/>
                </a:solidFill>
              </a:rPr>
              <a:t>●  </a:t>
            </a:r>
            <a:r>
              <a:rPr lang="ca-ES" sz="1700">
                <a:solidFill>
                  <a:schemeClr val="dk1"/>
                </a:solidFill>
              </a:rPr>
              <a:t>Data prevista de posada en marxa de l’eina: Desembre de 2024. </a:t>
            </a:r>
            <a:endParaRPr sz="1700">
              <a:solidFill>
                <a:schemeClr val="dk1"/>
              </a:solidFill>
            </a:endParaRPr>
          </a:p>
          <a:p>
            <a:pPr indent="0" lvl="0" marL="0" rtl="0" algn="l">
              <a:spcBef>
                <a:spcPts val="0"/>
              </a:spcBef>
              <a:spcAft>
                <a:spcPts val="0"/>
              </a:spcAft>
              <a:buNone/>
            </a:pPr>
            <a:r>
              <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da7385391a_0_23"/>
          <p:cNvSpPr/>
          <p:nvPr/>
        </p:nvSpPr>
        <p:spPr>
          <a:xfrm>
            <a:off x="616800" y="1232250"/>
            <a:ext cx="8922600" cy="5376900"/>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94" name="Google Shape;194;g2da7385391a_0_23"/>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pic>
        <p:nvPicPr>
          <p:cNvPr id="195" name="Google Shape;195;g2da7385391a_0_23"/>
          <p:cNvPicPr preferRelativeResize="0"/>
          <p:nvPr/>
        </p:nvPicPr>
        <p:blipFill>
          <a:blip r:embed="rId3">
            <a:alphaModFix/>
          </a:blip>
          <a:stretch>
            <a:fillRect/>
          </a:stretch>
        </p:blipFill>
        <p:spPr>
          <a:xfrm>
            <a:off x="726775" y="1802700"/>
            <a:ext cx="8634100" cy="4213726"/>
          </a:xfrm>
          <a:prstGeom prst="rect">
            <a:avLst/>
          </a:prstGeom>
          <a:noFill/>
          <a:ln>
            <a:noFill/>
          </a:ln>
        </p:spPr>
      </p:pic>
      <p:sp>
        <p:nvSpPr>
          <p:cNvPr id="196" name="Google Shape;196;g2da7385391a_0_23"/>
          <p:cNvSpPr/>
          <p:nvPr/>
        </p:nvSpPr>
        <p:spPr>
          <a:xfrm>
            <a:off x="802974" y="1089025"/>
            <a:ext cx="7593900" cy="269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lang="ca-ES" sz="2400">
                <a:solidFill>
                  <a:srgbClr val="0070C0"/>
                </a:solidFill>
              </a:rPr>
              <a:t>Nova Eina TIC de gestió de la qualitat</a:t>
            </a:r>
            <a:endParaRPr b="1" i="0" sz="2400" u="none" cap="none" strike="noStrike">
              <a:solidFill>
                <a:srgbClr val="0070C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ph idx="1" type="body"/>
          </p:nvPr>
        </p:nvSpPr>
        <p:spPr>
          <a:xfrm>
            <a:off x="971683" y="1265245"/>
            <a:ext cx="7773458" cy="4878387"/>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360"/>
              </a:spcBef>
              <a:spcAft>
                <a:spcPts val="0"/>
              </a:spcAft>
              <a:buSzPts val="1800"/>
              <a:buNone/>
            </a:pPr>
            <a:r>
              <a:rPr b="1" lang="ca-ES" sz="2000"/>
              <a:t>Nou Procés per la Dimensió 7 de l’AI</a:t>
            </a:r>
            <a:endParaRPr b="1" sz="2000"/>
          </a:p>
          <a:p>
            <a:pPr indent="-228600" lvl="0" marL="457200" rtl="0" algn="l">
              <a:lnSpc>
                <a:spcPct val="100000"/>
              </a:lnSpc>
              <a:spcBef>
                <a:spcPts val="360"/>
              </a:spcBef>
              <a:spcAft>
                <a:spcPts val="0"/>
              </a:spcAft>
              <a:buSzPts val="1800"/>
              <a:buNone/>
            </a:pPr>
            <a:r>
              <a:t/>
            </a:r>
            <a:endParaRPr b="1" sz="2000"/>
          </a:p>
          <a:p>
            <a:pPr indent="0" lvl="0" marL="0" rtl="0" algn="l">
              <a:lnSpc>
                <a:spcPct val="100000"/>
              </a:lnSpc>
              <a:spcBef>
                <a:spcPts val="360"/>
              </a:spcBef>
              <a:spcAft>
                <a:spcPts val="0"/>
              </a:spcAft>
              <a:buNone/>
            </a:pPr>
            <a:r>
              <a:rPr lang="ca-ES" sz="2100">
                <a:solidFill>
                  <a:srgbClr val="000000"/>
                </a:solidFill>
                <a:uFill>
                  <a:noFill/>
                </a:uFill>
                <a:hlinkClick r:id="rId3">
                  <a:extLst>
                    <a:ext uri="{A12FA001-AC4F-418D-AE19-62706E023703}">
                      <ahyp:hlinkClr val="tx"/>
                    </a:ext>
                  </a:extLst>
                </a:hlinkClick>
              </a:rPr>
              <a:t>PT.13 Estructura de la recerca i transferència dels resultats de recerca </a:t>
            </a:r>
            <a:endParaRPr b="1" sz="2000"/>
          </a:p>
          <a:p>
            <a:pPr indent="0" lvl="0" marL="0" rtl="0" algn="l">
              <a:lnSpc>
                <a:spcPct val="100000"/>
              </a:lnSpc>
              <a:spcBef>
                <a:spcPts val="360"/>
              </a:spcBef>
              <a:spcAft>
                <a:spcPts val="0"/>
              </a:spcAft>
              <a:buNone/>
            </a:pPr>
            <a:r>
              <a:t/>
            </a:r>
            <a:endParaRPr b="1" sz="2000"/>
          </a:p>
          <a:p>
            <a:pPr indent="0" lvl="0" marL="0" rtl="0" algn="l">
              <a:lnSpc>
                <a:spcPct val="100000"/>
              </a:lnSpc>
              <a:spcBef>
                <a:spcPts val="360"/>
              </a:spcBef>
              <a:spcAft>
                <a:spcPts val="0"/>
              </a:spcAft>
              <a:buNone/>
            </a:pPr>
            <a:r>
              <a:rPr b="1" lang="ca-ES" sz="2000"/>
              <a:t>Afecta: </a:t>
            </a:r>
            <a:endParaRPr b="1" sz="2000"/>
          </a:p>
          <a:p>
            <a:pPr indent="-228600" lvl="0" marL="457200" rtl="0" algn="l">
              <a:lnSpc>
                <a:spcPct val="100000"/>
              </a:lnSpc>
              <a:spcBef>
                <a:spcPts val="360"/>
              </a:spcBef>
              <a:spcAft>
                <a:spcPts val="0"/>
              </a:spcAft>
              <a:buSzPts val="1800"/>
              <a:buNone/>
            </a:pPr>
            <a:r>
              <a:t/>
            </a:r>
            <a:endParaRPr b="1" sz="2000">
              <a:solidFill>
                <a:schemeClr val="dk1"/>
              </a:solidFill>
            </a:endParaRPr>
          </a:p>
          <a:p>
            <a:pPr indent="-342900" lvl="0" marL="457200" rtl="0" algn="l">
              <a:lnSpc>
                <a:spcPct val="100000"/>
              </a:lnSpc>
              <a:spcBef>
                <a:spcPts val="360"/>
              </a:spcBef>
              <a:spcAft>
                <a:spcPts val="0"/>
              </a:spcAft>
              <a:buSzPts val="1800"/>
              <a:buChar char="▪"/>
            </a:pPr>
            <a:r>
              <a:rPr lang="ca-ES" sz="2100">
                <a:solidFill>
                  <a:srgbClr val="000000"/>
                </a:solidFill>
                <a:uFill>
                  <a:noFill/>
                </a:uFill>
                <a:hlinkClick r:id="rId4">
                  <a:extLst>
                    <a:ext uri="{A12FA001-AC4F-418D-AE19-62706E023703}">
                      <ahyp:hlinkClr val="tx"/>
                    </a:ext>
                  </a:extLst>
                </a:hlinkClick>
              </a:rPr>
              <a:t>Manual de qualitat del sistema de garantia interna de la qualitat marc de la Universitat Politècnica de Catalunya</a:t>
            </a:r>
            <a:endParaRPr sz="2100">
              <a:solidFill>
                <a:srgbClr val="000000"/>
              </a:solidFill>
            </a:endParaRPr>
          </a:p>
          <a:p>
            <a:pPr indent="0" lvl="0" marL="114300" rtl="0" algn="l">
              <a:lnSpc>
                <a:spcPct val="100000"/>
              </a:lnSpc>
              <a:spcBef>
                <a:spcPts val="360"/>
              </a:spcBef>
              <a:spcAft>
                <a:spcPts val="0"/>
              </a:spcAft>
              <a:buSzPts val="1800"/>
              <a:buNone/>
            </a:pPr>
            <a:r>
              <a:t/>
            </a:r>
            <a:endParaRPr sz="2100">
              <a:solidFill>
                <a:srgbClr val="000000"/>
              </a:solidFill>
            </a:endParaRPr>
          </a:p>
          <a:p>
            <a:pPr indent="-342900" lvl="0" marL="457200" rtl="0" algn="l">
              <a:lnSpc>
                <a:spcPct val="100000"/>
              </a:lnSpc>
              <a:spcBef>
                <a:spcPts val="360"/>
              </a:spcBef>
              <a:spcAft>
                <a:spcPts val="0"/>
              </a:spcAft>
              <a:buSzPts val="1800"/>
              <a:buChar char="▪"/>
            </a:pPr>
            <a:r>
              <a:rPr lang="ca-ES" sz="2100">
                <a:solidFill>
                  <a:srgbClr val="000000"/>
                </a:solidFill>
                <a:uFill>
                  <a:noFill/>
                </a:uFill>
                <a:hlinkClick r:id="rId5">
                  <a:extLst>
                    <a:ext uri="{A12FA001-AC4F-418D-AE19-62706E023703}">
                      <ahyp:hlinkClr val="tx"/>
                    </a:ext>
                  </a:extLst>
                </a:hlinkClick>
              </a:rPr>
              <a:t>Mapa de processos del SGIQ Marc de la UPC</a:t>
            </a:r>
            <a:endParaRPr b="1" sz="2000">
              <a:solidFill>
                <a:schemeClr val="dk1"/>
              </a:solidFill>
            </a:endParaRPr>
          </a:p>
        </p:txBody>
      </p:sp>
      <p:sp>
        <p:nvSpPr>
          <p:cNvPr id="202" name="Google Shape;202;p38"/>
          <p:cNvSpPr txBox="1"/>
          <p:nvPr>
            <p:ph idx="12" type="sldNum"/>
          </p:nvPr>
        </p:nvSpPr>
        <p:spPr>
          <a:xfrm>
            <a:off x="7197329" y="6245225"/>
            <a:ext cx="1702594" cy="47625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ca-ES"/>
              <a:t>‹#›</a:t>
            </a:fld>
            <a:endParaRPr/>
          </a:p>
        </p:txBody>
      </p:sp>
      <p:sp>
        <p:nvSpPr>
          <p:cNvPr id="203" name="Google Shape;203;p38"/>
          <p:cNvSpPr/>
          <p:nvPr/>
        </p:nvSpPr>
        <p:spPr>
          <a:xfrm>
            <a:off x="3555972"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3. Validació del nou procés transversal</a:t>
            </a:r>
            <a:endParaRPr b="0" i="0" sz="1600" u="none" cap="none" strike="noStrike">
              <a:solidFill>
                <a:srgbClr val="0070C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9"/>
          <p:cNvSpPr/>
          <p:nvPr/>
        </p:nvSpPr>
        <p:spPr>
          <a:xfrm>
            <a:off x="747661" y="2475746"/>
            <a:ext cx="8352928" cy="1200288"/>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None/>
            </a:pPr>
            <a:r>
              <a:rPr b="1" i="0" lang="ca-ES" sz="3600" u="none" cap="none" strike="noStrike">
                <a:solidFill>
                  <a:srgbClr val="0070C0"/>
                </a:solidFill>
                <a:latin typeface="Arial"/>
                <a:ea typeface="Arial"/>
                <a:cs typeface="Arial"/>
                <a:sym typeface="Arial"/>
              </a:rPr>
              <a:t>4 Precs i preguntes</a:t>
            </a:r>
            <a:endParaRPr/>
          </a:p>
          <a:p>
            <a:pPr indent="0" lvl="1" marL="0" marR="0" rtl="0" algn="ctr">
              <a:lnSpc>
                <a:spcPct val="100000"/>
              </a:lnSpc>
              <a:spcBef>
                <a:spcPts val="0"/>
              </a:spcBef>
              <a:spcAft>
                <a:spcPts val="0"/>
              </a:spcAft>
              <a:buNone/>
            </a:pPr>
            <a:r>
              <a:t/>
            </a:r>
            <a:endParaRPr b="1" i="0" sz="3600" u="none" cap="none" strike="noStrike">
              <a:solidFill>
                <a:srgbClr val="0070C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p:nvPr/>
        </p:nvSpPr>
        <p:spPr>
          <a:xfrm>
            <a:off x="6623442" y="260648"/>
            <a:ext cx="2244525"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ca-ES" sz="2600" u="none" cap="none" strike="noStrike">
                <a:solidFill>
                  <a:srgbClr val="0070C0"/>
                </a:solidFill>
                <a:latin typeface="Arial"/>
                <a:ea typeface="Arial"/>
                <a:cs typeface="Arial"/>
                <a:sym typeface="Arial"/>
              </a:rPr>
              <a:t>Ordre del dia</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1183907" y="1188506"/>
            <a:ext cx="8422105" cy="4524315"/>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1. Aprovació de l’acta anterior</a:t>
            </a:r>
            <a:endParaRPr/>
          </a:p>
          <a:p>
            <a:pPr indent="0" lvl="1" marL="0" marR="0" rtl="0" algn="l">
              <a:lnSpc>
                <a:spcPct val="100000"/>
              </a:lnSpc>
              <a:spcBef>
                <a:spcPts val="0"/>
              </a:spcBef>
              <a:spcAft>
                <a:spcPts val="0"/>
              </a:spcAft>
              <a:buNone/>
            </a:pPr>
            <a:r>
              <a:t/>
            </a:r>
            <a:endParaRPr b="0" i="0" sz="1800" u="none" cap="none" strike="noStrike">
              <a:solidFill>
                <a:srgbClr val="0070C0"/>
              </a:solidFill>
              <a:latin typeface="Arial"/>
              <a:ea typeface="Arial"/>
              <a:cs typeface="Arial"/>
              <a:sym typeface="Arial"/>
            </a:endParaRPr>
          </a:p>
          <a:p>
            <a:pPr indent="0" lvl="1" marL="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2. Informe de la vicerectora de Qualitat i Política Lingüística</a:t>
            </a:r>
            <a:endParaRPr b="0" i="0" sz="18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t/>
            </a:r>
            <a:endParaRPr b="0" i="0" sz="1800" u="none" cap="none" strike="noStrike">
              <a:solidFill>
                <a:srgbClr val="0070C0"/>
              </a:solidFill>
              <a:latin typeface="Arial"/>
              <a:ea typeface="Arial"/>
              <a:cs typeface="Arial"/>
              <a:sym typeface="Arial"/>
            </a:endParaRPr>
          </a:p>
          <a:p>
            <a:pPr indent="0" lvl="1" marL="45720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2.1 Principals actuacions 2024</a:t>
            </a:r>
            <a:endParaRPr/>
          </a:p>
          <a:p>
            <a:pPr indent="0" lvl="1" marL="45720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2.2 Planificació 2025</a:t>
            </a:r>
            <a:endParaRPr/>
          </a:p>
          <a:p>
            <a:pPr indent="0" lvl="1" marL="45720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2.3 Nou model de Marc de Qualitat (AQU)</a:t>
            </a:r>
            <a:endParaRPr/>
          </a:p>
          <a:p>
            <a:pPr indent="0" lvl="1" marL="45720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2.4 Nous processos transversals (Acreditació institucional de les unitats acadèmiques; Certificació de la implantació del SGIQ)</a:t>
            </a:r>
            <a:endParaRPr/>
          </a:p>
          <a:p>
            <a:pPr indent="0" lvl="1" marL="45720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2.5 Canvis als Quadres d’indicadors (PowerBI)</a:t>
            </a:r>
            <a:endParaRPr/>
          </a:p>
          <a:p>
            <a:pPr indent="0" lvl="1" marL="45720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2.6 Estandardització dels processos de seguiment</a:t>
            </a:r>
            <a:endParaRPr/>
          </a:p>
          <a:p>
            <a:pPr indent="0" lvl="1" marL="45720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2.7 Estat de desenvolupament de l’eina de Qualitat</a:t>
            </a:r>
            <a:endParaRPr/>
          </a:p>
          <a:p>
            <a:pPr indent="0" lvl="1" marL="457200" marR="0" rtl="0" algn="l">
              <a:lnSpc>
                <a:spcPct val="100000"/>
              </a:lnSpc>
              <a:spcBef>
                <a:spcPts val="0"/>
              </a:spcBef>
              <a:spcAft>
                <a:spcPts val="0"/>
              </a:spcAft>
              <a:buNone/>
            </a:pPr>
            <a:r>
              <a:t/>
            </a:r>
            <a:endParaRPr b="0" i="0" sz="1800" u="none" cap="none" strike="noStrike">
              <a:solidFill>
                <a:srgbClr val="0070C0"/>
              </a:solidFill>
              <a:latin typeface="Arial"/>
              <a:ea typeface="Arial"/>
              <a:cs typeface="Arial"/>
              <a:sym typeface="Arial"/>
            </a:endParaRPr>
          </a:p>
          <a:p>
            <a:pPr indent="0" lvl="1" marL="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3. Validació del nou procés transversal</a:t>
            </a:r>
            <a:endParaRPr/>
          </a:p>
          <a:p>
            <a:pPr indent="0" lvl="1" marL="0" marR="0" rtl="0" algn="l">
              <a:lnSpc>
                <a:spcPct val="100000"/>
              </a:lnSpc>
              <a:spcBef>
                <a:spcPts val="0"/>
              </a:spcBef>
              <a:spcAft>
                <a:spcPts val="0"/>
              </a:spcAft>
              <a:buNone/>
            </a:pPr>
            <a:r>
              <a:t/>
            </a:r>
            <a:endParaRPr b="0" i="0" sz="1800" u="none" cap="none" strike="noStrike">
              <a:solidFill>
                <a:srgbClr val="0070C0"/>
              </a:solidFill>
              <a:latin typeface="Arial"/>
              <a:ea typeface="Arial"/>
              <a:cs typeface="Arial"/>
              <a:sym typeface="Arial"/>
            </a:endParaRPr>
          </a:p>
          <a:p>
            <a:pPr indent="0" lvl="1" marL="0" marR="0" rtl="0" algn="l">
              <a:lnSpc>
                <a:spcPct val="100000"/>
              </a:lnSpc>
              <a:spcBef>
                <a:spcPts val="0"/>
              </a:spcBef>
              <a:spcAft>
                <a:spcPts val="0"/>
              </a:spcAft>
              <a:buNone/>
            </a:pPr>
            <a:r>
              <a:rPr b="0" i="0" lang="ca-ES" sz="1800" u="none" cap="none" strike="noStrike">
                <a:solidFill>
                  <a:srgbClr val="0070C0"/>
                </a:solidFill>
                <a:latin typeface="Arial"/>
                <a:ea typeface="Arial"/>
                <a:cs typeface="Arial"/>
                <a:sym typeface="Arial"/>
              </a:rPr>
              <a:t>4. Precs i preguntes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p:nvPr/>
        </p:nvSpPr>
        <p:spPr>
          <a:xfrm>
            <a:off x="616799" y="1874634"/>
            <a:ext cx="8922672" cy="4035972"/>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88" name="Google Shape;88;p3"/>
          <p:cNvSpPr/>
          <p:nvPr/>
        </p:nvSpPr>
        <p:spPr>
          <a:xfrm>
            <a:off x="616799" y="2062108"/>
            <a:ext cx="8609100" cy="169881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Acreditació:</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Processos tancats:</a:t>
            </a:r>
            <a:endParaRPr/>
          </a:p>
          <a:p>
            <a:pPr indent="-317500" lvl="8" marL="1254125"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12 graus, 1 màster, i 1 programa de doctorat acreditats favorablement</a:t>
            </a:r>
            <a:endParaRPr/>
          </a:p>
          <a:p>
            <a:pPr indent="-317500" lvl="8" marL="1254125"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1 grau amb menció d’excel·lència</a:t>
            </a:r>
            <a:endParaRPr/>
          </a:p>
          <a:p>
            <a:pPr indent="-317500" lvl="8" marL="1254125"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1 grau acreditat amb condicions</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Processos oberts:</a:t>
            </a:r>
            <a:endParaRPr/>
          </a:p>
          <a:p>
            <a:pPr indent="-317500" lvl="8" marL="1254125"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1 grau pendent de l’informe previ de l’AQU</a:t>
            </a:r>
            <a:endParaRPr b="0" i="0" sz="1600" u="none" cap="none" strike="noStrike">
              <a:solidFill>
                <a:schemeClr val="dk1"/>
              </a:solidFill>
              <a:latin typeface="Arial"/>
              <a:ea typeface="Arial"/>
              <a:cs typeface="Arial"/>
              <a:sym typeface="Arial"/>
            </a:endParaRPr>
          </a:p>
          <a:p>
            <a:pPr indent="-228600" lvl="1" marL="914400" marR="0" rtl="0" algn="just">
              <a:lnSpc>
                <a:spcPct val="115000"/>
              </a:lnSpc>
              <a:spcBef>
                <a:spcPts val="0"/>
              </a:spcBef>
              <a:spcAft>
                <a:spcPts val="0"/>
              </a:spcAft>
              <a:buClr>
                <a:schemeClr val="dk1"/>
              </a:buClr>
              <a:buSzPts val="1400"/>
              <a:buFont typeface="Arial"/>
              <a:buNone/>
            </a:pPr>
            <a:r>
              <a:t/>
            </a:r>
            <a:endParaRPr b="0" i="0" sz="700" u="none" cap="none" strike="noStrike">
              <a:solidFill>
                <a:schemeClr val="dk1"/>
              </a:solidFill>
              <a:latin typeface="Arial"/>
              <a:ea typeface="Arial"/>
              <a:cs typeface="Arial"/>
              <a:sym typeface="Arial"/>
            </a:endParaRPr>
          </a:p>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Seguiment:</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Processos tancats:</a:t>
            </a:r>
            <a:endParaRPr/>
          </a:p>
          <a:p>
            <a:pPr indent="-317500" lvl="8" marL="1254125"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2 graus i 1 màster resolts favorablement</a:t>
            </a:r>
            <a:endParaRPr/>
          </a:p>
          <a:p>
            <a:pPr indent="-317500" lvl="8" marL="1254125"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2 graus i 2 màsters, que no han superat tots els requeriments</a:t>
            </a:r>
            <a:endParaRPr b="0" i="0" sz="1600" u="none" cap="none" strike="noStrike">
              <a:solidFill>
                <a:schemeClr val="dk1"/>
              </a:solidFill>
              <a:latin typeface="Arial"/>
              <a:ea typeface="Arial"/>
              <a:cs typeface="Arial"/>
              <a:sym typeface="Arial"/>
            </a:endParaRPr>
          </a:p>
        </p:txBody>
      </p:sp>
      <p:sp>
        <p:nvSpPr>
          <p:cNvPr id="89" name="Google Shape;89;p3"/>
          <p:cNvSpPr/>
          <p:nvPr/>
        </p:nvSpPr>
        <p:spPr>
          <a:xfrm>
            <a:off x="802976" y="1687507"/>
            <a:ext cx="4807562" cy="269501"/>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1600" u="none" cap="none" strike="noStrike">
                <a:solidFill>
                  <a:srgbClr val="0070C0"/>
                </a:solidFill>
                <a:latin typeface="Arial"/>
                <a:ea typeface="Arial"/>
                <a:cs typeface="Arial"/>
                <a:sym typeface="Arial"/>
              </a:rPr>
              <a:t>Corresponents a processos del Calendari 2023</a:t>
            </a:r>
            <a:endParaRPr b="1" i="0" sz="1600" u="none" cap="none" strike="noStrike">
              <a:solidFill>
                <a:srgbClr val="0070C0"/>
              </a:solidFill>
              <a:latin typeface="Arial"/>
              <a:ea typeface="Arial"/>
              <a:cs typeface="Arial"/>
              <a:sym typeface="Arial"/>
            </a:endParaRPr>
          </a:p>
        </p:txBody>
      </p:sp>
      <p:sp>
        <p:nvSpPr>
          <p:cNvPr id="90" name="Google Shape;90;p3"/>
          <p:cNvSpPr/>
          <p:nvPr/>
        </p:nvSpPr>
        <p:spPr>
          <a:xfrm>
            <a:off x="849312" y="1027200"/>
            <a:ext cx="794083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ca-ES" sz="2400" u="none" cap="none" strike="noStrike">
                <a:solidFill>
                  <a:srgbClr val="0070C0"/>
                </a:solidFill>
                <a:latin typeface="Arial"/>
                <a:ea typeface="Arial"/>
                <a:cs typeface="Arial"/>
                <a:sym typeface="Arial"/>
              </a:rPr>
              <a:t>Acreditació i seguiment ordinari</a:t>
            </a:r>
            <a:endParaRPr b="0" i="0" sz="1600" u="none" cap="none" strike="noStrike">
              <a:solidFill>
                <a:srgbClr val="000000"/>
              </a:solidFill>
              <a:latin typeface="Arial"/>
              <a:ea typeface="Arial"/>
              <a:cs typeface="Arial"/>
              <a:sym typeface="Arial"/>
            </a:endParaRPr>
          </a:p>
        </p:txBody>
      </p:sp>
      <p:sp>
        <p:nvSpPr>
          <p:cNvPr id="91" name="Google Shape;91;p3"/>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lang="ca-ES" sz="2000">
                <a:solidFill>
                  <a:srgbClr val="0070C0"/>
                </a:solidFill>
              </a:rPr>
              <a:t>2. </a:t>
            </a:r>
            <a:r>
              <a:rPr b="1" i="0" lang="ca-ES" sz="2000" u="none" cap="none" strike="noStrike">
                <a:solidFill>
                  <a:srgbClr val="0070C0"/>
                </a:solidFill>
                <a:latin typeface="Arial"/>
                <a:ea typeface="Arial"/>
                <a:cs typeface="Arial"/>
                <a:sym typeface="Arial"/>
              </a:rPr>
              <a:t>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
          <p:cNvPicPr preferRelativeResize="0"/>
          <p:nvPr/>
        </p:nvPicPr>
        <p:blipFill rotWithShape="1">
          <a:blip r:embed="rId3">
            <a:alphaModFix/>
          </a:blip>
          <a:srcRect b="0" l="0" r="0" t="0"/>
          <a:stretch/>
        </p:blipFill>
        <p:spPr>
          <a:xfrm>
            <a:off x="0" y="1228192"/>
            <a:ext cx="9906000" cy="1940402"/>
          </a:xfrm>
          <a:prstGeom prst="rect">
            <a:avLst/>
          </a:prstGeom>
          <a:noFill/>
          <a:ln>
            <a:noFill/>
          </a:ln>
        </p:spPr>
      </p:pic>
      <p:sp>
        <p:nvSpPr>
          <p:cNvPr id="97" name="Google Shape;97;p4"/>
          <p:cNvSpPr/>
          <p:nvPr/>
        </p:nvSpPr>
        <p:spPr>
          <a:xfrm>
            <a:off x="745025" y="3323797"/>
            <a:ext cx="8271156" cy="3463502"/>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98" name="Google Shape;98;p4"/>
          <p:cNvSpPr/>
          <p:nvPr/>
        </p:nvSpPr>
        <p:spPr>
          <a:xfrm>
            <a:off x="745025" y="3534792"/>
            <a:ext cx="7937062" cy="2433537"/>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ETSEIB i ESEIAAT</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L’AQU ha emès un informe </a:t>
            </a:r>
            <a:r>
              <a:rPr b="1" i="0" lang="ca-ES" sz="1600" u="none" cap="none" strike="noStrike">
                <a:solidFill>
                  <a:schemeClr val="dk1"/>
                </a:solidFill>
                <a:latin typeface="Arial"/>
                <a:ea typeface="Arial"/>
                <a:cs typeface="Arial"/>
                <a:sym typeface="Arial"/>
              </a:rPr>
              <a:t>FAVORABLE</a:t>
            </a:r>
            <a:r>
              <a:rPr b="0" i="0" lang="ca-ES" sz="1600" u="none" cap="none" strike="noStrike">
                <a:solidFill>
                  <a:schemeClr val="dk1"/>
                </a:solidFill>
                <a:latin typeface="Arial"/>
                <a:ea typeface="Arial"/>
                <a:cs typeface="Arial"/>
                <a:sym typeface="Arial"/>
              </a:rPr>
              <a:t> de certificació de la implantació del SGIQ </a:t>
            </a:r>
            <a:endParaRPr/>
          </a:p>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EPSEVG i EPSEM</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Han realitzat la visita de certificació de la implantació del seu SGIQ i es troben en espera de l’informe de visita corresponent.</a:t>
            </a:r>
            <a:endParaRPr/>
          </a:p>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I posteriorment, l’AQU emetrà:</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un informe FAVORABLE d’acreditació institucional,</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un certificat d'acreditació per a cada una de les titulacions que s’imparteixen</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I els corresponents segells, que tindran una vigència de sis anys</a:t>
            </a:r>
            <a:endParaRPr/>
          </a:p>
          <a:p>
            <a:pPr indent="-228600" lvl="1" marL="914400" marR="0" rtl="0" algn="just">
              <a:lnSpc>
                <a:spcPct val="115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p:txBody>
      </p:sp>
      <p:sp>
        <p:nvSpPr>
          <p:cNvPr id="99" name="Google Shape;99;p4"/>
          <p:cNvSpPr/>
          <p:nvPr/>
        </p:nvSpPr>
        <p:spPr>
          <a:xfrm>
            <a:off x="945347" y="3170804"/>
            <a:ext cx="6047636" cy="258196"/>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2000" u="none" cap="none" strike="noStrike">
                <a:solidFill>
                  <a:srgbClr val="0070C0"/>
                </a:solidFill>
                <a:latin typeface="Arial"/>
                <a:ea typeface="Arial"/>
                <a:cs typeface="Arial"/>
                <a:sym typeface="Arial"/>
              </a:rPr>
              <a:t>Acreditació institucional convocatòria 2023</a:t>
            </a:r>
            <a:endParaRPr b="1" i="0" sz="2000" u="none" cap="none" strike="noStrike">
              <a:solidFill>
                <a:srgbClr val="0070C0"/>
              </a:solidFill>
              <a:latin typeface="Arial"/>
              <a:ea typeface="Arial"/>
              <a:cs typeface="Arial"/>
              <a:sym typeface="Arial"/>
            </a:endParaRPr>
          </a:p>
        </p:txBody>
      </p:sp>
      <p:sp>
        <p:nvSpPr>
          <p:cNvPr id="100" name="Google Shape;100;p4"/>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p:nvPr/>
        </p:nvSpPr>
        <p:spPr>
          <a:xfrm>
            <a:off x="849313" y="1208526"/>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Acreditació institucional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ca-ES" sz="1600" u="none" cap="none" strike="noStrike">
                <a:solidFill>
                  <a:srgbClr val="0070C0"/>
                </a:solidFill>
                <a:latin typeface="Arial"/>
                <a:ea typeface="Arial"/>
                <a:cs typeface="Arial"/>
                <a:sym typeface="Arial"/>
              </a:rPr>
              <a:t>Convocatòria 2025</a:t>
            </a:r>
            <a:endParaRPr b="0" i="0" sz="1600" u="none" cap="none" strike="noStrike">
              <a:solidFill>
                <a:srgbClr val="0070C0"/>
              </a:solidFill>
              <a:latin typeface="Arial"/>
              <a:ea typeface="Arial"/>
              <a:cs typeface="Arial"/>
              <a:sym typeface="Arial"/>
            </a:endParaRPr>
          </a:p>
        </p:txBody>
      </p:sp>
      <p:pic>
        <p:nvPicPr>
          <p:cNvPr descr="https://www.upc.edu/ca/media/la-upc/centres-docents/epseb.jpg/@@images/fc23599c-8a1a-4a47-8175-06c7e606faad.jpeg" id="106" name="Google Shape;106;p15"/>
          <p:cNvPicPr preferRelativeResize="0"/>
          <p:nvPr/>
        </p:nvPicPr>
        <p:blipFill rotWithShape="1">
          <a:blip r:embed="rId3">
            <a:alphaModFix/>
          </a:blip>
          <a:srcRect b="0" l="0" r="0" t="0"/>
          <a:stretch/>
        </p:blipFill>
        <p:spPr>
          <a:xfrm>
            <a:off x="810093" y="2032872"/>
            <a:ext cx="3810000" cy="2114550"/>
          </a:xfrm>
          <a:prstGeom prst="rect">
            <a:avLst/>
          </a:prstGeom>
          <a:noFill/>
          <a:ln>
            <a:noFill/>
          </a:ln>
        </p:spPr>
      </p:pic>
      <p:pic>
        <p:nvPicPr>
          <p:cNvPr id="107" name="Google Shape;107;p15"/>
          <p:cNvPicPr preferRelativeResize="0"/>
          <p:nvPr/>
        </p:nvPicPr>
        <p:blipFill rotWithShape="1">
          <a:blip r:embed="rId4">
            <a:alphaModFix/>
          </a:blip>
          <a:srcRect b="0" l="0" r="0" t="0"/>
          <a:stretch/>
        </p:blipFill>
        <p:spPr>
          <a:xfrm>
            <a:off x="810093" y="4256174"/>
            <a:ext cx="2609850" cy="933450"/>
          </a:xfrm>
          <a:prstGeom prst="rect">
            <a:avLst/>
          </a:prstGeom>
          <a:noFill/>
          <a:ln>
            <a:noFill/>
          </a:ln>
        </p:spPr>
      </p:pic>
      <p:pic>
        <p:nvPicPr>
          <p:cNvPr descr="https://www.upc.edu/ca/media/la-upc/centres-docents/fme.jpg/@@images/7c8b1b06-7e35-4b1c-8028-9526cafc2ab9.jpeg" id="108" name="Google Shape;108;p15"/>
          <p:cNvPicPr preferRelativeResize="0"/>
          <p:nvPr/>
        </p:nvPicPr>
        <p:blipFill rotWithShape="1">
          <a:blip r:embed="rId5">
            <a:alphaModFix/>
          </a:blip>
          <a:srcRect b="0" l="0" r="0" t="0"/>
          <a:stretch/>
        </p:blipFill>
        <p:spPr>
          <a:xfrm>
            <a:off x="5160712" y="2032872"/>
            <a:ext cx="3810000" cy="2114550"/>
          </a:xfrm>
          <a:prstGeom prst="rect">
            <a:avLst/>
          </a:prstGeom>
          <a:noFill/>
          <a:ln>
            <a:noFill/>
          </a:ln>
        </p:spPr>
      </p:pic>
      <p:pic>
        <p:nvPicPr>
          <p:cNvPr id="109" name="Google Shape;109;p15"/>
          <p:cNvPicPr preferRelativeResize="0"/>
          <p:nvPr/>
        </p:nvPicPr>
        <p:blipFill rotWithShape="1">
          <a:blip r:embed="rId6">
            <a:alphaModFix/>
          </a:blip>
          <a:srcRect b="0" l="0" r="0" t="0"/>
          <a:stretch/>
        </p:blipFill>
        <p:spPr>
          <a:xfrm>
            <a:off x="5160712" y="4300657"/>
            <a:ext cx="2590800" cy="933450"/>
          </a:xfrm>
          <a:prstGeom prst="rect">
            <a:avLst/>
          </a:prstGeom>
          <a:noFill/>
          <a:ln>
            <a:noFill/>
          </a:ln>
        </p:spPr>
      </p:pic>
      <p:sp>
        <p:nvSpPr>
          <p:cNvPr id="110" name="Google Shape;110;p15"/>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p:nvPr/>
        </p:nvSpPr>
        <p:spPr>
          <a:xfrm>
            <a:off x="745025" y="1873149"/>
            <a:ext cx="8271156" cy="4453315"/>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16" name="Google Shape;116;p22"/>
          <p:cNvSpPr/>
          <p:nvPr/>
        </p:nvSpPr>
        <p:spPr>
          <a:xfrm>
            <a:off x="745025" y="2018695"/>
            <a:ext cx="7937062" cy="2433537"/>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Acreditació:</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Escola de Doctorat: 13 doctorats, si no assoleix l’acreditació institucional</a:t>
            </a:r>
            <a:endParaRPr b="0" i="0" sz="1600" u="none" cap="none" strike="noStrike">
              <a:solidFill>
                <a:srgbClr val="00000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EETAC: 1 màster, si no assoleix l’acreditació institucional</a:t>
            </a:r>
            <a:endParaRPr b="0" i="0" sz="1600" u="none" cap="none" strike="noStrike">
              <a:solidFill>
                <a:srgbClr val="00000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EEABB: 1 grau, si no assoleix l’acreditació institucional</a:t>
            </a:r>
            <a:endParaRPr b="0" i="0" sz="1600" u="none" cap="none" strike="noStrike">
              <a:solidFill>
                <a:srgbClr val="00000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ETSAB: 3 màsters, si no assoleix l’acreditació institucional</a:t>
            </a:r>
            <a:endParaRPr b="0" i="0" sz="1600" u="none" cap="none" strike="noStrike">
              <a:solidFill>
                <a:srgbClr val="00000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ETSAV: 2 màsters, si no assoleix l’acreditació institucional</a:t>
            </a:r>
            <a:endParaRPr b="0" i="0" sz="1600" u="none" cap="none" strike="noStrike">
              <a:solidFill>
                <a:schemeClr val="dk1"/>
              </a:solidFill>
              <a:latin typeface="Arial"/>
              <a:ea typeface="Arial"/>
              <a:cs typeface="Arial"/>
              <a:sym typeface="Arial"/>
            </a:endParaRPr>
          </a:p>
          <a:p>
            <a:pPr indent="-228600" lvl="1" marL="914400" marR="0" rtl="0" algn="just">
              <a:lnSpc>
                <a:spcPct val="115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EPSEB: 2 màsters amb acreditació ordinària, pendents d’avaluació</a:t>
            </a:r>
            <a:endParaRPr b="0" i="0" sz="1600" u="none" cap="none" strike="noStrike">
              <a:solidFill>
                <a:srgbClr val="00000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ETSECCPB: 2 màsters amb acreditació ordinària, pendents d’entrega de l’autoinforme</a:t>
            </a:r>
            <a:endParaRPr b="0" i="0" sz="1600" u="none" cap="none" strike="noStrike">
              <a:solidFill>
                <a:srgbClr val="000000"/>
              </a:solidFill>
              <a:latin typeface="Arial"/>
              <a:ea typeface="Arial"/>
              <a:cs typeface="Arial"/>
              <a:sym typeface="Arial"/>
            </a:endParaRPr>
          </a:p>
          <a:p>
            <a:pPr indent="-228600" lvl="1" marL="914400" marR="0" rtl="0" algn="just">
              <a:lnSpc>
                <a:spcPct val="115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Seguiment:</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4 doctorats amb seguiment obligatori arran dels resultats d’acreditació, pendents d’avaluació</a:t>
            </a:r>
            <a:endParaRPr b="0" i="0" sz="1600" u="none" cap="none" strike="noStrike">
              <a:solidFill>
                <a:schemeClr val="dk1"/>
              </a:solidFill>
              <a:latin typeface="Arial"/>
              <a:ea typeface="Arial"/>
              <a:cs typeface="Arial"/>
              <a:sym typeface="Arial"/>
            </a:endParaRPr>
          </a:p>
        </p:txBody>
      </p:sp>
      <p:sp>
        <p:nvSpPr>
          <p:cNvPr id="117" name="Google Shape;117;p22"/>
          <p:cNvSpPr/>
          <p:nvPr/>
        </p:nvSpPr>
        <p:spPr>
          <a:xfrm>
            <a:off x="945347" y="1759345"/>
            <a:ext cx="4890374" cy="233235"/>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1600" u="none" cap="none" strike="noStrike">
                <a:solidFill>
                  <a:srgbClr val="0070C0"/>
                </a:solidFill>
                <a:latin typeface="Arial"/>
                <a:ea typeface="Arial"/>
                <a:cs typeface="Arial"/>
                <a:sym typeface="Arial"/>
              </a:rPr>
              <a:t>Corresponents a processos del Calendari 2024</a:t>
            </a:r>
            <a:endParaRPr b="1" i="0" sz="1600" u="none" cap="none" strike="noStrike">
              <a:solidFill>
                <a:srgbClr val="0070C0"/>
              </a:solidFill>
              <a:latin typeface="Arial"/>
              <a:ea typeface="Arial"/>
              <a:cs typeface="Arial"/>
              <a:sym typeface="Arial"/>
            </a:endParaRPr>
          </a:p>
        </p:txBody>
      </p:sp>
      <p:sp>
        <p:nvSpPr>
          <p:cNvPr id="118" name="Google Shape;118;p22"/>
          <p:cNvSpPr/>
          <p:nvPr/>
        </p:nvSpPr>
        <p:spPr>
          <a:xfrm>
            <a:off x="849312" y="1027200"/>
            <a:ext cx="794083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ca-ES" sz="2400" u="none" cap="none" strike="noStrike">
                <a:solidFill>
                  <a:srgbClr val="0070C0"/>
                </a:solidFill>
                <a:latin typeface="Arial"/>
                <a:ea typeface="Arial"/>
                <a:cs typeface="Arial"/>
                <a:sym typeface="Arial"/>
              </a:rPr>
              <a:t>Acreditació i seguiment ordinari</a:t>
            </a:r>
            <a:endParaRPr b="0" i="0" sz="1600" u="none" cap="none" strike="noStrike">
              <a:solidFill>
                <a:srgbClr val="000000"/>
              </a:solidFill>
              <a:latin typeface="Arial"/>
              <a:ea typeface="Arial"/>
              <a:cs typeface="Arial"/>
              <a:sym typeface="Arial"/>
            </a:endParaRPr>
          </a:p>
        </p:txBody>
      </p:sp>
      <p:sp>
        <p:nvSpPr>
          <p:cNvPr id="119" name="Google Shape;119;p22"/>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p:nvPr/>
        </p:nvSpPr>
        <p:spPr>
          <a:xfrm>
            <a:off x="727934" y="1461971"/>
            <a:ext cx="8387199" cy="2751707"/>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ctr">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25" name="Google Shape;125;p5"/>
          <p:cNvSpPr/>
          <p:nvPr/>
        </p:nvSpPr>
        <p:spPr>
          <a:xfrm>
            <a:off x="727934" y="4361314"/>
            <a:ext cx="8387198" cy="2050305"/>
          </a:xfrm>
          <a:prstGeom prst="rect">
            <a:avLst/>
          </a:prstGeom>
          <a:solidFill>
            <a:schemeClr val="lt1"/>
          </a:solidFill>
          <a:ln>
            <a:noFill/>
          </a:ln>
        </p:spPr>
        <p:txBody>
          <a:bodyPr anchorCtr="0" anchor="t" bIns="45700" lIns="91425" spcFirstLastPara="1" rIns="91425" wrap="square" tIns="45700">
            <a:spAutoFit/>
          </a:bodyPr>
          <a:lstStyle/>
          <a:p>
            <a:pPr indent="-342900" lvl="0" marL="482600" marR="0" rtl="0" algn="just">
              <a:lnSpc>
                <a:spcPct val="115000"/>
              </a:lnSpc>
              <a:spcBef>
                <a:spcPts val="0"/>
              </a:spcBef>
              <a:spcAft>
                <a:spcPts val="0"/>
              </a:spcAft>
              <a:buClr>
                <a:schemeClr val="dk1"/>
              </a:buClr>
              <a:buSzPts val="1400"/>
              <a:buFont typeface="Courier New"/>
              <a:buChar char="o"/>
            </a:pPr>
            <a:r>
              <a:rPr b="0" i="0" lang="ca-ES" sz="1600" u="none" cap="none" strike="noStrike">
                <a:solidFill>
                  <a:schemeClr val="dk1"/>
                </a:solidFill>
                <a:latin typeface="Arial"/>
                <a:ea typeface="Arial"/>
                <a:cs typeface="Arial"/>
                <a:sym typeface="Arial"/>
              </a:rPr>
              <a:t>Els 5 centres han revisat i actualitzat els seus SGIQ i han lliurat la documentació a l’AQU d’acord amb el calendari pactat. En conseqüència, han elaborat un pla estratègic, implementat un quadre de comandament d’indicadors, revisat el manual de qualitat, alineat els seus processos amb els transversals, etc. </a:t>
            </a:r>
            <a:endParaRPr/>
          </a:p>
          <a:p>
            <a:pPr indent="-342900" lvl="0" marL="482600" marR="0" rtl="0" algn="just">
              <a:lnSpc>
                <a:spcPct val="115000"/>
              </a:lnSpc>
              <a:spcBef>
                <a:spcPts val="0"/>
              </a:spcBef>
              <a:spcAft>
                <a:spcPts val="0"/>
              </a:spcAft>
              <a:buClr>
                <a:schemeClr val="dk1"/>
              </a:buClr>
              <a:buSzPts val="1400"/>
              <a:buFont typeface="Courier New"/>
              <a:buChar char="o"/>
            </a:pPr>
            <a:r>
              <a:rPr b="0" i="0" lang="ca-ES" sz="1600" u="none" cap="none" strike="noStrike">
                <a:solidFill>
                  <a:schemeClr val="dk1"/>
                </a:solidFill>
                <a:latin typeface="Arial"/>
                <a:ea typeface="Arial"/>
                <a:cs typeface="Arial"/>
                <a:sym typeface="Arial"/>
              </a:rPr>
              <a:t>3 centres han realitzat la visita prèvia i esperen l’informe de visita, i els altres 2 la faran a finals de mes.</a:t>
            </a:r>
            <a:endParaRPr/>
          </a:p>
          <a:p>
            <a:pPr indent="0" lvl="0" marL="139700" marR="0" rtl="0" algn="just">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aphicFrame>
        <p:nvGraphicFramePr>
          <p:cNvPr id="126" name="Google Shape;126;p5"/>
          <p:cNvGraphicFramePr/>
          <p:nvPr/>
        </p:nvGraphicFramePr>
        <p:xfrm>
          <a:off x="1281132" y="1682795"/>
          <a:ext cx="3000000" cy="3000000"/>
        </p:xfrm>
        <a:graphic>
          <a:graphicData uri="http://schemas.openxmlformats.org/drawingml/2006/table">
            <a:tbl>
              <a:tblPr>
                <a:noFill/>
                <a:tableStyleId>{BC30223A-9A50-4DD0-BA30-49ECDC4079A9}</a:tableStyleId>
              </a:tblPr>
              <a:tblGrid>
                <a:gridCol w="1043725"/>
                <a:gridCol w="1867725"/>
                <a:gridCol w="1867725"/>
                <a:gridCol w="1867725"/>
              </a:tblGrid>
              <a:tr h="406625">
                <a:tc>
                  <a:txBody>
                    <a:bodyPr/>
                    <a:lstStyle/>
                    <a:p>
                      <a:pPr indent="0" lvl="0" marL="0" marR="0" rtl="0" algn="l">
                        <a:lnSpc>
                          <a:spcPct val="100000"/>
                        </a:lnSpc>
                        <a:spcBef>
                          <a:spcPts val="0"/>
                        </a:spcBef>
                        <a:spcAft>
                          <a:spcPts val="0"/>
                        </a:spcAft>
                        <a:buNone/>
                      </a:pPr>
                      <a:r>
                        <a:t/>
                      </a:r>
                      <a:endParaRPr b="0" i="0" u="none" cap="none" strike="noStrike">
                        <a:solidFill>
                          <a:srgbClr val="000000"/>
                        </a:solidFill>
                        <a:latin typeface="Arial"/>
                        <a:ea typeface="Arial"/>
                        <a:cs typeface="Arial"/>
                        <a:sym typeface="Arial"/>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ca-ES" u="none" cap="none" strike="noStrike">
                          <a:solidFill>
                            <a:srgbClr val="FFFFFF"/>
                          </a:solidFill>
                          <a:latin typeface="Calibri"/>
                          <a:ea typeface="Calibri"/>
                          <a:cs typeface="Calibri"/>
                          <a:sym typeface="Calibri"/>
                        </a:rPr>
                        <a:t>Lliurament documentació SGIQ</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48DD4"/>
                    </a:solidFill>
                  </a:tcPr>
                </a:tc>
                <a:tc>
                  <a:txBody>
                    <a:bodyPr/>
                    <a:lstStyle/>
                    <a:p>
                      <a:pPr indent="0" lvl="0" marL="0" marR="0" rtl="0" algn="ctr">
                        <a:lnSpc>
                          <a:spcPct val="100000"/>
                        </a:lnSpc>
                        <a:spcBef>
                          <a:spcPts val="0"/>
                        </a:spcBef>
                        <a:spcAft>
                          <a:spcPts val="0"/>
                        </a:spcAft>
                        <a:buNone/>
                      </a:pPr>
                      <a:r>
                        <a:rPr b="1" i="0" lang="ca-ES" u="none" cap="none" strike="noStrike">
                          <a:solidFill>
                            <a:srgbClr val="FFFFFF"/>
                          </a:solidFill>
                          <a:latin typeface="Calibri"/>
                          <a:ea typeface="Calibri"/>
                          <a:cs typeface="Calibri"/>
                          <a:sym typeface="Calibri"/>
                        </a:rPr>
                        <a:t>Visita prèvia</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48DD4"/>
                    </a:solidFill>
                  </a:tcPr>
                </a:tc>
                <a:tc>
                  <a:txBody>
                    <a:bodyPr/>
                    <a:lstStyle/>
                    <a:p>
                      <a:pPr indent="0" lvl="0" marL="0" marR="0" rtl="0" algn="ctr">
                        <a:lnSpc>
                          <a:spcPct val="100000"/>
                        </a:lnSpc>
                        <a:spcBef>
                          <a:spcPts val="0"/>
                        </a:spcBef>
                        <a:spcAft>
                          <a:spcPts val="0"/>
                        </a:spcAft>
                        <a:buNone/>
                      </a:pPr>
                      <a:r>
                        <a:rPr b="1" i="0" lang="ca-ES" u="none" cap="none" strike="noStrike">
                          <a:solidFill>
                            <a:srgbClr val="FFFFFF"/>
                          </a:solidFill>
                          <a:latin typeface="Calibri"/>
                          <a:ea typeface="Calibri"/>
                          <a:cs typeface="Calibri"/>
                          <a:sym typeface="Calibri"/>
                        </a:rPr>
                        <a:t>Visita de certificació</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548DD4"/>
                    </a:solidFill>
                  </a:tcPr>
                </a:tc>
              </a:tr>
              <a:tr h="343725">
                <a:tc>
                  <a:txBody>
                    <a:bodyPr/>
                    <a:lstStyle/>
                    <a:p>
                      <a:pPr indent="0" lvl="0" marL="0" marR="0" rtl="0" algn="l">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390 EEABB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31/01/2024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04/03/2024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 1a quinzena juliol 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725">
                <a:tc>
                  <a:txBody>
                    <a:bodyPr/>
                    <a:lstStyle/>
                    <a:p>
                      <a:pPr indent="0" lvl="0" marL="0" marR="0" rtl="0" algn="l">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300 EETAC</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31/01/2024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06/03/2024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1a quinzena juliol 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625">
                <a:tc>
                  <a:txBody>
                    <a:bodyPr/>
                    <a:lstStyle/>
                    <a:p>
                      <a:pPr indent="0" lvl="0" marL="0" marR="0" rtl="0" algn="l">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164 ED </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15/04/2024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24/05/2024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1a quinzena setembre 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625">
                <a:tc>
                  <a:txBody>
                    <a:bodyPr/>
                    <a:lstStyle/>
                    <a:p>
                      <a:pPr indent="0" lvl="0" marL="0" marR="0" rtl="0" algn="l">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210 ETSAB</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05/04/2024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07/05/2024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1a quinzena setembre 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6625">
                <a:tc>
                  <a:txBody>
                    <a:bodyPr/>
                    <a:lstStyle/>
                    <a:p>
                      <a:pPr indent="0" lvl="0" marL="0" marR="0" rtl="0" algn="l">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290 ETSAV</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05/04/2024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24/05/2024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ca-ES" u="none" cap="none" strike="noStrike">
                          <a:solidFill>
                            <a:srgbClr val="000000"/>
                          </a:solidFill>
                          <a:latin typeface="Calibri"/>
                          <a:ea typeface="Calibri"/>
                          <a:cs typeface="Calibri"/>
                          <a:sym typeface="Calibri"/>
                        </a:rPr>
                        <a:t>1a quinzena setembre 2024</a:t>
                      </a:r>
                      <a:endParaRPr/>
                    </a:p>
                  </a:txBody>
                  <a:tcPr marT="9525" marB="0"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27" name="Google Shape;127;p5"/>
          <p:cNvSpPr/>
          <p:nvPr/>
        </p:nvSpPr>
        <p:spPr>
          <a:xfrm>
            <a:off x="849313" y="1292423"/>
            <a:ext cx="6047636" cy="258196"/>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2000" u="none" cap="none" strike="noStrike">
                <a:solidFill>
                  <a:srgbClr val="0070C0"/>
                </a:solidFill>
                <a:latin typeface="Arial"/>
                <a:ea typeface="Arial"/>
                <a:cs typeface="Arial"/>
                <a:sym typeface="Arial"/>
              </a:rPr>
              <a:t>Acreditació institucional convocatòria 2024</a:t>
            </a:r>
            <a:endParaRPr b="1" i="0" sz="2000" u="none" cap="none" strike="noStrike">
              <a:solidFill>
                <a:srgbClr val="0070C0"/>
              </a:solidFill>
              <a:latin typeface="Arial"/>
              <a:ea typeface="Arial"/>
              <a:cs typeface="Arial"/>
              <a:sym typeface="Arial"/>
            </a:endParaRPr>
          </a:p>
        </p:txBody>
      </p:sp>
      <p:sp>
        <p:nvSpPr>
          <p:cNvPr id="128" name="Google Shape;128;p5"/>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1"/>
          <p:cNvSpPr/>
          <p:nvPr/>
        </p:nvSpPr>
        <p:spPr>
          <a:xfrm>
            <a:off x="945347" y="2273745"/>
            <a:ext cx="7958021" cy="3893761"/>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34" name="Google Shape;134;p31"/>
          <p:cNvSpPr/>
          <p:nvPr/>
        </p:nvSpPr>
        <p:spPr>
          <a:xfrm>
            <a:off x="1187788" y="2733592"/>
            <a:ext cx="7937062" cy="2974066"/>
          </a:xfrm>
          <a:prstGeom prst="rect">
            <a:avLst/>
          </a:prstGeom>
          <a:noFill/>
          <a:ln>
            <a:noFill/>
          </a:ln>
        </p:spPr>
        <p:txBody>
          <a:bodyPr anchorCtr="0" anchor="t" bIns="45700" lIns="91425" spcFirstLastPara="1" rIns="91425" wrap="square" tIns="45700">
            <a:noAutofit/>
          </a:bodyPr>
          <a:lstStyle/>
          <a:p>
            <a:pPr indent="-317500" lvl="3"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Acreditació de titulació:</a:t>
            </a:r>
            <a:endParaRPr b="0" i="0" sz="1600" u="none" cap="none" strike="noStrike">
              <a:solidFill>
                <a:srgbClr val="0070C0"/>
              </a:solidFill>
              <a:latin typeface="Arial"/>
              <a:ea typeface="Arial"/>
              <a:cs typeface="Arial"/>
              <a:sym typeface="Arial"/>
            </a:endParaRPr>
          </a:p>
          <a:p>
            <a:pPr indent="-228600" lvl="4" marL="914400" marR="0" rtl="0" algn="just">
              <a:lnSpc>
                <a:spcPct val="115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ETSECCPB: 2 graus i 1 màster</a:t>
            </a:r>
            <a:endParaRPr b="0" i="0" sz="1600" u="none" cap="none" strike="noStrike">
              <a:solidFill>
                <a:srgbClr val="000000"/>
              </a:solidFill>
              <a:latin typeface="Arial"/>
              <a:ea typeface="Arial"/>
              <a:cs typeface="Arial"/>
              <a:sym typeface="Arial"/>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EPSEB: 1 màster, si no assoleix l’acreditació institucional</a:t>
            </a:r>
            <a:endParaRPr b="0" i="0" sz="1600" u="none" cap="none" strike="noStrike">
              <a:solidFill>
                <a:srgbClr val="000000"/>
              </a:solidFill>
              <a:latin typeface="Arial"/>
              <a:ea typeface="Arial"/>
              <a:cs typeface="Arial"/>
              <a:sym typeface="Arial"/>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FOOT: 1 grau</a:t>
            </a:r>
            <a:endParaRPr b="0" i="0" sz="1600" u="none" cap="none" strike="noStrike">
              <a:solidFill>
                <a:srgbClr val="000000"/>
              </a:solidFill>
              <a:latin typeface="Arial"/>
              <a:ea typeface="Arial"/>
              <a:cs typeface="Arial"/>
              <a:sym typeface="Arial"/>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EUNCET: 1 màster</a:t>
            </a:r>
            <a:endParaRPr b="0" i="0" sz="1600" u="none" cap="none" strike="noStrike">
              <a:solidFill>
                <a:srgbClr val="000000"/>
              </a:solidFill>
              <a:latin typeface="Arial"/>
              <a:ea typeface="Arial"/>
              <a:cs typeface="Arial"/>
              <a:sym typeface="Arial"/>
            </a:endParaRPr>
          </a:p>
          <a:p>
            <a:pPr indent="-228600" lvl="4" marL="914400" marR="0" rtl="0" algn="just">
              <a:lnSpc>
                <a:spcPct val="115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3"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Seguiment obligatori de centre:</a:t>
            </a:r>
            <a:endParaRPr/>
          </a:p>
          <a:p>
            <a:pPr indent="-228600" lvl="4" marL="914400" marR="0" rtl="0" algn="just">
              <a:lnSpc>
                <a:spcPct val="115000"/>
              </a:lnSpc>
              <a:spcBef>
                <a:spcPts val="0"/>
              </a:spcBef>
              <a:spcAft>
                <a:spcPts val="0"/>
              </a:spcAft>
              <a:buClr>
                <a:schemeClr val="dk1"/>
              </a:buClr>
              <a:buSzPts val="1400"/>
              <a:buFont typeface="Arial"/>
              <a:buNone/>
            </a:pPr>
            <a:r>
              <a:t/>
            </a:r>
            <a:endParaRPr b="0" i="0" sz="1600" u="none" cap="none" strike="noStrike">
              <a:solidFill>
                <a:schemeClr val="dk1"/>
              </a:solidFill>
              <a:latin typeface="Arial"/>
              <a:ea typeface="Arial"/>
              <a:cs typeface="Arial"/>
              <a:sym typeface="Arial"/>
            </a:endParaRPr>
          </a:p>
          <a:p>
            <a:pPr indent="-317500" lvl="4"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CITM: 2 graus amb seguiment obligatori per verificació</a:t>
            </a:r>
            <a:endParaRPr b="0" i="0" sz="1600" u="none" cap="none" strike="noStrike">
              <a:solidFill>
                <a:schemeClr val="dk1"/>
              </a:solidFill>
              <a:latin typeface="Arial"/>
              <a:ea typeface="Arial"/>
              <a:cs typeface="Arial"/>
              <a:sym typeface="Arial"/>
            </a:endParaRPr>
          </a:p>
        </p:txBody>
      </p:sp>
      <p:sp>
        <p:nvSpPr>
          <p:cNvPr id="135" name="Google Shape;135;p31"/>
          <p:cNvSpPr/>
          <p:nvPr/>
        </p:nvSpPr>
        <p:spPr>
          <a:xfrm>
            <a:off x="1513237" y="2115270"/>
            <a:ext cx="4890374" cy="462011"/>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1600" u="none" cap="none" strike="noStrike">
                <a:solidFill>
                  <a:srgbClr val="0070C0"/>
                </a:solidFill>
                <a:latin typeface="Arial"/>
                <a:ea typeface="Arial"/>
                <a:cs typeface="Arial"/>
                <a:sym typeface="Arial"/>
              </a:rPr>
              <a:t>Corresponents a processos del Calendari 2025</a:t>
            </a:r>
            <a:endParaRPr b="1" i="0" sz="1600" u="none" cap="none" strike="noStrike">
              <a:solidFill>
                <a:srgbClr val="0070C0"/>
              </a:solidFill>
              <a:latin typeface="Arial"/>
              <a:ea typeface="Arial"/>
              <a:cs typeface="Arial"/>
              <a:sym typeface="Arial"/>
            </a:endParaRPr>
          </a:p>
        </p:txBody>
      </p:sp>
      <p:sp>
        <p:nvSpPr>
          <p:cNvPr id="136" name="Google Shape;136;p31"/>
          <p:cNvSpPr/>
          <p:nvPr/>
        </p:nvSpPr>
        <p:spPr>
          <a:xfrm>
            <a:off x="788349" y="1106107"/>
            <a:ext cx="8416608"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000"/>
              <a:buFont typeface="Arial"/>
              <a:buNone/>
            </a:pPr>
            <a:r>
              <a:rPr b="1" i="0" lang="ca-ES" sz="2400" u="none" cap="none" strike="noStrike">
                <a:solidFill>
                  <a:srgbClr val="0070C0"/>
                </a:solidFill>
                <a:latin typeface="Arial"/>
                <a:ea typeface="Arial"/>
                <a:cs typeface="Arial"/>
                <a:sym typeface="Arial"/>
              </a:rPr>
              <a:t>Acreditació i seguiment ordinari</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ca-ES" sz="1800" u="none" cap="none" strike="noStrike">
                <a:solidFill>
                  <a:srgbClr val="0000FF"/>
                </a:solidFill>
                <a:latin typeface="Arial"/>
                <a:ea typeface="Arial"/>
                <a:cs typeface="Arial"/>
                <a:sym typeface="Arial"/>
              </a:rPr>
              <a:t>Proposta programació 2025 (pendent aprovació AQU)</a:t>
            </a:r>
            <a:endParaRPr b="0" i="0" sz="1800" u="none" cap="none" strike="noStrike">
              <a:solidFill>
                <a:srgbClr val="0000FF"/>
              </a:solidFill>
              <a:latin typeface="Arial"/>
              <a:ea typeface="Arial"/>
              <a:cs typeface="Arial"/>
              <a:sym typeface="Arial"/>
            </a:endParaRPr>
          </a:p>
        </p:txBody>
      </p:sp>
      <p:sp>
        <p:nvSpPr>
          <p:cNvPr id="137" name="Google Shape;137;p31"/>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2"/>
          <p:cNvSpPr/>
          <p:nvPr/>
        </p:nvSpPr>
        <p:spPr>
          <a:xfrm>
            <a:off x="737145" y="1115603"/>
            <a:ext cx="7875632"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ca-ES" sz="2400" u="none" cap="none" strike="noStrike">
                <a:solidFill>
                  <a:srgbClr val="0070C0"/>
                </a:solidFill>
                <a:latin typeface="Arial"/>
                <a:ea typeface="Arial"/>
                <a:cs typeface="Arial"/>
                <a:sym typeface="Arial"/>
              </a:rPr>
              <a:t>Nou model de Marc de Qualitat (AQU)</a:t>
            </a:r>
            <a:endParaRPr b="0" i="0" sz="2400" u="none" cap="none" strike="noStrike">
              <a:solidFill>
                <a:srgbClr val="000000"/>
              </a:solidFill>
              <a:latin typeface="Arial"/>
              <a:ea typeface="Arial"/>
              <a:cs typeface="Arial"/>
              <a:sym typeface="Arial"/>
            </a:endParaRPr>
          </a:p>
        </p:txBody>
      </p:sp>
      <p:sp>
        <p:nvSpPr>
          <p:cNvPr id="143" name="Google Shape;143;p32"/>
          <p:cNvSpPr/>
          <p:nvPr/>
        </p:nvSpPr>
        <p:spPr>
          <a:xfrm>
            <a:off x="616799" y="1918173"/>
            <a:ext cx="8922672" cy="4035972"/>
          </a:xfrm>
          <a:prstGeom prst="rect">
            <a:avLst/>
          </a:prstGeom>
          <a:noFill/>
          <a:ln cap="flat" cmpd="sng" w="9525">
            <a:solidFill>
              <a:srgbClr val="2D2D8A"/>
            </a:solidFill>
            <a:prstDash val="solid"/>
            <a:round/>
            <a:headEnd len="sm" w="sm" type="none"/>
            <a:tailEnd len="sm" w="sm" type="none"/>
          </a:ln>
        </p:spPr>
        <p:txBody>
          <a:bodyPr anchorCtr="0" anchor="t" bIns="45700" lIns="91425" spcFirstLastPara="1" rIns="91425" wrap="square" tIns="45700">
            <a:noAutofit/>
          </a:bodyPr>
          <a:lstStyle/>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177800" lvl="0" marL="285750" marR="0" rtl="0" algn="just">
              <a:lnSpc>
                <a:spcPct val="114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44" name="Google Shape;144;p32"/>
          <p:cNvSpPr/>
          <p:nvPr/>
        </p:nvSpPr>
        <p:spPr>
          <a:xfrm>
            <a:off x="616799" y="2105647"/>
            <a:ext cx="8609100" cy="169881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Marc 2024 i l’acreditació institucional</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Cal mantenir el MVSMA, o ha de desaparèixer en favor de l’Acreditació Institucional?</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Els centres amb AI han de poder veure reduïda la intensitat d’avaluació en verificació i modificació</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Les universitats han de potenciar el seguiment intern</a:t>
            </a:r>
            <a:endParaRPr b="0" i="0" sz="1600" u="none" cap="none" strike="noStrike">
              <a:solidFill>
                <a:schemeClr val="dk1"/>
              </a:solidFill>
              <a:latin typeface="Arial"/>
              <a:ea typeface="Arial"/>
              <a:cs typeface="Arial"/>
              <a:sym typeface="Arial"/>
            </a:endParaRPr>
          </a:p>
          <a:p>
            <a:pPr indent="0" lvl="0" marL="914400" marR="0" rtl="0" algn="just">
              <a:lnSpc>
                <a:spcPct val="115000"/>
              </a:lnSpc>
              <a:spcBef>
                <a:spcPts val="0"/>
              </a:spcBef>
              <a:spcAft>
                <a:spcPts val="0"/>
              </a:spcAft>
              <a:buNone/>
            </a:pPr>
            <a:r>
              <a:t/>
            </a:r>
            <a:endParaRPr sz="1600">
              <a:solidFill>
                <a:schemeClr val="dk1"/>
              </a:solidFill>
            </a:endParaRPr>
          </a:p>
          <a:p>
            <a:pPr indent="-317500" lvl="0" marL="457200" marR="0" rtl="0" algn="just">
              <a:lnSpc>
                <a:spcPct val="115000"/>
              </a:lnSpc>
              <a:spcBef>
                <a:spcPts val="0"/>
              </a:spcBef>
              <a:spcAft>
                <a:spcPts val="0"/>
              </a:spcAft>
              <a:buClr>
                <a:srgbClr val="0070C0"/>
              </a:buClr>
              <a:buSzPts val="1400"/>
              <a:buFont typeface="Arial"/>
              <a:buChar char="●"/>
            </a:pPr>
            <a:r>
              <a:rPr b="0" i="0" lang="ca-ES" sz="1600" u="none" cap="none" strike="noStrike">
                <a:solidFill>
                  <a:srgbClr val="0070C0"/>
                </a:solidFill>
                <a:latin typeface="Arial"/>
                <a:ea typeface="Arial"/>
                <a:cs typeface="Arial"/>
                <a:sym typeface="Arial"/>
              </a:rPr>
              <a:t>Simplificació dels processos d’avaluació (centres AI)</a:t>
            </a:r>
            <a:endParaRPr b="0" i="0" sz="1600" u="none" cap="none" strike="noStrike">
              <a:solidFill>
                <a:srgbClr val="0070C0"/>
              </a:solidFill>
              <a:latin typeface="Arial"/>
              <a:ea typeface="Arial"/>
              <a:cs typeface="Arial"/>
              <a:sym typeface="Arial"/>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Rebaixar la intensitat de les avaluacions (verificació, reverificació, modificació)</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No avaluar aspectes transversals a tota la universitat</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Reduir el número d’indicadors recomanats a les guies</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Seguiment de titulacions cada 3 anys</a:t>
            </a:r>
            <a:endParaRPr/>
          </a:p>
          <a:p>
            <a:pPr indent="-317500" lvl="1" marL="914400" marR="0" rtl="0" algn="just">
              <a:lnSpc>
                <a:spcPct val="115000"/>
              </a:lnSpc>
              <a:spcBef>
                <a:spcPts val="0"/>
              </a:spcBef>
              <a:spcAft>
                <a:spcPts val="0"/>
              </a:spcAft>
              <a:buClr>
                <a:schemeClr val="dk1"/>
              </a:buClr>
              <a:buSzPts val="1400"/>
              <a:buFont typeface="Arial"/>
              <a:buChar char="○"/>
            </a:pPr>
            <a:r>
              <a:rPr b="0" i="0" lang="ca-ES" sz="1600" u="none" cap="none" strike="noStrike">
                <a:solidFill>
                  <a:schemeClr val="dk1"/>
                </a:solidFill>
                <a:latin typeface="Arial"/>
                <a:ea typeface="Arial"/>
                <a:cs typeface="Arial"/>
                <a:sym typeface="Arial"/>
              </a:rPr>
              <a:t>Seguiment de centre cada 3 anys</a:t>
            </a:r>
            <a:endParaRPr/>
          </a:p>
        </p:txBody>
      </p:sp>
      <p:sp>
        <p:nvSpPr>
          <p:cNvPr id="145" name="Google Shape;145;p32"/>
          <p:cNvSpPr/>
          <p:nvPr/>
        </p:nvSpPr>
        <p:spPr>
          <a:xfrm>
            <a:off x="802976" y="1731046"/>
            <a:ext cx="4807562" cy="269501"/>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ca-ES" sz="1600" u="none" cap="none" strike="noStrike">
                <a:solidFill>
                  <a:srgbClr val="0070C0"/>
                </a:solidFill>
                <a:latin typeface="Arial"/>
                <a:ea typeface="Arial"/>
                <a:cs typeface="Arial"/>
                <a:sym typeface="Arial"/>
              </a:rPr>
              <a:t>Balanç de la reunió debat Marc VSMA</a:t>
            </a:r>
            <a:endParaRPr b="1" i="0" sz="1600" u="none" cap="none" strike="noStrike">
              <a:solidFill>
                <a:srgbClr val="0070C0"/>
              </a:solidFill>
              <a:latin typeface="Arial"/>
              <a:ea typeface="Arial"/>
              <a:cs typeface="Arial"/>
              <a:sym typeface="Arial"/>
            </a:endParaRPr>
          </a:p>
        </p:txBody>
      </p:sp>
      <p:sp>
        <p:nvSpPr>
          <p:cNvPr id="146" name="Google Shape;146;p32"/>
          <p:cNvSpPr/>
          <p:nvPr/>
        </p:nvSpPr>
        <p:spPr>
          <a:xfrm>
            <a:off x="3584848" y="264022"/>
            <a:ext cx="52053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1" i="0" lang="ca-ES" sz="2000" u="none" cap="none" strike="noStrike">
                <a:solidFill>
                  <a:srgbClr val="0070C0"/>
                </a:solidFill>
                <a:latin typeface="Arial"/>
                <a:ea typeface="Arial"/>
                <a:cs typeface="Arial"/>
                <a:sym typeface="Arial"/>
              </a:rPr>
              <a:t>2. Informe de la vicerectora de Qualitat i Política Lingüística</a:t>
            </a:r>
            <a:endParaRPr b="0" i="0" sz="1600" u="none" cap="none" strike="noStrike">
              <a:solidFill>
                <a:srgbClr val="0070C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patroUPC201112[1]">
  <a:themeElements>
    <a:clrScheme name="modelU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l'Office">
  <a:themeElements>
    <a:clrScheme name="Ofici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2013-04-26T11:18:06Z</dcterms:created>
  <dc:creator>UPC</dc:creator>
</cp:coreProperties>
</file>