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48"/>
  </p:notesMasterIdLst>
  <p:sldIdLst>
    <p:sldId id="362" r:id="rId3"/>
    <p:sldId id="257" r:id="rId4"/>
    <p:sldId id="258" r:id="rId5"/>
    <p:sldId id="259" r:id="rId6"/>
    <p:sldId id="262" r:id="rId7"/>
    <p:sldId id="263" r:id="rId8"/>
    <p:sldId id="265" r:id="rId9"/>
    <p:sldId id="355" r:id="rId10"/>
    <p:sldId id="356" r:id="rId11"/>
    <p:sldId id="357" r:id="rId12"/>
    <p:sldId id="358" r:id="rId13"/>
    <p:sldId id="359" r:id="rId14"/>
    <p:sldId id="360" r:id="rId15"/>
    <p:sldId id="266" r:id="rId16"/>
    <p:sldId id="267" r:id="rId17"/>
    <p:sldId id="268" r:id="rId18"/>
    <p:sldId id="277" r:id="rId19"/>
    <p:sldId id="278" r:id="rId20"/>
    <p:sldId id="388" r:id="rId21"/>
    <p:sldId id="389" r:id="rId22"/>
    <p:sldId id="390" r:id="rId23"/>
    <p:sldId id="279" r:id="rId24"/>
    <p:sldId id="371" r:id="rId25"/>
    <p:sldId id="372" r:id="rId26"/>
    <p:sldId id="387" r:id="rId27"/>
    <p:sldId id="383" r:id="rId28"/>
    <p:sldId id="384" r:id="rId29"/>
    <p:sldId id="385" r:id="rId30"/>
    <p:sldId id="386" r:id="rId31"/>
    <p:sldId id="373" r:id="rId32"/>
    <p:sldId id="374" r:id="rId33"/>
    <p:sldId id="375" r:id="rId34"/>
    <p:sldId id="379" r:id="rId35"/>
    <p:sldId id="380" r:id="rId36"/>
    <p:sldId id="382" r:id="rId37"/>
    <p:sldId id="282" r:id="rId38"/>
    <p:sldId id="280" r:id="rId39"/>
    <p:sldId id="281" r:id="rId40"/>
    <p:sldId id="368" r:id="rId41"/>
    <p:sldId id="283" r:id="rId42"/>
    <p:sldId id="284" r:id="rId43"/>
    <p:sldId id="293" r:id="rId44"/>
    <p:sldId id="333" r:id="rId45"/>
    <p:sldId id="334" r:id="rId46"/>
    <p:sldId id="28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EB7D6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38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282B0A-A668-C842-89B3-7887CB872E10}" type="doc">
      <dgm:prSet loTypeId="urn:microsoft.com/office/officeart/2005/8/layout/list1" loCatId="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0ABD1C0-F2D9-3D4E-AEE3-E24C17666C00}">
      <dgm:prSet phldrT="[Text]" custT="1"/>
      <dgm:spPr/>
      <dgm:t>
        <a:bodyPr/>
        <a:lstStyle/>
        <a:p>
          <a:r>
            <a:rPr lang="en-US" sz="1600" b="1" dirty="0" smtClean="0">
              <a:latin typeface="+mn-lt"/>
              <a:cs typeface="Arial" panose="020B0604020202020204" pitchFamily="34" charset="0"/>
            </a:rPr>
            <a:t>The University has presently around 150 doctorates</a:t>
          </a:r>
          <a:endParaRPr lang="en-US" sz="1600" b="1" dirty="0">
            <a:latin typeface="+mn-lt"/>
            <a:cs typeface="Arial" panose="020B0604020202020204" pitchFamily="34" charset="0"/>
          </a:endParaRPr>
        </a:p>
      </dgm:t>
    </dgm:pt>
    <dgm:pt modelId="{218FA3EF-D19C-E846-B3E9-0451F2C7AE56}" type="parTrans" cxnId="{F77CC126-1D0D-0246-AE34-54F8CF673361}">
      <dgm:prSet/>
      <dgm:spPr/>
      <dgm:t>
        <a:bodyPr/>
        <a:lstStyle/>
        <a:p>
          <a:endParaRPr lang="en-US" b="1">
            <a:latin typeface="+mn-lt"/>
            <a:cs typeface="Arial" panose="020B0604020202020204" pitchFamily="34" charset="0"/>
          </a:endParaRPr>
        </a:p>
      </dgm:t>
    </dgm:pt>
    <dgm:pt modelId="{F23DFA76-4C46-E442-85FA-1C5FC51ED479}" type="sibTrans" cxnId="{F77CC126-1D0D-0246-AE34-54F8CF673361}">
      <dgm:prSet/>
      <dgm:spPr/>
      <dgm:t>
        <a:bodyPr/>
        <a:lstStyle/>
        <a:p>
          <a:endParaRPr lang="en-US" b="1">
            <a:latin typeface="+mn-lt"/>
            <a:cs typeface="Arial" panose="020B0604020202020204" pitchFamily="34" charset="0"/>
          </a:endParaRPr>
        </a:p>
      </dgm:t>
    </dgm:pt>
    <dgm:pt modelId="{85509F04-C9F3-4C4E-A9D6-8EF02047FF01}">
      <dgm:prSet phldrT="[Text]" custT="1"/>
      <dgm:spPr/>
      <dgm:t>
        <a:bodyPr/>
        <a:lstStyle/>
        <a:p>
          <a:r>
            <a:rPr lang="en-US" sz="1600" b="1" dirty="0" smtClean="0">
              <a:latin typeface="+mn-lt"/>
              <a:cs typeface="Arial" panose="020B0604020202020204" pitchFamily="34" charset="0"/>
            </a:rPr>
            <a:t>More than 250  faculty members pursuing PhD</a:t>
          </a:r>
          <a:endParaRPr lang="en-US" sz="1600" b="1" dirty="0">
            <a:latin typeface="+mn-lt"/>
            <a:cs typeface="Arial" panose="020B0604020202020204" pitchFamily="34" charset="0"/>
          </a:endParaRPr>
        </a:p>
      </dgm:t>
    </dgm:pt>
    <dgm:pt modelId="{F746BC06-730F-BF4D-AE5E-F6BA956A8CC4}" type="parTrans" cxnId="{008665F3-90A8-D143-842E-B0DAF1138A1D}">
      <dgm:prSet/>
      <dgm:spPr/>
      <dgm:t>
        <a:bodyPr/>
        <a:lstStyle/>
        <a:p>
          <a:endParaRPr lang="en-US" b="1">
            <a:latin typeface="+mn-lt"/>
            <a:cs typeface="Arial" panose="020B0604020202020204" pitchFamily="34" charset="0"/>
          </a:endParaRPr>
        </a:p>
      </dgm:t>
    </dgm:pt>
    <dgm:pt modelId="{8FAE2302-C6F6-FD40-978D-62549DE4F2B1}" type="sibTrans" cxnId="{008665F3-90A8-D143-842E-B0DAF1138A1D}">
      <dgm:prSet/>
      <dgm:spPr/>
      <dgm:t>
        <a:bodyPr/>
        <a:lstStyle/>
        <a:p>
          <a:endParaRPr lang="en-US" b="1">
            <a:latin typeface="+mn-lt"/>
            <a:cs typeface="Arial" panose="020B0604020202020204" pitchFamily="34" charset="0"/>
          </a:endParaRPr>
        </a:p>
      </dgm:t>
    </dgm:pt>
    <dgm:pt modelId="{532B852C-39E8-8948-8864-54F8C8675EB8}">
      <dgm:prSet phldrT="[Text]" custT="1"/>
      <dgm:spPr/>
      <dgm:t>
        <a:bodyPr/>
        <a:lstStyle/>
        <a:p>
          <a:r>
            <a:rPr lang="en-US" sz="1600" b="1" dirty="0" smtClean="0">
              <a:latin typeface="+mn-lt"/>
              <a:cs typeface="Arial" panose="020B0604020202020204" pitchFamily="34" charset="0"/>
            </a:rPr>
            <a:t>Faculties from institutions like IIT’s, NIT’s, IIM’s and reputed universities</a:t>
          </a:r>
          <a:endParaRPr lang="en-US" sz="1600" b="1" dirty="0">
            <a:latin typeface="+mn-lt"/>
            <a:cs typeface="Arial" panose="020B0604020202020204" pitchFamily="34" charset="0"/>
          </a:endParaRPr>
        </a:p>
      </dgm:t>
    </dgm:pt>
    <dgm:pt modelId="{C51779ED-A331-AF45-9064-3F56B32B490F}" type="parTrans" cxnId="{4D9B719D-C322-E144-B72B-8E631A67706E}">
      <dgm:prSet/>
      <dgm:spPr/>
      <dgm:t>
        <a:bodyPr/>
        <a:lstStyle/>
        <a:p>
          <a:endParaRPr lang="en-US" b="1">
            <a:latin typeface="+mn-lt"/>
            <a:cs typeface="Arial" panose="020B0604020202020204" pitchFamily="34" charset="0"/>
          </a:endParaRPr>
        </a:p>
      </dgm:t>
    </dgm:pt>
    <dgm:pt modelId="{97CA4314-9A05-4C40-8A2D-C5DCC1A267A6}" type="sibTrans" cxnId="{4D9B719D-C322-E144-B72B-8E631A67706E}">
      <dgm:prSet/>
      <dgm:spPr/>
      <dgm:t>
        <a:bodyPr/>
        <a:lstStyle/>
        <a:p>
          <a:endParaRPr lang="en-US" b="1">
            <a:latin typeface="+mn-lt"/>
            <a:cs typeface="Arial" panose="020B0604020202020204" pitchFamily="34" charset="0"/>
          </a:endParaRPr>
        </a:p>
      </dgm:t>
    </dgm:pt>
    <dgm:pt modelId="{92CFA68D-C5A4-A64A-BF04-188A315F71A9}">
      <dgm:prSet custT="1"/>
      <dgm:spPr/>
      <dgm:t>
        <a:bodyPr/>
        <a:lstStyle/>
        <a:p>
          <a:r>
            <a:rPr lang="en-US" sz="1600" b="1" dirty="0" smtClean="0">
              <a:latin typeface="+mn-lt"/>
              <a:cs typeface="Arial" panose="020B0604020202020204" pitchFamily="34" charset="0"/>
            </a:rPr>
            <a:t>Faculty has more than 1200 publications to their credit</a:t>
          </a:r>
          <a:endParaRPr lang="en-US" sz="1600" b="1" dirty="0">
            <a:latin typeface="+mn-lt"/>
            <a:cs typeface="Arial" panose="020B0604020202020204" pitchFamily="34" charset="0"/>
          </a:endParaRPr>
        </a:p>
      </dgm:t>
    </dgm:pt>
    <dgm:pt modelId="{4E8E5A20-68A0-254B-BAFA-59A3BAEE4967}" type="parTrans" cxnId="{159F9B54-12BE-A147-8A9F-0268A65AEA06}">
      <dgm:prSet/>
      <dgm:spPr/>
      <dgm:t>
        <a:bodyPr/>
        <a:lstStyle/>
        <a:p>
          <a:endParaRPr lang="en-US" b="1">
            <a:latin typeface="+mn-lt"/>
            <a:cs typeface="Arial" panose="020B0604020202020204" pitchFamily="34" charset="0"/>
          </a:endParaRPr>
        </a:p>
      </dgm:t>
    </dgm:pt>
    <dgm:pt modelId="{30D63D5B-A89F-0A4F-A355-98C46FF121DF}" type="sibTrans" cxnId="{159F9B54-12BE-A147-8A9F-0268A65AEA06}">
      <dgm:prSet/>
      <dgm:spPr/>
      <dgm:t>
        <a:bodyPr/>
        <a:lstStyle/>
        <a:p>
          <a:endParaRPr lang="en-US" b="1">
            <a:latin typeface="+mn-lt"/>
            <a:cs typeface="Arial" panose="020B0604020202020204" pitchFamily="34" charset="0"/>
          </a:endParaRPr>
        </a:p>
      </dgm:t>
    </dgm:pt>
    <dgm:pt modelId="{6A2D3958-C30A-8941-A45E-C88A84EF9B9F}">
      <dgm:prSet custT="1"/>
      <dgm:spPr/>
      <dgm:t>
        <a:bodyPr/>
        <a:lstStyle/>
        <a:p>
          <a:r>
            <a:rPr lang="en-US" sz="1600" b="1" dirty="0" smtClean="0">
              <a:latin typeface="+mn-lt"/>
              <a:cs typeface="Arial" panose="020B0604020202020204" pitchFamily="34" charset="0"/>
            </a:rPr>
            <a:t>Faculty is encouraged to do research, participate in seminars, conferences at both National &amp; International levels</a:t>
          </a:r>
          <a:endParaRPr lang="en-US" sz="1600" b="1" dirty="0">
            <a:latin typeface="+mn-lt"/>
            <a:cs typeface="Arial" panose="020B0604020202020204" pitchFamily="34" charset="0"/>
          </a:endParaRPr>
        </a:p>
      </dgm:t>
    </dgm:pt>
    <dgm:pt modelId="{9CEFF923-5FA1-6442-BB6E-4A3F78089065}" type="parTrans" cxnId="{BE9B2965-D679-E74A-A084-DCD440117E0A}">
      <dgm:prSet/>
      <dgm:spPr/>
      <dgm:t>
        <a:bodyPr/>
        <a:lstStyle/>
        <a:p>
          <a:endParaRPr lang="en-US" b="1">
            <a:latin typeface="+mn-lt"/>
            <a:cs typeface="Arial" panose="020B0604020202020204" pitchFamily="34" charset="0"/>
          </a:endParaRPr>
        </a:p>
      </dgm:t>
    </dgm:pt>
    <dgm:pt modelId="{888106EA-515E-D34F-BC50-1246DA5C0948}" type="sibTrans" cxnId="{BE9B2965-D679-E74A-A084-DCD440117E0A}">
      <dgm:prSet/>
      <dgm:spPr/>
      <dgm:t>
        <a:bodyPr/>
        <a:lstStyle/>
        <a:p>
          <a:endParaRPr lang="en-US" b="1">
            <a:latin typeface="+mn-lt"/>
            <a:cs typeface="Arial" panose="020B0604020202020204" pitchFamily="34" charset="0"/>
          </a:endParaRPr>
        </a:p>
      </dgm:t>
    </dgm:pt>
    <dgm:pt modelId="{BFB7F18A-4D12-46A7-9C90-7BF621F214FD}">
      <dgm:prSet phldrT="[Text]" custT="1"/>
      <dgm:spPr/>
      <dgm:t>
        <a:bodyPr/>
        <a:lstStyle/>
        <a:p>
          <a:r>
            <a:rPr lang="en-US" sz="1600" b="1" dirty="0" smtClean="0">
              <a:latin typeface="+mn-lt"/>
              <a:cs typeface="Arial" panose="020B0604020202020204" pitchFamily="34" charset="0"/>
            </a:rPr>
            <a:t>International Visiting Faculty, Corporate Faculty and Adjunct Faculty for better exposure</a:t>
          </a:r>
          <a:endParaRPr lang="en-US" sz="1600" b="1" dirty="0">
            <a:latin typeface="+mn-lt"/>
            <a:cs typeface="Arial" panose="020B0604020202020204" pitchFamily="34" charset="0"/>
          </a:endParaRPr>
        </a:p>
      </dgm:t>
    </dgm:pt>
    <dgm:pt modelId="{8BBB7DD6-946A-4C25-97A5-41717AB5C4D6}" type="parTrans" cxnId="{A3444E83-926E-416C-8255-073C763406C1}">
      <dgm:prSet/>
      <dgm:spPr/>
      <dgm:t>
        <a:bodyPr/>
        <a:lstStyle/>
        <a:p>
          <a:endParaRPr lang="en-US"/>
        </a:p>
      </dgm:t>
    </dgm:pt>
    <dgm:pt modelId="{96BF7351-FC1E-44DD-85B3-AA6343A8F4B0}" type="sibTrans" cxnId="{A3444E83-926E-416C-8255-073C763406C1}">
      <dgm:prSet/>
      <dgm:spPr/>
      <dgm:t>
        <a:bodyPr/>
        <a:lstStyle/>
        <a:p>
          <a:endParaRPr lang="en-US"/>
        </a:p>
      </dgm:t>
    </dgm:pt>
    <dgm:pt modelId="{C292C6DC-0435-4144-8CCE-1EAF078EE809}" type="pres">
      <dgm:prSet presAssocID="{39282B0A-A668-C842-89B3-7887CB872E1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8B11BE-61D6-8149-9736-C3C390AB2DDC}" type="pres">
      <dgm:prSet presAssocID="{70ABD1C0-F2D9-3D4E-AEE3-E24C17666C00}" presName="parentLin" presStyleCnt="0"/>
      <dgm:spPr/>
      <dgm:t>
        <a:bodyPr/>
        <a:lstStyle/>
        <a:p>
          <a:endParaRPr lang="en-US"/>
        </a:p>
      </dgm:t>
    </dgm:pt>
    <dgm:pt modelId="{692CAF35-113E-7C4E-966B-05293DFC671B}" type="pres">
      <dgm:prSet presAssocID="{70ABD1C0-F2D9-3D4E-AEE3-E24C17666C00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D525B405-9B67-6A40-A876-8886E0ED7896}" type="pres">
      <dgm:prSet presAssocID="{70ABD1C0-F2D9-3D4E-AEE3-E24C17666C00}" presName="parentText" presStyleLbl="node1" presStyleIdx="0" presStyleCnt="6" custScaleX="138786" custScaleY="18783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9AB0ED-9ABC-F041-937E-801000B5CC92}" type="pres">
      <dgm:prSet presAssocID="{70ABD1C0-F2D9-3D4E-AEE3-E24C17666C00}" presName="negativeSpace" presStyleCnt="0"/>
      <dgm:spPr/>
      <dgm:t>
        <a:bodyPr/>
        <a:lstStyle/>
        <a:p>
          <a:endParaRPr lang="en-US"/>
        </a:p>
      </dgm:t>
    </dgm:pt>
    <dgm:pt modelId="{6D8132EC-3B03-7849-93EF-C9262B339472}" type="pres">
      <dgm:prSet presAssocID="{70ABD1C0-F2D9-3D4E-AEE3-E24C17666C00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C99EA3-72F6-0845-B1CA-D9A42F9671B4}" type="pres">
      <dgm:prSet presAssocID="{F23DFA76-4C46-E442-85FA-1C5FC51ED479}" presName="spaceBetweenRectangles" presStyleCnt="0"/>
      <dgm:spPr/>
      <dgm:t>
        <a:bodyPr/>
        <a:lstStyle/>
        <a:p>
          <a:endParaRPr lang="en-US"/>
        </a:p>
      </dgm:t>
    </dgm:pt>
    <dgm:pt modelId="{2627B9E9-81B6-7544-801D-5477085FDFF1}" type="pres">
      <dgm:prSet presAssocID="{85509F04-C9F3-4C4E-A9D6-8EF02047FF01}" presName="parentLin" presStyleCnt="0"/>
      <dgm:spPr/>
      <dgm:t>
        <a:bodyPr/>
        <a:lstStyle/>
        <a:p>
          <a:endParaRPr lang="en-US"/>
        </a:p>
      </dgm:t>
    </dgm:pt>
    <dgm:pt modelId="{1A8EBB31-658A-5C43-84B4-FE5FBDF6FC6D}" type="pres">
      <dgm:prSet presAssocID="{85509F04-C9F3-4C4E-A9D6-8EF02047FF01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A5CCDE57-4BAC-AD44-A0C3-2871034DAE6C}" type="pres">
      <dgm:prSet presAssocID="{85509F04-C9F3-4C4E-A9D6-8EF02047FF01}" presName="parentText" presStyleLbl="node1" presStyleIdx="1" presStyleCnt="6" custScaleX="138786" custScaleY="18783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1A112-541F-7D45-83F3-FFF3D83BC8F8}" type="pres">
      <dgm:prSet presAssocID="{85509F04-C9F3-4C4E-A9D6-8EF02047FF01}" presName="negativeSpace" presStyleCnt="0"/>
      <dgm:spPr/>
      <dgm:t>
        <a:bodyPr/>
        <a:lstStyle/>
        <a:p>
          <a:endParaRPr lang="en-US"/>
        </a:p>
      </dgm:t>
    </dgm:pt>
    <dgm:pt modelId="{111551AF-29E4-D64D-A559-0E50D4FB9F08}" type="pres">
      <dgm:prSet presAssocID="{85509F04-C9F3-4C4E-A9D6-8EF02047FF01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9E0DC9-479B-1349-9A80-82F70A52EC8D}" type="pres">
      <dgm:prSet presAssocID="{8FAE2302-C6F6-FD40-978D-62549DE4F2B1}" presName="spaceBetweenRectangles" presStyleCnt="0"/>
      <dgm:spPr/>
      <dgm:t>
        <a:bodyPr/>
        <a:lstStyle/>
        <a:p>
          <a:endParaRPr lang="en-US"/>
        </a:p>
      </dgm:t>
    </dgm:pt>
    <dgm:pt modelId="{61BD7912-FB2F-C74E-88DC-534FE4B1A317}" type="pres">
      <dgm:prSet presAssocID="{532B852C-39E8-8948-8864-54F8C8675EB8}" presName="parentLin" presStyleCnt="0"/>
      <dgm:spPr/>
      <dgm:t>
        <a:bodyPr/>
        <a:lstStyle/>
        <a:p>
          <a:endParaRPr lang="en-US"/>
        </a:p>
      </dgm:t>
    </dgm:pt>
    <dgm:pt modelId="{940D711F-36F3-9345-9245-821972D85572}" type="pres">
      <dgm:prSet presAssocID="{532B852C-39E8-8948-8864-54F8C8675EB8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2723EEF4-6C46-864E-B89A-98DF30C40C78}" type="pres">
      <dgm:prSet presAssocID="{532B852C-39E8-8948-8864-54F8C8675EB8}" presName="parentText" presStyleLbl="node1" presStyleIdx="2" presStyleCnt="6" custScaleX="138786" custScaleY="18783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5F6FCF-9CEC-6246-B36E-249820DAC451}" type="pres">
      <dgm:prSet presAssocID="{532B852C-39E8-8948-8864-54F8C8675EB8}" presName="negativeSpace" presStyleCnt="0"/>
      <dgm:spPr/>
      <dgm:t>
        <a:bodyPr/>
        <a:lstStyle/>
        <a:p>
          <a:endParaRPr lang="en-US"/>
        </a:p>
      </dgm:t>
    </dgm:pt>
    <dgm:pt modelId="{D8A54436-9FE3-C046-A51C-04BD5A2314B9}" type="pres">
      <dgm:prSet presAssocID="{532B852C-39E8-8948-8864-54F8C8675EB8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5502BA-8A71-0B4B-905D-DD4B1C07EB96}" type="pres">
      <dgm:prSet presAssocID="{97CA4314-9A05-4C40-8A2D-C5DCC1A267A6}" presName="spaceBetweenRectangles" presStyleCnt="0"/>
      <dgm:spPr/>
      <dgm:t>
        <a:bodyPr/>
        <a:lstStyle/>
        <a:p>
          <a:endParaRPr lang="en-US"/>
        </a:p>
      </dgm:t>
    </dgm:pt>
    <dgm:pt modelId="{F6C99E69-4E12-4269-B991-FDA114D6ACCD}" type="pres">
      <dgm:prSet presAssocID="{BFB7F18A-4D12-46A7-9C90-7BF621F214FD}" presName="parentLin" presStyleCnt="0"/>
      <dgm:spPr/>
    </dgm:pt>
    <dgm:pt modelId="{098D0858-2742-41E9-81A5-ACC614FF65E0}" type="pres">
      <dgm:prSet presAssocID="{BFB7F18A-4D12-46A7-9C90-7BF621F214FD}" presName="parentLeftMargin" presStyleLbl="node1" presStyleIdx="2" presStyleCnt="6" custScaleX="138786" custScaleY="187839"/>
      <dgm:spPr/>
      <dgm:t>
        <a:bodyPr/>
        <a:lstStyle/>
        <a:p>
          <a:endParaRPr lang="en-US"/>
        </a:p>
      </dgm:t>
    </dgm:pt>
    <dgm:pt modelId="{C47D42C6-5D94-4B44-9CF3-2EF10630D6B2}" type="pres">
      <dgm:prSet presAssocID="{BFB7F18A-4D12-46A7-9C90-7BF621F214FD}" presName="parentText" presStyleLbl="node1" presStyleIdx="3" presStyleCnt="6" custScaleX="175354" custScaleY="18190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E24780-793E-452F-BDE3-FF2263072BA7}" type="pres">
      <dgm:prSet presAssocID="{BFB7F18A-4D12-46A7-9C90-7BF621F214FD}" presName="negativeSpace" presStyleCnt="0"/>
      <dgm:spPr/>
    </dgm:pt>
    <dgm:pt modelId="{367C6378-440B-4EE1-8D7E-6F636D1033DC}" type="pres">
      <dgm:prSet presAssocID="{BFB7F18A-4D12-46A7-9C90-7BF621F214FD}" presName="childText" presStyleLbl="conFgAcc1" presStyleIdx="3" presStyleCnt="6">
        <dgm:presLayoutVars>
          <dgm:bulletEnabled val="1"/>
        </dgm:presLayoutVars>
      </dgm:prSet>
      <dgm:spPr/>
    </dgm:pt>
    <dgm:pt modelId="{B1C1B98E-3E8D-4037-8DD9-BC9FB420266F}" type="pres">
      <dgm:prSet presAssocID="{96BF7351-FC1E-44DD-85B3-AA6343A8F4B0}" presName="spaceBetweenRectangles" presStyleCnt="0"/>
      <dgm:spPr/>
    </dgm:pt>
    <dgm:pt modelId="{A74F2226-1625-1C47-AE0E-7B6E1E1AC8BA}" type="pres">
      <dgm:prSet presAssocID="{92CFA68D-C5A4-A64A-BF04-188A315F71A9}" presName="parentLin" presStyleCnt="0"/>
      <dgm:spPr/>
      <dgm:t>
        <a:bodyPr/>
        <a:lstStyle/>
        <a:p>
          <a:endParaRPr lang="en-US"/>
        </a:p>
      </dgm:t>
    </dgm:pt>
    <dgm:pt modelId="{A2C1A2A4-013D-CE4B-843C-1A605DC995FC}" type="pres">
      <dgm:prSet presAssocID="{92CFA68D-C5A4-A64A-BF04-188A315F71A9}" presName="parentLeftMargin" presStyleLbl="node1" presStyleIdx="3" presStyleCnt="6"/>
      <dgm:spPr/>
      <dgm:t>
        <a:bodyPr/>
        <a:lstStyle/>
        <a:p>
          <a:endParaRPr lang="en-US"/>
        </a:p>
      </dgm:t>
    </dgm:pt>
    <dgm:pt modelId="{5A14CD14-E6DB-774B-8D37-29255C4A2A3C}" type="pres">
      <dgm:prSet presAssocID="{92CFA68D-C5A4-A64A-BF04-188A315F71A9}" presName="parentText" presStyleLbl="node1" presStyleIdx="4" presStyleCnt="6" custScaleX="138786" custScaleY="18783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46CF65-8051-C545-A75A-4A55E3B11A3A}" type="pres">
      <dgm:prSet presAssocID="{92CFA68D-C5A4-A64A-BF04-188A315F71A9}" presName="negativeSpace" presStyleCnt="0"/>
      <dgm:spPr/>
      <dgm:t>
        <a:bodyPr/>
        <a:lstStyle/>
        <a:p>
          <a:endParaRPr lang="en-US"/>
        </a:p>
      </dgm:t>
    </dgm:pt>
    <dgm:pt modelId="{7E131D8D-FBA9-4B45-BA77-4BC584AEA397}" type="pres">
      <dgm:prSet presAssocID="{92CFA68D-C5A4-A64A-BF04-188A315F71A9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9DD5B9-5A84-3149-9F10-D15D8EABF0DB}" type="pres">
      <dgm:prSet presAssocID="{30D63D5B-A89F-0A4F-A355-98C46FF121DF}" presName="spaceBetweenRectangles" presStyleCnt="0"/>
      <dgm:spPr/>
      <dgm:t>
        <a:bodyPr/>
        <a:lstStyle/>
        <a:p>
          <a:endParaRPr lang="en-US"/>
        </a:p>
      </dgm:t>
    </dgm:pt>
    <dgm:pt modelId="{8FDC2AAA-6E51-964B-8B23-D13EA92A184A}" type="pres">
      <dgm:prSet presAssocID="{6A2D3958-C30A-8941-A45E-C88A84EF9B9F}" presName="parentLin" presStyleCnt="0"/>
      <dgm:spPr/>
      <dgm:t>
        <a:bodyPr/>
        <a:lstStyle/>
        <a:p>
          <a:endParaRPr lang="en-US"/>
        </a:p>
      </dgm:t>
    </dgm:pt>
    <dgm:pt modelId="{3FD4771E-5059-8546-86CB-A342F8940CE4}" type="pres">
      <dgm:prSet presAssocID="{6A2D3958-C30A-8941-A45E-C88A84EF9B9F}" presName="parentLeftMargin" presStyleLbl="node1" presStyleIdx="4" presStyleCnt="6"/>
      <dgm:spPr/>
      <dgm:t>
        <a:bodyPr/>
        <a:lstStyle/>
        <a:p>
          <a:endParaRPr lang="en-US"/>
        </a:p>
      </dgm:t>
    </dgm:pt>
    <dgm:pt modelId="{C6FCA01C-D8C3-C845-BC59-5967FD8138C6}" type="pres">
      <dgm:prSet presAssocID="{6A2D3958-C30A-8941-A45E-C88A84EF9B9F}" presName="parentText" presStyleLbl="node1" presStyleIdx="5" presStyleCnt="6" custScaleX="138786" custScaleY="18783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067D8E-AA3E-1E42-A26F-1670DA9E772D}" type="pres">
      <dgm:prSet presAssocID="{6A2D3958-C30A-8941-A45E-C88A84EF9B9F}" presName="negativeSpace" presStyleCnt="0"/>
      <dgm:spPr/>
      <dgm:t>
        <a:bodyPr/>
        <a:lstStyle/>
        <a:p>
          <a:endParaRPr lang="en-US"/>
        </a:p>
      </dgm:t>
    </dgm:pt>
    <dgm:pt modelId="{878F160D-78F2-1147-AFCF-9631B03BFC96}" type="pres">
      <dgm:prSet presAssocID="{6A2D3958-C30A-8941-A45E-C88A84EF9B9F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E1ADAB-613B-4153-A921-476C91C40F67}" type="presOf" srcId="{92CFA68D-C5A4-A64A-BF04-188A315F71A9}" destId="{A2C1A2A4-013D-CE4B-843C-1A605DC995FC}" srcOrd="0" destOrd="0" presId="urn:microsoft.com/office/officeart/2005/8/layout/list1"/>
    <dgm:cxn modelId="{E01C4AC2-F13F-44C5-AAF0-16EDB894D029}" type="presOf" srcId="{BFB7F18A-4D12-46A7-9C90-7BF621F214FD}" destId="{098D0858-2742-41E9-81A5-ACC614FF65E0}" srcOrd="0" destOrd="0" presId="urn:microsoft.com/office/officeart/2005/8/layout/list1"/>
    <dgm:cxn modelId="{39C66615-96BF-4123-8906-EBE915F69650}" type="presOf" srcId="{6A2D3958-C30A-8941-A45E-C88A84EF9B9F}" destId="{3FD4771E-5059-8546-86CB-A342F8940CE4}" srcOrd="0" destOrd="0" presId="urn:microsoft.com/office/officeart/2005/8/layout/list1"/>
    <dgm:cxn modelId="{BE9B2965-D679-E74A-A084-DCD440117E0A}" srcId="{39282B0A-A668-C842-89B3-7887CB872E10}" destId="{6A2D3958-C30A-8941-A45E-C88A84EF9B9F}" srcOrd="5" destOrd="0" parTransId="{9CEFF923-5FA1-6442-BB6E-4A3F78089065}" sibTransId="{888106EA-515E-D34F-BC50-1246DA5C0948}"/>
    <dgm:cxn modelId="{F77CC126-1D0D-0246-AE34-54F8CF673361}" srcId="{39282B0A-A668-C842-89B3-7887CB872E10}" destId="{70ABD1C0-F2D9-3D4E-AEE3-E24C17666C00}" srcOrd="0" destOrd="0" parTransId="{218FA3EF-D19C-E846-B3E9-0451F2C7AE56}" sibTransId="{F23DFA76-4C46-E442-85FA-1C5FC51ED479}"/>
    <dgm:cxn modelId="{81F397BD-81AA-42A4-A3DF-C7437B661456}" type="presOf" srcId="{BFB7F18A-4D12-46A7-9C90-7BF621F214FD}" destId="{C47D42C6-5D94-4B44-9CF3-2EF10630D6B2}" srcOrd="1" destOrd="0" presId="urn:microsoft.com/office/officeart/2005/8/layout/list1"/>
    <dgm:cxn modelId="{A3444E83-926E-416C-8255-073C763406C1}" srcId="{39282B0A-A668-C842-89B3-7887CB872E10}" destId="{BFB7F18A-4D12-46A7-9C90-7BF621F214FD}" srcOrd="3" destOrd="0" parTransId="{8BBB7DD6-946A-4C25-97A5-41717AB5C4D6}" sibTransId="{96BF7351-FC1E-44DD-85B3-AA6343A8F4B0}"/>
    <dgm:cxn modelId="{159F9B54-12BE-A147-8A9F-0268A65AEA06}" srcId="{39282B0A-A668-C842-89B3-7887CB872E10}" destId="{92CFA68D-C5A4-A64A-BF04-188A315F71A9}" srcOrd="4" destOrd="0" parTransId="{4E8E5A20-68A0-254B-BAFA-59A3BAEE4967}" sibTransId="{30D63D5B-A89F-0A4F-A355-98C46FF121DF}"/>
    <dgm:cxn modelId="{90D428F3-84A6-4373-A943-0F808CEE79E9}" type="presOf" srcId="{532B852C-39E8-8948-8864-54F8C8675EB8}" destId="{940D711F-36F3-9345-9245-821972D85572}" srcOrd="0" destOrd="0" presId="urn:microsoft.com/office/officeart/2005/8/layout/list1"/>
    <dgm:cxn modelId="{7764C6A1-E6A8-4CCF-B81C-011FE69FF78F}" type="presOf" srcId="{39282B0A-A668-C842-89B3-7887CB872E10}" destId="{C292C6DC-0435-4144-8CCE-1EAF078EE809}" srcOrd="0" destOrd="0" presId="urn:microsoft.com/office/officeart/2005/8/layout/list1"/>
    <dgm:cxn modelId="{25E61CD8-8A4C-45F7-9AF2-AD1CA84FDCB7}" type="presOf" srcId="{70ABD1C0-F2D9-3D4E-AEE3-E24C17666C00}" destId="{692CAF35-113E-7C4E-966B-05293DFC671B}" srcOrd="0" destOrd="0" presId="urn:microsoft.com/office/officeart/2005/8/layout/list1"/>
    <dgm:cxn modelId="{4D9B719D-C322-E144-B72B-8E631A67706E}" srcId="{39282B0A-A668-C842-89B3-7887CB872E10}" destId="{532B852C-39E8-8948-8864-54F8C8675EB8}" srcOrd="2" destOrd="0" parTransId="{C51779ED-A331-AF45-9064-3F56B32B490F}" sibTransId="{97CA4314-9A05-4C40-8A2D-C5DCC1A267A6}"/>
    <dgm:cxn modelId="{A79ADA97-138F-4DED-BE1A-ED95EB7B6A8E}" type="presOf" srcId="{6A2D3958-C30A-8941-A45E-C88A84EF9B9F}" destId="{C6FCA01C-D8C3-C845-BC59-5967FD8138C6}" srcOrd="1" destOrd="0" presId="urn:microsoft.com/office/officeart/2005/8/layout/list1"/>
    <dgm:cxn modelId="{134EB3B1-4BA9-40A0-8C0B-232E75CE49BA}" type="presOf" srcId="{532B852C-39E8-8948-8864-54F8C8675EB8}" destId="{2723EEF4-6C46-864E-B89A-98DF30C40C78}" srcOrd="1" destOrd="0" presId="urn:microsoft.com/office/officeart/2005/8/layout/list1"/>
    <dgm:cxn modelId="{008665F3-90A8-D143-842E-B0DAF1138A1D}" srcId="{39282B0A-A668-C842-89B3-7887CB872E10}" destId="{85509F04-C9F3-4C4E-A9D6-8EF02047FF01}" srcOrd="1" destOrd="0" parTransId="{F746BC06-730F-BF4D-AE5E-F6BA956A8CC4}" sibTransId="{8FAE2302-C6F6-FD40-978D-62549DE4F2B1}"/>
    <dgm:cxn modelId="{8FF7BCA2-3846-46BB-8B72-B930B8C9C5BC}" type="presOf" srcId="{85509F04-C9F3-4C4E-A9D6-8EF02047FF01}" destId="{1A8EBB31-658A-5C43-84B4-FE5FBDF6FC6D}" srcOrd="0" destOrd="0" presId="urn:microsoft.com/office/officeart/2005/8/layout/list1"/>
    <dgm:cxn modelId="{EF64EDE5-7441-4192-BA26-B1FDA6370487}" type="presOf" srcId="{70ABD1C0-F2D9-3D4E-AEE3-E24C17666C00}" destId="{D525B405-9B67-6A40-A876-8886E0ED7896}" srcOrd="1" destOrd="0" presId="urn:microsoft.com/office/officeart/2005/8/layout/list1"/>
    <dgm:cxn modelId="{F13CB448-81C9-4B07-9C45-3D1AC839F95E}" type="presOf" srcId="{85509F04-C9F3-4C4E-A9D6-8EF02047FF01}" destId="{A5CCDE57-4BAC-AD44-A0C3-2871034DAE6C}" srcOrd="1" destOrd="0" presId="urn:microsoft.com/office/officeart/2005/8/layout/list1"/>
    <dgm:cxn modelId="{C44ABED5-D279-4661-A69D-5DC1BA84CDE1}" type="presOf" srcId="{92CFA68D-C5A4-A64A-BF04-188A315F71A9}" destId="{5A14CD14-E6DB-774B-8D37-29255C4A2A3C}" srcOrd="1" destOrd="0" presId="urn:microsoft.com/office/officeart/2005/8/layout/list1"/>
    <dgm:cxn modelId="{AFCF3661-7B27-478F-B435-3D9278C72FFA}" type="presParOf" srcId="{C292C6DC-0435-4144-8CCE-1EAF078EE809}" destId="{1F8B11BE-61D6-8149-9736-C3C390AB2DDC}" srcOrd="0" destOrd="0" presId="urn:microsoft.com/office/officeart/2005/8/layout/list1"/>
    <dgm:cxn modelId="{52DD7126-F3CD-423D-9D75-E35D7DE3B51D}" type="presParOf" srcId="{1F8B11BE-61D6-8149-9736-C3C390AB2DDC}" destId="{692CAF35-113E-7C4E-966B-05293DFC671B}" srcOrd="0" destOrd="0" presId="urn:microsoft.com/office/officeart/2005/8/layout/list1"/>
    <dgm:cxn modelId="{847094E5-3D28-46D3-B316-4C4CAB296F35}" type="presParOf" srcId="{1F8B11BE-61D6-8149-9736-C3C390AB2DDC}" destId="{D525B405-9B67-6A40-A876-8886E0ED7896}" srcOrd="1" destOrd="0" presId="urn:microsoft.com/office/officeart/2005/8/layout/list1"/>
    <dgm:cxn modelId="{74FE804C-8124-4760-BDB7-C3DD1FF59B45}" type="presParOf" srcId="{C292C6DC-0435-4144-8CCE-1EAF078EE809}" destId="{D39AB0ED-9ABC-F041-937E-801000B5CC92}" srcOrd="1" destOrd="0" presId="urn:microsoft.com/office/officeart/2005/8/layout/list1"/>
    <dgm:cxn modelId="{D2DAB88B-145D-498B-A828-E41720084EA3}" type="presParOf" srcId="{C292C6DC-0435-4144-8CCE-1EAF078EE809}" destId="{6D8132EC-3B03-7849-93EF-C9262B339472}" srcOrd="2" destOrd="0" presId="urn:microsoft.com/office/officeart/2005/8/layout/list1"/>
    <dgm:cxn modelId="{81144BF0-AA74-4038-8845-1158C5F01797}" type="presParOf" srcId="{C292C6DC-0435-4144-8CCE-1EAF078EE809}" destId="{B9C99EA3-72F6-0845-B1CA-D9A42F9671B4}" srcOrd="3" destOrd="0" presId="urn:microsoft.com/office/officeart/2005/8/layout/list1"/>
    <dgm:cxn modelId="{F2FA3E10-BFA9-4EF7-AB82-AC716076F441}" type="presParOf" srcId="{C292C6DC-0435-4144-8CCE-1EAF078EE809}" destId="{2627B9E9-81B6-7544-801D-5477085FDFF1}" srcOrd="4" destOrd="0" presId="urn:microsoft.com/office/officeart/2005/8/layout/list1"/>
    <dgm:cxn modelId="{A1D240F4-E900-4B14-9FDB-BBDF36BED884}" type="presParOf" srcId="{2627B9E9-81B6-7544-801D-5477085FDFF1}" destId="{1A8EBB31-658A-5C43-84B4-FE5FBDF6FC6D}" srcOrd="0" destOrd="0" presId="urn:microsoft.com/office/officeart/2005/8/layout/list1"/>
    <dgm:cxn modelId="{765F0301-03E4-4BE6-9244-92A51F3E9ED2}" type="presParOf" srcId="{2627B9E9-81B6-7544-801D-5477085FDFF1}" destId="{A5CCDE57-4BAC-AD44-A0C3-2871034DAE6C}" srcOrd="1" destOrd="0" presId="urn:microsoft.com/office/officeart/2005/8/layout/list1"/>
    <dgm:cxn modelId="{7E045058-6D27-4BB7-A4D2-F5366C497FC6}" type="presParOf" srcId="{C292C6DC-0435-4144-8CCE-1EAF078EE809}" destId="{BF51A112-541F-7D45-83F3-FFF3D83BC8F8}" srcOrd="5" destOrd="0" presId="urn:microsoft.com/office/officeart/2005/8/layout/list1"/>
    <dgm:cxn modelId="{8C55BF59-704C-44CF-97B8-C1FD1ED0B224}" type="presParOf" srcId="{C292C6DC-0435-4144-8CCE-1EAF078EE809}" destId="{111551AF-29E4-D64D-A559-0E50D4FB9F08}" srcOrd="6" destOrd="0" presId="urn:microsoft.com/office/officeart/2005/8/layout/list1"/>
    <dgm:cxn modelId="{38E3C726-BE7D-4709-9818-C8E8A84C3EE2}" type="presParOf" srcId="{C292C6DC-0435-4144-8CCE-1EAF078EE809}" destId="{6A9E0DC9-479B-1349-9A80-82F70A52EC8D}" srcOrd="7" destOrd="0" presId="urn:microsoft.com/office/officeart/2005/8/layout/list1"/>
    <dgm:cxn modelId="{EDC61194-02C4-4948-B247-B62B1B7B2E1D}" type="presParOf" srcId="{C292C6DC-0435-4144-8CCE-1EAF078EE809}" destId="{61BD7912-FB2F-C74E-88DC-534FE4B1A317}" srcOrd="8" destOrd="0" presId="urn:microsoft.com/office/officeart/2005/8/layout/list1"/>
    <dgm:cxn modelId="{7A8EBB81-E692-41E3-BA71-D82F17D0770F}" type="presParOf" srcId="{61BD7912-FB2F-C74E-88DC-534FE4B1A317}" destId="{940D711F-36F3-9345-9245-821972D85572}" srcOrd="0" destOrd="0" presId="urn:microsoft.com/office/officeart/2005/8/layout/list1"/>
    <dgm:cxn modelId="{CFE86672-DAC8-4B5F-A8B1-0E9B9265C2D8}" type="presParOf" srcId="{61BD7912-FB2F-C74E-88DC-534FE4B1A317}" destId="{2723EEF4-6C46-864E-B89A-98DF30C40C78}" srcOrd="1" destOrd="0" presId="urn:microsoft.com/office/officeart/2005/8/layout/list1"/>
    <dgm:cxn modelId="{1C3A7FA2-39AE-4B36-A7F4-86305CC30B66}" type="presParOf" srcId="{C292C6DC-0435-4144-8CCE-1EAF078EE809}" destId="{245F6FCF-9CEC-6246-B36E-249820DAC451}" srcOrd="9" destOrd="0" presId="urn:microsoft.com/office/officeart/2005/8/layout/list1"/>
    <dgm:cxn modelId="{0C5C7FD5-28DD-4B74-A2A7-05300F51AE61}" type="presParOf" srcId="{C292C6DC-0435-4144-8CCE-1EAF078EE809}" destId="{D8A54436-9FE3-C046-A51C-04BD5A2314B9}" srcOrd="10" destOrd="0" presId="urn:microsoft.com/office/officeart/2005/8/layout/list1"/>
    <dgm:cxn modelId="{97DE8C89-0FB5-4844-82E3-9A61648ACEDB}" type="presParOf" srcId="{C292C6DC-0435-4144-8CCE-1EAF078EE809}" destId="{8D5502BA-8A71-0B4B-905D-DD4B1C07EB96}" srcOrd="11" destOrd="0" presId="urn:microsoft.com/office/officeart/2005/8/layout/list1"/>
    <dgm:cxn modelId="{3A287DFF-FC1C-4636-8D43-37470FD3E446}" type="presParOf" srcId="{C292C6DC-0435-4144-8CCE-1EAF078EE809}" destId="{F6C99E69-4E12-4269-B991-FDA114D6ACCD}" srcOrd="12" destOrd="0" presId="urn:microsoft.com/office/officeart/2005/8/layout/list1"/>
    <dgm:cxn modelId="{7F4CA289-1B7B-4F6F-B31E-D700F5ADD9E0}" type="presParOf" srcId="{F6C99E69-4E12-4269-B991-FDA114D6ACCD}" destId="{098D0858-2742-41E9-81A5-ACC614FF65E0}" srcOrd="0" destOrd="0" presId="urn:microsoft.com/office/officeart/2005/8/layout/list1"/>
    <dgm:cxn modelId="{C76A5A7A-FB7A-4456-BF85-3F1DEA66B5C3}" type="presParOf" srcId="{F6C99E69-4E12-4269-B991-FDA114D6ACCD}" destId="{C47D42C6-5D94-4B44-9CF3-2EF10630D6B2}" srcOrd="1" destOrd="0" presId="urn:microsoft.com/office/officeart/2005/8/layout/list1"/>
    <dgm:cxn modelId="{9AB61003-EC68-418B-84DA-33112C79C986}" type="presParOf" srcId="{C292C6DC-0435-4144-8CCE-1EAF078EE809}" destId="{84E24780-793E-452F-BDE3-FF2263072BA7}" srcOrd="13" destOrd="0" presId="urn:microsoft.com/office/officeart/2005/8/layout/list1"/>
    <dgm:cxn modelId="{0067E82D-F353-48A6-9E94-368CE6BD0689}" type="presParOf" srcId="{C292C6DC-0435-4144-8CCE-1EAF078EE809}" destId="{367C6378-440B-4EE1-8D7E-6F636D1033DC}" srcOrd="14" destOrd="0" presId="urn:microsoft.com/office/officeart/2005/8/layout/list1"/>
    <dgm:cxn modelId="{D0D2D412-6817-4600-9D08-89CF9852973E}" type="presParOf" srcId="{C292C6DC-0435-4144-8CCE-1EAF078EE809}" destId="{B1C1B98E-3E8D-4037-8DD9-BC9FB420266F}" srcOrd="15" destOrd="0" presId="urn:microsoft.com/office/officeart/2005/8/layout/list1"/>
    <dgm:cxn modelId="{3C9879B3-9184-4275-ADB9-82FD82FCFE22}" type="presParOf" srcId="{C292C6DC-0435-4144-8CCE-1EAF078EE809}" destId="{A74F2226-1625-1C47-AE0E-7B6E1E1AC8BA}" srcOrd="16" destOrd="0" presId="urn:microsoft.com/office/officeart/2005/8/layout/list1"/>
    <dgm:cxn modelId="{3374E68B-D021-4D11-B23C-5EDFA23AB7B0}" type="presParOf" srcId="{A74F2226-1625-1C47-AE0E-7B6E1E1AC8BA}" destId="{A2C1A2A4-013D-CE4B-843C-1A605DC995FC}" srcOrd="0" destOrd="0" presId="urn:microsoft.com/office/officeart/2005/8/layout/list1"/>
    <dgm:cxn modelId="{FAB8E947-A582-4E81-A8AA-9EDA1C1FB4E6}" type="presParOf" srcId="{A74F2226-1625-1C47-AE0E-7B6E1E1AC8BA}" destId="{5A14CD14-E6DB-774B-8D37-29255C4A2A3C}" srcOrd="1" destOrd="0" presId="urn:microsoft.com/office/officeart/2005/8/layout/list1"/>
    <dgm:cxn modelId="{4A4BE65A-1649-4136-8130-6E6E29CD279F}" type="presParOf" srcId="{C292C6DC-0435-4144-8CCE-1EAF078EE809}" destId="{4D46CF65-8051-C545-A75A-4A55E3B11A3A}" srcOrd="17" destOrd="0" presId="urn:microsoft.com/office/officeart/2005/8/layout/list1"/>
    <dgm:cxn modelId="{A58E2B35-1F0B-4DBB-8237-CA5813A8FBBF}" type="presParOf" srcId="{C292C6DC-0435-4144-8CCE-1EAF078EE809}" destId="{7E131D8D-FBA9-4B45-BA77-4BC584AEA397}" srcOrd="18" destOrd="0" presId="urn:microsoft.com/office/officeart/2005/8/layout/list1"/>
    <dgm:cxn modelId="{BFA63554-FBEC-4FD2-B398-343C949E3D18}" type="presParOf" srcId="{C292C6DC-0435-4144-8CCE-1EAF078EE809}" destId="{0D9DD5B9-5A84-3149-9F10-D15D8EABF0DB}" srcOrd="19" destOrd="0" presId="urn:microsoft.com/office/officeart/2005/8/layout/list1"/>
    <dgm:cxn modelId="{1F56992B-12DD-437A-89EB-0B2E00420C5C}" type="presParOf" srcId="{C292C6DC-0435-4144-8CCE-1EAF078EE809}" destId="{8FDC2AAA-6E51-964B-8B23-D13EA92A184A}" srcOrd="20" destOrd="0" presId="urn:microsoft.com/office/officeart/2005/8/layout/list1"/>
    <dgm:cxn modelId="{2C1FD93C-0F91-4BE2-9A71-EB6D2831DA1C}" type="presParOf" srcId="{8FDC2AAA-6E51-964B-8B23-D13EA92A184A}" destId="{3FD4771E-5059-8546-86CB-A342F8940CE4}" srcOrd="0" destOrd="0" presId="urn:microsoft.com/office/officeart/2005/8/layout/list1"/>
    <dgm:cxn modelId="{02949E14-A056-4588-B6AD-CD7E24021915}" type="presParOf" srcId="{8FDC2AAA-6E51-964B-8B23-D13EA92A184A}" destId="{C6FCA01C-D8C3-C845-BC59-5967FD8138C6}" srcOrd="1" destOrd="0" presId="urn:microsoft.com/office/officeart/2005/8/layout/list1"/>
    <dgm:cxn modelId="{C7584D45-6325-4D49-8BD0-208825A08059}" type="presParOf" srcId="{C292C6DC-0435-4144-8CCE-1EAF078EE809}" destId="{69067D8E-AA3E-1E42-A26F-1670DA9E772D}" srcOrd="21" destOrd="0" presId="urn:microsoft.com/office/officeart/2005/8/layout/list1"/>
    <dgm:cxn modelId="{BB012473-C552-470B-BE2A-65697961C299}" type="presParOf" srcId="{C292C6DC-0435-4144-8CCE-1EAF078EE809}" destId="{878F160D-78F2-1147-AFCF-9631B03BFC96}" srcOrd="22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5A804-3C3F-4FBB-8C07-76F9DDA5AD63}" type="datetimeFigureOut">
              <a:rPr lang="en-US" smtClean="0"/>
              <a:pPr/>
              <a:t>11/30/2017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A22F1-A416-40A2-9F7E-FFDD90A32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784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A22F1-A416-40A2-9F7E-FFDD90A327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6450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47A12-B273-440C-8E80-F759E26B7F4F}" type="datetime1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5861050"/>
            <a:ext cx="2743200" cy="365125"/>
          </a:xfrm>
        </p:spPr>
        <p:txBody>
          <a:bodyPr/>
          <a:lstStyle/>
          <a:p>
            <a:fld id="{9A28D2E2-1290-474C-A8DD-E64A9E379A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28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24F6A-264C-4D37-BD3F-92A96D1B2119}" type="datetime1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4760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CA41-158D-43C2-8006-D55DD328D317}" type="datetime1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471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12455-3A5D-4794-AB4E-27A18D8CA6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4867-C8F6-4310-A27E-5F69B7337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7511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6171-0999-4779-A410-8B95C4C020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4867-C8F6-4310-A27E-5F69B7337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5919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6718F-0720-4F47-AE7F-EF7F115330D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4867-C8F6-4310-A27E-5F69B7337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9319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2A97-2AD3-4CB1-9464-E1BB2481D0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4867-C8F6-4310-A27E-5F69B7337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8415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EFE48-4A96-4AC2-A42F-BB37B1DACA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4867-C8F6-4310-A27E-5F69B7337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5192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5E51C-5721-4055-B7F6-028462EB18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47200" y="5985692"/>
            <a:ext cx="27432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4BE74867-C8F6-4310-A27E-5F69B73375B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1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7B3F0F-DC77-4E27-8EDB-6233910BAF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28D2E2-1290-474C-A8DD-E64A9E379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bject 2"/>
          <p:cNvSpPr/>
          <p:nvPr userDrawn="1"/>
        </p:nvSpPr>
        <p:spPr>
          <a:xfrm>
            <a:off x="2646" y="6404441"/>
            <a:ext cx="12189354" cy="457200"/>
          </a:xfrm>
          <a:custGeom>
            <a:avLst/>
            <a:gdLst/>
            <a:ahLst/>
            <a:cxnLst/>
            <a:rect l="l" t="t" r="r" b="b"/>
            <a:pathLst>
              <a:path w="10160000" h="1841500">
                <a:moveTo>
                  <a:pt x="0" y="1841500"/>
                </a:moveTo>
                <a:lnTo>
                  <a:pt x="10160000" y="1841500"/>
                </a:lnTo>
                <a:lnTo>
                  <a:pt x="10160000" y="0"/>
                </a:lnTo>
                <a:lnTo>
                  <a:pt x="0" y="0"/>
                </a:lnTo>
                <a:lnTo>
                  <a:pt x="0" y="184150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shade val="51000"/>
                  <a:satMod val="130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>
              <a:solidFill>
                <a:prstClr val="white"/>
              </a:solidFill>
            </a:endParaRPr>
          </a:p>
        </p:txBody>
      </p:sp>
      <p:sp>
        <p:nvSpPr>
          <p:cNvPr id="9" name="object 3"/>
          <p:cNvSpPr/>
          <p:nvPr userDrawn="1"/>
        </p:nvSpPr>
        <p:spPr>
          <a:xfrm>
            <a:off x="2646" y="5794841"/>
            <a:ext cx="12189613" cy="1066800"/>
          </a:xfrm>
          <a:custGeom>
            <a:avLst/>
            <a:gdLst/>
            <a:ahLst/>
            <a:cxnLst/>
            <a:rect l="l" t="t" r="r" b="b"/>
            <a:pathLst>
              <a:path w="4759959" h="2959100">
                <a:moveTo>
                  <a:pt x="4759743" y="0"/>
                </a:moveTo>
                <a:lnTo>
                  <a:pt x="0" y="2959100"/>
                </a:lnTo>
                <a:lnTo>
                  <a:pt x="4759743" y="2959100"/>
                </a:lnTo>
                <a:lnTo>
                  <a:pt x="4759743" y="0"/>
                </a:lnTo>
                <a:close/>
              </a:path>
            </a:pathLst>
          </a:custGeom>
          <a:solidFill>
            <a:srgbClr val="FF0000">
              <a:alpha val="78000"/>
            </a:srgb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5531864" y="6479171"/>
            <a:ext cx="1643042" cy="30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6" tIns="45702" rIns="91406" bIns="45702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Heiti TC Light"/>
                <a:cs typeface="Heiti TC Light"/>
              </a:rPr>
              <a:t>www.cuchd.in</a:t>
            </a:r>
          </a:p>
        </p:txBody>
      </p:sp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9838946" y="6484282"/>
            <a:ext cx="2251454" cy="30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6" tIns="45702" rIns="91406" bIns="45702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Heiti TC Light"/>
                <a:cs typeface="Heiti TC Light"/>
              </a:rPr>
              <a:t>Campus| Gharuan, Mohali</a:t>
            </a:r>
          </a:p>
        </p:txBody>
      </p:sp>
      <p:pic>
        <p:nvPicPr>
          <p:cNvPr id="12" name="Picture 11" descr="LOGO CU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195" y="279400"/>
            <a:ext cx="765508" cy="1219200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="" xmlns:p14="http://schemas.microsoft.com/office/powerpoint/2010/main" val="2762368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87984-0708-4E67-98AE-3D428B3F95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4867-C8F6-4310-A27E-5F69B7337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6579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70DF-E33D-4B17-AA08-EA2A6661D1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4867-C8F6-4310-A27E-5F69B7337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764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C03FA-D591-4654-B0D4-ECB235EDD34E}" type="datetime1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8610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076D2-BA04-49A4-926F-98E02145E8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4867-C8F6-4310-A27E-5F69B7337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0238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2C816-9DD9-4F0B-8A1D-B4CE86CFF3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4867-C8F6-4310-A27E-5F69B7337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7472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90B1-762C-460D-B84E-2E940A2C1D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4867-C8F6-4310-A27E-5F69B7337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1684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ECE6-FDCD-462C-8EBD-88E0635296AC}" type="datetime1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472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4448A-C57C-40E1-B7CC-725C927DB77A}" type="datetime1">
              <a:rPr lang="en-US" smtClean="0"/>
              <a:pPr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8196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FB55C-B4E5-4C30-9B30-711F2FB445F2}" type="datetime1">
              <a:rPr lang="en-US" smtClean="0"/>
              <a:pPr/>
              <a:t>11/30/2017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39843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B88B-F969-42E7-A2B1-A86A2019D4D7}" type="datetime1">
              <a:rPr lang="en-US" smtClean="0"/>
              <a:pPr/>
              <a:t>11/30/2017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80774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 userDrawn="1"/>
        </p:nvSpPr>
        <p:spPr>
          <a:xfrm>
            <a:off x="2646" y="6404441"/>
            <a:ext cx="12189354" cy="457200"/>
          </a:xfrm>
          <a:custGeom>
            <a:avLst/>
            <a:gdLst/>
            <a:ahLst/>
            <a:cxnLst/>
            <a:rect l="l" t="t" r="r" b="b"/>
            <a:pathLst>
              <a:path w="10160000" h="1841500">
                <a:moveTo>
                  <a:pt x="0" y="1841500"/>
                </a:moveTo>
                <a:lnTo>
                  <a:pt x="10160000" y="1841500"/>
                </a:lnTo>
                <a:lnTo>
                  <a:pt x="10160000" y="0"/>
                </a:lnTo>
                <a:lnTo>
                  <a:pt x="0" y="0"/>
                </a:lnTo>
                <a:lnTo>
                  <a:pt x="0" y="1841500"/>
                </a:lnTo>
                <a:close/>
              </a:path>
            </a:pathLst>
          </a:custGeom>
          <a:gradFill flip="none" rotWithShape="1">
            <a:gsLst>
              <a:gs pos="0">
                <a:schemeClr val="dk1">
                  <a:shade val="51000"/>
                  <a:satMod val="130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CD8B-7C3F-45B5-B193-32A22DCEFE52}" type="datetime1">
              <a:rPr lang="en-US" smtClean="0"/>
              <a:pPr/>
              <a:t>11/30/2017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5896674"/>
            <a:ext cx="2743200" cy="365125"/>
          </a:xfrm>
        </p:spPr>
        <p:txBody>
          <a:bodyPr/>
          <a:lstStyle/>
          <a:p>
            <a:fld id="{9A28D2E2-1290-474C-A8DD-E64A9E379A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object 3"/>
          <p:cNvSpPr/>
          <p:nvPr userDrawn="1"/>
        </p:nvSpPr>
        <p:spPr>
          <a:xfrm>
            <a:off x="2646" y="5791899"/>
            <a:ext cx="12189613" cy="1066800"/>
          </a:xfrm>
          <a:custGeom>
            <a:avLst/>
            <a:gdLst/>
            <a:ahLst/>
            <a:cxnLst/>
            <a:rect l="l" t="t" r="r" b="b"/>
            <a:pathLst>
              <a:path w="4759959" h="2959100">
                <a:moveTo>
                  <a:pt x="4759743" y="0"/>
                </a:moveTo>
                <a:lnTo>
                  <a:pt x="0" y="2959100"/>
                </a:lnTo>
                <a:lnTo>
                  <a:pt x="4759743" y="2959100"/>
                </a:lnTo>
                <a:lnTo>
                  <a:pt x="4759743" y="0"/>
                </a:lnTo>
                <a:close/>
              </a:path>
            </a:pathLst>
          </a:custGeom>
          <a:solidFill>
            <a:srgbClr val="FF0000">
              <a:alpha val="7800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 descr="LOGO CU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195" y="279400"/>
            <a:ext cx="765508" cy="1219200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>
            <a:off x="5531864" y="6479171"/>
            <a:ext cx="1643042" cy="30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6" tIns="45702" rIns="91406" bIns="45702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iti TC Light"/>
                <a:cs typeface="Heiti TC Light"/>
              </a:rPr>
              <a:t>www.cuchd.in</a:t>
            </a:r>
          </a:p>
        </p:txBody>
      </p:sp>
      <p:sp>
        <p:nvSpPr>
          <p:cNvPr id="15" name="TextBox 14"/>
          <p:cNvSpPr txBox="1">
            <a:spLocks noChangeArrowheads="1"/>
          </p:cNvSpPr>
          <p:nvPr userDrawn="1"/>
        </p:nvSpPr>
        <p:spPr bwMode="auto">
          <a:xfrm>
            <a:off x="9838946" y="6484282"/>
            <a:ext cx="2251454" cy="30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6" tIns="45702" rIns="91406" bIns="45702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iti TC Light"/>
                <a:cs typeface="Heiti TC Light"/>
              </a:rPr>
              <a:t>Campus| Gharuan, Mohali</a:t>
            </a:r>
          </a:p>
        </p:txBody>
      </p:sp>
    </p:spTree>
    <p:extLst>
      <p:ext uri="{BB962C8B-B14F-4D97-AF65-F5344CB8AC3E}">
        <p14:creationId xmlns="" xmlns:p14="http://schemas.microsoft.com/office/powerpoint/2010/main" val="1396711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EF63A-62EE-4681-8D1D-CDA63EC54753}" type="datetime1">
              <a:rPr lang="en-US" smtClean="0"/>
              <a:pPr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2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DCAC7-5B7A-413C-8D5C-CAB6F62F1D49}" type="datetime1">
              <a:rPr lang="en-US" smtClean="0"/>
              <a:pPr/>
              <a:t>11/30/2017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757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ECDC2-E7B5-43BB-BF06-3F4E93C08A1D}" type="datetime1">
              <a:rPr lang="en-US" smtClean="0"/>
              <a:pPr/>
              <a:t>11/30/2017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912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8D2E2-1290-474C-A8DD-E64A9E379A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897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E9E1-B02D-45F1-94A9-476FB1B866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74867-C8F6-4310-A27E-5F69B7337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698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18" Type="http://schemas.openxmlformats.org/officeDocument/2006/relationships/image" Target="../media/image71.png"/><Relationship Id="rId26" Type="http://schemas.openxmlformats.org/officeDocument/2006/relationships/image" Target="../media/image79.jpeg"/><Relationship Id="rId39" Type="http://schemas.openxmlformats.org/officeDocument/2006/relationships/image" Target="../media/image92.jpeg"/><Relationship Id="rId3" Type="http://schemas.openxmlformats.org/officeDocument/2006/relationships/image" Target="../media/image56.jpeg"/><Relationship Id="rId21" Type="http://schemas.openxmlformats.org/officeDocument/2006/relationships/image" Target="../media/image74.jpeg"/><Relationship Id="rId34" Type="http://schemas.openxmlformats.org/officeDocument/2006/relationships/image" Target="../media/image87.jpeg"/><Relationship Id="rId42" Type="http://schemas.openxmlformats.org/officeDocument/2006/relationships/image" Target="../media/image95.png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jpeg"/><Relationship Id="rId33" Type="http://schemas.openxmlformats.org/officeDocument/2006/relationships/image" Target="../media/image86.jpeg"/><Relationship Id="rId38" Type="http://schemas.openxmlformats.org/officeDocument/2006/relationships/image" Target="../media/image91.png"/><Relationship Id="rId2" Type="http://schemas.openxmlformats.org/officeDocument/2006/relationships/image" Target="../media/image55.png"/><Relationship Id="rId16" Type="http://schemas.openxmlformats.org/officeDocument/2006/relationships/image" Target="../media/image69.jpeg"/><Relationship Id="rId20" Type="http://schemas.openxmlformats.org/officeDocument/2006/relationships/image" Target="../media/image73.jpeg"/><Relationship Id="rId29" Type="http://schemas.openxmlformats.org/officeDocument/2006/relationships/image" Target="../media/image82.jpeg"/><Relationship Id="rId41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24" Type="http://schemas.openxmlformats.org/officeDocument/2006/relationships/image" Target="../media/image77.jpeg"/><Relationship Id="rId32" Type="http://schemas.openxmlformats.org/officeDocument/2006/relationships/image" Target="../media/image85.png"/><Relationship Id="rId37" Type="http://schemas.openxmlformats.org/officeDocument/2006/relationships/image" Target="../media/image90.png"/><Relationship Id="rId40" Type="http://schemas.openxmlformats.org/officeDocument/2006/relationships/image" Target="../media/image93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23" Type="http://schemas.openxmlformats.org/officeDocument/2006/relationships/image" Target="../media/image76.jpeg"/><Relationship Id="rId28" Type="http://schemas.openxmlformats.org/officeDocument/2006/relationships/image" Target="../media/image81.png"/><Relationship Id="rId36" Type="http://schemas.openxmlformats.org/officeDocument/2006/relationships/image" Target="../media/image89.jpeg"/><Relationship Id="rId10" Type="http://schemas.openxmlformats.org/officeDocument/2006/relationships/image" Target="../media/image63.jpeg"/><Relationship Id="rId19" Type="http://schemas.openxmlformats.org/officeDocument/2006/relationships/image" Target="../media/image72.jpeg"/><Relationship Id="rId31" Type="http://schemas.openxmlformats.org/officeDocument/2006/relationships/image" Target="../media/image84.png"/><Relationship Id="rId44" Type="http://schemas.openxmlformats.org/officeDocument/2006/relationships/image" Target="../media/image97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png"/><Relationship Id="rId22" Type="http://schemas.openxmlformats.org/officeDocument/2006/relationships/image" Target="../media/image75.jpeg"/><Relationship Id="rId27" Type="http://schemas.openxmlformats.org/officeDocument/2006/relationships/image" Target="../media/image80.jpeg"/><Relationship Id="rId30" Type="http://schemas.openxmlformats.org/officeDocument/2006/relationships/image" Target="../media/image83.jpeg"/><Relationship Id="rId35" Type="http://schemas.openxmlformats.org/officeDocument/2006/relationships/image" Target="../media/image88.jpeg"/><Relationship Id="rId43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2"/>
            <a:ext cx="12192000" cy="6851209"/>
          </a:xfrm>
          <a:prstGeom prst="rect">
            <a:avLst/>
          </a:prstGeom>
        </p:spPr>
      </p:pic>
      <p:sp>
        <p:nvSpPr>
          <p:cNvPr id="7" name="object 3"/>
          <p:cNvSpPr/>
          <p:nvPr/>
        </p:nvSpPr>
        <p:spPr>
          <a:xfrm rot="5667190">
            <a:off x="7901779" y="2362169"/>
            <a:ext cx="6701701" cy="2126465"/>
          </a:xfrm>
          <a:custGeom>
            <a:avLst/>
            <a:gdLst>
              <a:gd name="connsiteX0" fmla="*/ 5393753 w 5393753"/>
              <a:gd name="connsiteY0" fmla="*/ 0 h 2412999"/>
              <a:gd name="connsiteX1" fmla="*/ 0 w 5393753"/>
              <a:gd name="connsiteY1" fmla="*/ 2412998 h 2412999"/>
              <a:gd name="connsiteX2" fmla="*/ 5104118 w 5393753"/>
              <a:gd name="connsiteY2" fmla="*/ 2365692 h 2412999"/>
              <a:gd name="connsiteX3" fmla="*/ 5393753 w 5393753"/>
              <a:gd name="connsiteY3" fmla="*/ 0 h 2412999"/>
              <a:gd name="connsiteX0" fmla="*/ 5350480 w 5350480"/>
              <a:gd name="connsiteY0" fmla="*/ 0 h 1943441"/>
              <a:gd name="connsiteX1" fmla="*/ 0 w 5350480"/>
              <a:gd name="connsiteY1" fmla="*/ 1943441 h 1943441"/>
              <a:gd name="connsiteX2" fmla="*/ 5104118 w 5350480"/>
              <a:gd name="connsiteY2" fmla="*/ 1896135 h 1943441"/>
              <a:gd name="connsiteX3" fmla="*/ 5350480 w 5350480"/>
              <a:gd name="connsiteY3" fmla="*/ 0 h 1943441"/>
              <a:gd name="connsiteX0" fmla="*/ 5350480 w 5350480"/>
              <a:gd name="connsiteY0" fmla="*/ 191885 h 2135326"/>
              <a:gd name="connsiteX1" fmla="*/ 4846182 w 5350480"/>
              <a:gd name="connsiteY1" fmla="*/ 90 h 2135326"/>
              <a:gd name="connsiteX2" fmla="*/ 0 w 5350480"/>
              <a:gd name="connsiteY2" fmla="*/ 2135326 h 2135326"/>
              <a:gd name="connsiteX3" fmla="*/ 5104118 w 5350480"/>
              <a:gd name="connsiteY3" fmla="*/ 2088020 h 2135326"/>
              <a:gd name="connsiteX4" fmla="*/ 5350480 w 5350480"/>
              <a:gd name="connsiteY4" fmla="*/ 191885 h 2135326"/>
              <a:gd name="connsiteX0" fmla="*/ 5350480 w 5350480"/>
              <a:gd name="connsiteY0" fmla="*/ 191885 h 2135326"/>
              <a:gd name="connsiteX1" fmla="*/ 4846182 w 5350480"/>
              <a:gd name="connsiteY1" fmla="*/ 90 h 2135326"/>
              <a:gd name="connsiteX2" fmla="*/ 0 w 5350480"/>
              <a:gd name="connsiteY2" fmla="*/ 2135326 h 2135326"/>
              <a:gd name="connsiteX3" fmla="*/ 5280511 w 5350480"/>
              <a:gd name="connsiteY3" fmla="*/ 804253 h 2135326"/>
              <a:gd name="connsiteX4" fmla="*/ 5350480 w 5350480"/>
              <a:gd name="connsiteY4" fmla="*/ 191885 h 2135326"/>
              <a:gd name="connsiteX0" fmla="*/ 5343654 w 5343654"/>
              <a:gd name="connsiteY0" fmla="*/ 191885 h 2205001"/>
              <a:gd name="connsiteX1" fmla="*/ 4839356 w 5343654"/>
              <a:gd name="connsiteY1" fmla="*/ 90 h 2205001"/>
              <a:gd name="connsiteX2" fmla="*/ 0 w 5343654"/>
              <a:gd name="connsiteY2" fmla="*/ 2205001 h 2205001"/>
              <a:gd name="connsiteX3" fmla="*/ 5273685 w 5343654"/>
              <a:gd name="connsiteY3" fmla="*/ 804253 h 2205001"/>
              <a:gd name="connsiteX4" fmla="*/ 5343654 w 5343654"/>
              <a:gd name="connsiteY4" fmla="*/ 191885 h 2205001"/>
              <a:gd name="connsiteX0" fmla="*/ 5343654 w 5343654"/>
              <a:gd name="connsiteY0" fmla="*/ 191885 h 2205001"/>
              <a:gd name="connsiteX1" fmla="*/ 4839356 w 5343654"/>
              <a:gd name="connsiteY1" fmla="*/ 90 h 2205001"/>
              <a:gd name="connsiteX2" fmla="*/ 0 w 5343654"/>
              <a:gd name="connsiteY2" fmla="*/ 2205001 h 2205001"/>
              <a:gd name="connsiteX3" fmla="*/ 5273685 w 5343654"/>
              <a:gd name="connsiteY3" fmla="*/ 804253 h 2205001"/>
              <a:gd name="connsiteX4" fmla="*/ 5281947 w 5343654"/>
              <a:gd name="connsiteY4" fmla="*/ 653062 h 2205001"/>
              <a:gd name="connsiteX5" fmla="*/ 5343654 w 5343654"/>
              <a:gd name="connsiteY5" fmla="*/ 191885 h 2205001"/>
              <a:gd name="connsiteX0" fmla="*/ 5343654 w 5343654"/>
              <a:gd name="connsiteY0" fmla="*/ 191885 h 2205001"/>
              <a:gd name="connsiteX1" fmla="*/ 4839356 w 5343654"/>
              <a:gd name="connsiteY1" fmla="*/ 90 h 2205001"/>
              <a:gd name="connsiteX2" fmla="*/ 0 w 5343654"/>
              <a:gd name="connsiteY2" fmla="*/ 2205001 h 2205001"/>
              <a:gd name="connsiteX3" fmla="*/ 5278105 w 5343654"/>
              <a:gd name="connsiteY3" fmla="*/ 724859 h 2205001"/>
              <a:gd name="connsiteX4" fmla="*/ 5281947 w 5343654"/>
              <a:gd name="connsiteY4" fmla="*/ 653062 h 2205001"/>
              <a:gd name="connsiteX5" fmla="*/ 5343654 w 5343654"/>
              <a:gd name="connsiteY5" fmla="*/ 191885 h 2205001"/>
              <a:gd name="connsiteX0" fmla="*/ 5343654 w 5343654"/>
              <a:gd name="connsiteY0" fmla="*/ 235581 h 2248697"/>
              <a:gd name="connsiteX1" fmla="*/ 4844832 w 5343654"/>
              <a:gd name="connsiteY1" fmla="*/ 74 h 2248697"/>
              <a:gd name="connsiteX2" fmla="*/ 0 w 5343654"/>
              <a:gd name="connsiteY2" fmla="*/ 2248697 h 2248697"/>
              <a:gd name="connsiteX3" fmla="*/ 5278105 w 5343654"/>
              <a:gd name="connsiteY3" fmla="*/ 768555 h 2248697"/>
              <a:gd name="connsiteX4" fmla="*/ 5281947 w 5343654"/>
              <a:gd name="connsiteY4" fmla="*/ 696758 h 2248697"/>
              <a:gd name="connsiteX5" fmla="*/ 5343654 w 5343654"/>
              <a:gd name="connsiteY5" fmla="*/ 235581 h 2248697"/>
              <a:gd name="connsiteX0" fmla="*/ 5343654 w 5343654"/>
              <a:gd name="connsiteY0" fmla="*/ 210950 h 2224066"/>
              <a:gd name="connsiteX1" fmla="*/ 4888738 w 5343654"/>
              <a:gd name="connsiteY1" fmla="*/ 82 h 2224066"/>
              <a:gd name="connsiteX2" fmla="*/ 0 w 5343654"/>
              <a:gd name="connsiteY2" fmla="*/ 2224066 h 2224066"/>
              <a:gd name="connsiteX3" fmla="*/ 5278105 w 5343654"/>
              <a:gd name="connsiteY3" fmla="*/ 743924 h 2224066"/>
              <a:gd name="connsiteX4" fmla="*/ 5281947 w 5343654"/>
              <a:gd name="connsiteY4" fmla="*/ 672127 h 2224066"/>
              <a:gd name="connsiteX5" fmla="*/ 5343654 w 5343654"/>
              <a:gd name="connsiteY5" fmla="*/ 210950 h 222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43654" h="2224066">
                <a:moveTo>
                  <a:pt x="5343654" y="210950"/>
                </a:moveTo>
                <a:cubicBezTo>
                  <a:pt x="5327667" y="215918"/>
                  <a:pt x="4904725" y="-4886"/>
                  <a:pt x="4888738" y="82"/>
                </a:cubicBezTo>
                <a:lnTo>
                  <a:pt x="0" y="2224066"/>
                </a:lnTo>
                <a:lnTo>
                  <a:pt x="5278105" y="743924"/>
                </a:lnTo>
                <a:cubicBezTo>
                  <a:pt x="5278016" y="730919"/>
                  <a:pt x="5282036" y="685132"/>
                  <a:pt x="5281947" y="672127"/>
                </a:cubicBezTo>
                <a:cubicBezTo>
                  <a:pt x="5305359" y="481009"/>
                  <a:pt x="5320242" y="402068"/>
                  <a:pt x="5343654" y="210950"/>
                </a:cubicBezTo>
                <a:close/>
              </a:path>
            </a:pathLst>
          </a:custGeom>
          <a:solidFill>
            <a:srgbClr val="FF0000">
              <a:alpha val="53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6" name="object 3"/>
          <p:cNvSpPr/>
          <p:nvPr/>
        </p:nvSpPr>
        <p:spPr>
          <a:xfrm rot="16200000">
            <a:off x="7890405" y="2529422"/>
            <a:ext cx="6855887" cy="1782649"/>
          </a:xfrm>
          <a:custGeom>
            <a:avLst/>
            <a:gdLst/>
            <a:ahLst/>
            <a:cxnLst/>
            <a:rect l="l" t="t" r="r" b="b"/>
            <a:pathLst>
              <a:path w="5394325" h="2413000">
                <a:moveTo>
                  <a:pt x="5393753" y="0"/>
                </a:moveTo>
                <a:lnTo>
                  <a:pt x="0" y="2412998"/>
                </a:lnTo>
                <a:lnTo>
                  <a:pt x="5393753" y="2412998"/>
                </a:lnTo>
                <a:lnTo>
                  <a:pt x="5393753" y="0"/>
                </a:lnTo>
                <a:close/>
              </a:path>
            </a:pathLst>
          </a:custGeom>
          <a:solidFill>
            <a:srgbClr val="4F4F4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>
              <a:solidFill>
                <a:schemeClr val="accent1"/>
              </a:solidFill>
            </a:endParaRPr>
          </a:p>
        </p:txBody>
      </p:sp>
      <p:sp>
        <p:nvSpPr>
          <p:cNvPr id="5" name="object 3"/>
          <p:cNvSpPr/>
          <p:nvPr/>
        </p:nvSpPr>
        <p:spPr>
          <a:xfrm>
            <a:off x="13928" y="5785633"/>
            <a:ext cx="12178072" cy="1066800"/>
          </a:xfrm>
          <a:custGeom>
            <a:avLst/>
            <a:gdLst/>
            <a:ahLst/>
            <a:cxnLst/>
            <a:rect l="l" t="t" r="r" b="b"/>
            <a:pathLst>
              <a:path w="4759959" h="2959100">
                <a:moveTo>
                  <a:pt x="4759743" y="0"/>
                </a:moveTo>
                <a:lnTo>
                  <a:pt x="0" y="2959100"/>
                </a:lnTo>
                <a:lnTo>
                  <a:pt x="4759743" y="2959100"/>
                </a:lnTo>
                <a:lnTo>
                  <a:pt x="4759743" y="0"/>
                </a:lnTo>
                <a:close/>
              </a:path>
            </a:pathLst>
          </a:custGeom>
          <a:solidFill>
            <a:srgbClr val="FF0000">
              <a:alpha val="7800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lang="en-US" sz="1600" dirty="0">
              <a:solidFill>
                <a:schemeClr val="bg1"/>
              </a:solidFill>
              <a:latin typeface="Heiti TC Light"/>
              <a:cs typeface="Heiti TC Light"/>
            </a:endParaRPr>
          </a:p>
        </p:txBody>
      </p:sp>
      <p:pic>
        <p:nvPicPr>
          <p:cNvPr id="8" name="Picture 5" descr="Logo 1.jpg"/>
          <p:cNvPicPr>
            <a:picLocks noChangeAspect="1"/>
          </p:cNvPicPr>
          <p:nvPr/>
        </p:nvPicPr>
        <p:blipFill>
          <a:blip r:embed="rId4" cstate="print"/>
          <a:srcRect l="30075" t="1851" r="1852" b="5453"/>
          <a:stretch>
            <a:fillRect/>
          </a:stretch>
        </p:blipFill>
        <p:spPr bwMode="auto">
          <a:xfrm>
            <a:off x="1420255" y="436615"/>
            <a:ext cx="3519236" cy="148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03874" y="436615"/>
            <a:ext cx="4065883" cy="141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6" tIns="45702" rIns="91406" bIns="45702">
            <a:spAutoFit/>
          </a:bodyPr>
          <a:lstStyle/>
          <a:p>
            <a:pPr algn="r"/>
            <a:r>
              <a:rPr lang="en-US" sz="2400" i="1" dirty="0" smtClean="0">
                <a:solidFill>
                  <a:srgbClr val="C00000"/>
                </a:solidFill>
                <a:latin typeface="Heiti TC Light"/>
                <a:cs typeface="Heiti TC Light"/>
              </a:rPr>
              <a:t>‘ASIA’S BEST &amp; FASTEST GROWING PRIVATE UNIVERSITY’</a:t>
            </a:r>
          </a:p>
          <a:p>
            <a:r>
              <a:rPr lang="en-US" sz="1100" i="1" dirty="0" smtClean="0">
                <a:solidFill>
                  <a:srgbClr val="C00000"/>
                </a:solidFill>
                <a:latin typeface="Heiti TC Light"/>
                <a:cs typeface="Heiti TC Light"/>
              </a:rPr>
              <a:t>                                                                        - </a:t>
            </a:r>
            <a:r>
              <a:rPr lang="en-US" sz="1400" i="1" dirty="0" smtClean="0">
                <a:solidFill>
                  <a:srgbClr val="C00000"/>
                </a:solidFill>
                <a:latin typeface="Heiti TC Light"/>
                <a:cs typeface="Heiti TC Light"/>
              </a:rPr>
              <a:t>BY WCRC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630429" y="6540951"/>
            <a:ext cx="2558350" cy="30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6" tIns="45702" rIns="91406" bIns="45702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iti TC Light"/>
                <a:cs typeface="Heiti TC Light"/>
              </a:rPr>
              <a:t>Campus - </a:t>
            </a:r>
            <a:r>
              <a:rPr lang="en-US" sz="1400" dirty="0" err="1" smtClean="0">
                <a:solidFill>
                  <a:schemeClr val="bg1"/>
                </a:solidFill>
                <a:latin typeface="Heiti TC Light"/>
                <a:cs typeface="Heiti TC Light"/>
              </a:rPr>
              <a:t>Gharuan</a:t>
            </a:r>
            <a:r>
              <a:rPr lang="en-US" sz="1400" dirty="0">
                <a:solidFill>
                  <a:schemeClr val="bg1"/>
                </a:solidFill>
                <a:latin typeface="Heiti TC Light"/>
                <a:cs typeface="Heiti TC Light"/>
              </a:rPr>
              <a:t>, Mohali</a:t>
            </a:r>
          </a:p>
        </p:txBody>
      </p:sp>
      <p:pic>
        <p:nvPicPr>
          <p:cNvPr id="11" name="Picture 10" descr="LOGO CU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5" y="589015"/>
            <a:ext cx="765508" cy="1219200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2" name="Rectangle 11"/>
          <p:cNvSpPr/>
          <p:nvPr/>
        </p:nvSpPr>
        <p:spPr>
          <a:xfrm>
            <a:off x="10591407" y="251949"/>
            <a:ext cx="159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www.cuchd.in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88181" y="5707182"/>
            <a:ext cx="4803819" cy="707886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en-US" altLang="en-US" sz="4000" b="1" dirty="0" smtClean="0">
                <a:latin typeface="Book Antiqua" panose="02040602050305030304" pitchFamily="18" charset="0"/>
              </a:rPr>
              <a:t>Research Profile</a:t>
            </a:r>
            <a:endParaRPr lang="en-US" altLang="en-US" sz="40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55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733" b="29202"/>
          <a:stretch/>
        </p:blipFill>
        <p:spPr>
          <a:xfrm>
            <a:off x="1703200" y="2485619"/>
            <a:ext cx="2396187" cy="7559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141" b="14854"/>
          <a:stretch/>
        </p:blipFill>
        <p:spPr>
          <a:xfrm>
            <a:off x="7531850" y="2468358"/>
            <a:ext cx="2421324" cy="738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67" y="1301950"/>
            <a:ext cx="1940465" cy="896280"/>
          </a:xfrm>
          <a:prstGeom prst="rect">
            <a:avLst/>
          </a:prstGeom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355600" y="415802"/>
            <a:ext cx="8407400" cy="4985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00"/>
                </a:solidFill>
                <a:latin typeface="Arial"/>
                <a:cs typeface="Arial"/>
              </a:rPr>
              <a:t>CORPORATE ADVISORY BOARD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/>
        </p:nvSpPr>
        <p:spPr>
          <a:xfrm>
            <a:off x="0" y="0"/>
            <a:ext cx="12191999" cy="6413679"/>
          </a:xfrm>
          <a:custGeom>
            <a:avLst/>
            <a:gdLst/>
            <a:ahLst/>
            <a:cxnLst/>
            <a:rect l="l" t="t" r="r" b="b"/>
            <a:pathLst>
              <a:path w="10160000" h="7213600">
                <a:moveTo>
                  <a:pt x="10160000" y="0"/>
                </a:moveTo>
                <a:lnTo>
                  <a:pt x="7309667" y="0"/>
                </a:lnTo>
                <a:lnTo>
                  <a:pt x="0" y="4660898"/>
                </a:lnTo>
                <a:lnTo>
                  <a:pt x="0" y="7213598"/>
                </a:lnTo>
                <a:lnTo>
                  <a:pt x="10160000" y="398839"/>
                </a:lnTo>
                <a:lnTo>
                  <a:pt x="10160000" y="0"/>
                </a:lnTo>
                <a:close/>
              </a:path>
            </a:pathLst>
          </a:custGeom>
          <a:solidFill>
            <a:srgbClr val="F02F29">
              <a:alpha val="8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35093380"/>
              </p:ext>
            </p:extLst>
          </p:nvPr>
        </p:nvGraphicFramePr>
        <p:xfrm>
          <a:off x="540913" y="3731218"/>
          <a:ext cx="11341806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602"/>
                <a:gridCol w="3780602"/>
                <a:gridCol w="3780602"/>
              </a:tblGrid>
              <a:tr h="311849"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Indo National Limited (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Nippo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Battery)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Infogain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India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Pvt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Ltd.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JK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Tyre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8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Vedanta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Infosys BPO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Juniper Networks India Pvt.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1184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 Media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InMobi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Technology Services Pvt.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Kirloskar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Pneumatic Co. Ltd. 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1184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Hyundai Construction Equipment India </a:t>
                      </a:r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Pvt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Polaris Group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HDFC Bank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1184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Hindustan Petroleum </a:t>
                      </a:r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Corpn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Jabong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AquaBrim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Pvt.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L&amp;T Hydrocarbon Engineering Limited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1184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IMRB International India </a:t>
                      </a:r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Pvt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Jet Airways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L&amp;T Infotech Limited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532588" y="1167009"/>
          <a:ext cx="8603085" cy="22716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67695"/>
                <a:gridCol w="2867695"/>
                <a:gridCol w="2867695"/>
              </a:tblGrid>
              <a:tr h="11358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358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66" y="1248244"/>
            <a:ext cx="964841" cy="964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65" y="1301950"/>
            <a:ext cx="2001188" cy="936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78" y="2373384"/>
            <a:ext cx="1075794" cy="86332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4867-C8F6-4310-A27E-5F69B73375B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983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>
          <a:xfrm>
            <a:off x="355600" y="415802"/>
            <a:ext cx="8407400" cy="4985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00"/>
                </a:solidFill>
                <a:latin typeface="Arial"/>
                <a:cs typeface="Arial"/>
              </a:rPr>
              <a:t>CORPORATE ADVISORY BOARD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/>
        </p:nvSpPr>
        <p:spPr>
          <a:xfrm>
            <a:off x="0" y="0"/>
            <a:ext cx="12191999" cy="6413679"/>
          </a:xfrm>
          <a:custGeom>
            <a:avLst/>
            <a:gdLst/>
            <a:ahLst/>
            <a:cxnLst/>
            <a:rect l="l" t="t" r="r" b="b"/>
            <a:pathLst>
              <a:path w="10160000" h="7213600">
                <a:moveTo>
                  <a:pt x="10160000" y="0"/>
                </a:moveTo>
                <a:lnTo>
                  <a:pt x="7309667" y="0"/>
                </a:lnTo>
                <a:lnTo>
                  <a:pt x="0" y="4660898"/>
                </a:lnTo>
                <a:lnTo>
                  <a:pt x="0" y="7213598"/>
                </a:lnTo>
                <a:lnTo>
                  <a:pt x="10160000" y="398839"/>
                </a:lnTo>
                <a:lnTo>
                  <a:pt x="10160000" y="0"/>
                </a:lnTo>
                <a:close/>
              </a:path>
            </a:pathLst>
          </a:custGeom>
          <a:solidFill>
            <a:srgbClr val="F02F29">
              <a:alpha val="8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44234601"/>
              </p:ext>
            </p:extLst>
          </p:nvPr>
        </p:nvGraphicFramePr>
        <p:xfrm>
          <a:off x="540913" y="3597165"/>
          <a:ext cx="11341806" cy="2765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602"/>
                <a:gridCol w="3780602"/>
                <a:gridCol w="3780602"/>
              </a:tblGrid>
              <a:tr h="342777">
                <a:tc>
                  <a:txBody>
                    <a:bodyPr/>
                    <a:lstStyle/>
                    <a:p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Linkedin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Technology Information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Pvt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Ltd.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Mindtree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Ltd.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Lava International Ltd.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77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Mahindra &amp; Mahindra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Misy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Financial Software 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ONIDA</a:t>
                      </a:r>
                    </a:p>
                  </a:txBody>
                  <a:tcPr/>
                </a:tc>
              </a:tr>
              <a:tr h="342777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MakeMyTrip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(India) Pvt.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Onicra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Credit Rating Agency of India Ltd.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Paypal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India Pvt.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277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Marico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NEC Technologies India Ltd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Hero Group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277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 India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 Systems (India) Private Limited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Piramal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Group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277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Meru Cab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Nomura Services India Private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Planet Ganges Consulting Private Limited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841586" y="1160145"/>
          <a:ext cx="8476794" cy="2196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5598"/>
                <a:gridCol w="2825598"/>
                <a:gridCol w="2825598"/>
              </a:tblGrid>
              <a:tr h="10981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981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549" y="1252736"/>
            <a:ext cx="2287184" cy="902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16" y="1484900"/>
            <a:ext cx="2057400" cy="438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512" y="1393040"/>
            <a:ext cx="2198074" cy="6537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01" y="2551884"/>
            <a:ext cx="2366132" cy="5268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282" b="29593"/>
          <a:stretch/>
        </p:blipFill>
        <p:spPr>
          <a:xfrm>
            <a:off x="4944680" y="2390298"/>
            <a:ext cx="2219325" cy="8500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52" y="2551884"/>
            <a:ext cx="2094714" cy="50052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4867-C8F6-4310-A27E-5F69B73375B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614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432" b="34144"/>
          <a:stretch/>
        </p:blipFill>
        <p:spPr>
          <a:xfrm>
            <a:off x="4673600" y="1412998"/>
            <a:ext cx="2243986" cy="6794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268" b="23897"/>
          <a:stretch/>
        </p:blipFill>
        <p:spPr>
          <a:xfrm>
            <a:off x="7672859" y="2427733"/>
            <a:ext cx="1714500" cy="940158"/>
          </a:xfrm>
          <a:prstGeom prst="rect">
            <a:avLst/>
          </a:prstGeom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355600" y="415802"/>
            <a:ext cx="8407400" cy="4985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00"/>
                </a:solidFill>
                <a:latin typeface="Arial"/>
                <a:cs typeface="Arial"/>
              </a:rPr>
              <a:t>CORPORATE ADVISORY BOARD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/>
        </p:nvSpPr>
        <p:spPr>
          <a:xfrm>
            <a:off x="0" y="0"/>
            <a:ext cx="12191999" cy="6413679"/>
          </a:xfrm>
          <a:custGeom>
            <a:avLst/>
            <a:gdLst/>
            <a:ahLst/>
            <a:cxnLst/>
            <a:rect l="l" t="t" r="r" b="b"/>
            <a:pathLst>
              <a:path w="10160000" h="7213600">
                <a:moveTo>
                  <a:pt x="10160000" y="0"/>
                </a:moveTo>
                <a:lnTo>
                  <a:pt x="7309667" y="0"/>
                </a:lnTo>
                <a:lnTo>
                  <a:pt x="0" y="4660898"/>
                </a:lnTo>
                <a:lnTo>
                  <a:pt x="0" y="7213598"/>
                </a:lnTo>
                <a:lnTo>
                  <a:pt x="10160000" y="398839"/>
                </a:lnTo>
                <a:lnTo>
                  <a:pt x="10160000" y="0"/>
                </a:lnTo>
                <a:close/>
              </a:path>
            </a:pathLst>
          </a:custGeom>
          <a:solidFill>
            <a:srgbClr val="F02F29">
              <a:alpha val="8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42082311"/>
              </p:ext>
            </p:extLst>
          </p:nvPr>
        </p:nvGraphicFramePr>
        <p:xfrm>
          <a:off x="540913" y="3650899"/>
          <a:ext cx="11341806" cy="2105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602"/>
                <a:gridCol w="3780602"/>
                <a:gridCol w="3780602"/>
              </a:tblGrid>
              <a:tr h="350993"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Praxair India Private Limited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Shapoorji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1600" b="1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Pallonji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 Ltd.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TAFE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99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Quark India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Shopclues.com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Tally Solutions </a:t>
                      </a:r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Pvt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Ltd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993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Praj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Industries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Shopper's Stop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Tata Communications Limited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99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Reliance </a:t>
                      </a:r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Jio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Infocom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SMLIsuzu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TCG Hamilton Group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99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Royal Enfield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Steria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India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 Mahindra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993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Praj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Industries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Sterlite Technologies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Sanmar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Group 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460143" y="1104421"/>
          <a:ext cx="8631339" cy="23793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113"/>
                <a:gridCol w="2877113"/>
                <a:gridCol w="2877113"/>
              </a:tblGrid>
              <a:tr h="11896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896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55" t="27572" r="19878" b="29504"/>
          <a:stretch/>
        </p:blipFill>
        <p:spPr>
          <a:xfrm>
            <a:off x="1747232" y="1294742"/>
            <a:ext cx="2193704" cy="834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97" y="1162262"/>
            <a:ext cx="1407897" cy="9712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48" y="2351326"/>
            <a:ext cx="860581" cy="985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72" y="2550378"/>
            <a:ext cx="2256865" cy="6948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4867-C8F6-4310-A27E-5F69B73375B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156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44" y="2571211"/>
            <a:ext cx="2392556" cy="669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78" y="2401931"/>
            <a:ext cx="1715643" cy="883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71" y="1345000"/>
            <a:ext cx="1854134" cy="819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05" y="1259013"/>
            <a:ext cx="1971675" cy="714375"/>
          </a:xfrm>
          <a:prstGeom prst="rect">
            <a:avLst/>
          </a:prstGeom>
        </p:spPr>
      </p:pic>
      <p:sp>
        <p:nvSpPr>
          <p:cNvPr id="3" name="object 2"/>
          <p:cNvSpPr txBox="1">
            <a:spLocks/>
          </p:cNvSpPr>
          <p:nvPr/>
        </p:nvSpPr>
        <p:spPr>
          <a:xfrm>
            <a:off x="355600" y="415802"/>
            <a:ext cx="8407400" cy="4985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00"/>
                </a:solidFill>
                <a:latin typeface="Arial"/>
                <a:cs typeface="Arial"/>
              </a:rPr>
              <a:t>CORPORATE ADVISORY BOARD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/>
        </p:nvSpPr>
        <p:spPr>
          <a:xfrm>
            <a:off x="0" y="0"/>
            <a:ext cx="12191999" cy="6413679"/>
          </a:xfrm>
          <a:custGeom>
            <a:avLst/>
            <a:gdLst/>
            <a:ahLst/>
            <a:cxnLst/>
            <a:rect l="l" t="t" r="r" b="b"/>
            <a:pathLst>
              <a:path w="10160000" h="7213600">
                <a:moveTo>
                  <a:pt x="10160000" y="0"/>
                </a:moveTo>
                <a:lnTo>
                  <a:pt x="7309667" y="0"/>
                </a:lnTo>
                <a:lnTo>
                  <a:pt x="0" y="4660898"/>
                </a:lnTo>
                <a:lnTo>
                  <a:pt x="0" y="7213598"/>
                </a:lnTo>
                <a:lnTo>
                  <a:pt x="10160000" y="398839"/>
                </a:lnTo>
                <a:lnTo>
                  <a:pt x="10160000" y="0"/>
                </a:lnTo>
                <a:close/>
              </a:path>
            </a:pathLst>
          </a:custGeom>
          <a:solidFill>
            <a:srgbClr val="F02F29">
              <a:alpha val="8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03806318"/>
              </p:ext>
            </p:extLst>
          </p:nvPr>
        </p:nvGraphicFramePr>
        <p:xfrm>
          <a:off x="2354033" y="3671194"/>
          <a:ext cx="756120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602"/>
                <a:gridCol w="378060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Thought Works Technologies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Thermax Ltd.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TVS Auto Assist India Limited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United Health Group (UHG)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Ultratech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Cement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Zee Entertainment Enterprises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 Commercial Vehicles Limited 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Zensar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Technologies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Welspun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Group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ZS Associates India </a:t>
                      </a:r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Pvt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Virtusa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India (Pvt.)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257522" y="1160018"/>
          <a:ext cx="5754226" cy="2265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113"/>
                <a:gridCol w="2877113"/>
              </a:tblGrid>
              <a:tr h="11327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327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4867-C8F6-4310-A27E-5F69B73375B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66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600" y="415802"/>
            <a:ext cx="840740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PROGRAMS OFFERED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students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477"/>
            <a:ext cx="12192000" cy="2701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3120" y="3617776"/>
            <a:ext cx="3100053" cy="2600688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Engineering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Management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Commerce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Computer Application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600" b="1" dirty="0" smtClean="0">
                <a:latin typeface="Arial"/>
                <a:cs typeface="Arial"/>
              </a:rPr>
              <a:t>Architecture</a:t>
            </a:r>
            <a:endParaRPr lang="en-US" sz="1600" b="1" dirty="0">
              <a:latin typeface="Arial"/>
              <a:cs typeface="Arial"/>
            </a:endParaRP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Pharmacy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Bio-Technology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Forensic </a:t>
            </a:r>
            <a:r>
              <a:rPr lang="en-US" sz="1600" b="1" dirty="0" smtClean="0">
                <a:latin typeface="Arial"/>
                <a:cs typeface="Arial"/>
              </a:rPr>
              <a:t>Sciences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7011" y="3617776"/>
            <a:ext cx="3987800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Tourism &amp; Hospitality </a:t>
            </a:r>
            <a:endParaRPr lang="en-US" sz="1600" b="1" dirty="0" smtClean="0">
              <a:latin typeface="Arial"/>
              <a:cs typeface="Arial"/>
            </a:endParaRP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600" b="1" dirty="0" smtClean="0">
                <a:latin typeface="Arial"/>
                <a:cs typeface="Arial"/>
              </a:rPr>
              <a:t>Medical </a:t>
            </a:r>
            <a:r>
              <a:rPr lang="en-US" sz="1600" b="1" dirty="0">
                <a:latin typeface="Arial"/>
                <a:cs typeface="Arial"/>
              </a:rPr>
              <a:t>Lab Technology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Basic Sciences </a:t>
            </a:r>
            <a:r>
              <a:rPr lang="en-US" sz="1600" b="1" dirty="0" smtClean="0">
                <a:latin typeface="Arial"/>
                <a:cs typeface="Arial"/>
              </a:rPr>
              <a:t>I Humanities</a:t>
            </a:r>
            <a:endParaRPr lang="en-US" sz="1600" b="1" dirty="0">
              <a:latin typeface="Arial"/>
              <a:cs typeface="Arial"/>
            </a:endParaRP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Agriculture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Legal Studies (Law)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Animation, </a:t>
            </a:r>
            <a:r>
              <a:rPr lang="en-US" sz="1600" b="1" dirty="0" smtClean="0">
                <a:latin typeface="Arial"/>
                <a:cs typeface="Arial"/>
              </a:rPr>
              <a:t>Film </a:t>
            </a:r>
            <a:r>
              <a:rPr lang="en-US" sz="1600" b="1" dirty="0">
                <a:latin typeface="Arial"/>
                <a:cs typeface="Arial"/>
              </a:rPr>
              <a:t>&amp; Visual Arts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600" b="1" dirty="0">
                <a:latin typeface="Arial"/>
                <a:cs typeface="Arial"/>
              </a:rPr>
              <a:t>Journalism &amp; Mass Communication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1600" b="1" dirty="0" smtClean="0">
                <a:latin typeface="Arial"/>
                <a:cs typeface="Arial"/>
              </a:rPr>
              <a:t>Doctoral Programs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690040" y="3693017"/>
            <a:ext cx="0" cy="2450206"/>
          </a:xfrm>
          <a:prstGeom prst="line">
            <a:avLst/>
          </a:prstGeom>
          <a:ln w="1905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55216448"/>
              </p:ext>
            </p:extLst>
          </p:nvPr>
        </p:nvGraphicFramePr>
        <p:xfrm>
          <a:off x="611766" y="3762439"/>
          <a:ext cx="2564487" cy="24993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4506"/>
                <a:gridCol w="969981"/>
              </a:tblGrid>
              <a:tr h="53597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University Institutes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Hind" panose="020B0604020202020204" charset="0"/>
                        <a:cs typeface="Hin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17</a:t>
                      </a:r>
                      <a:endParaRPr lang="en-US" sz="1600" b="1" dirty="0"/>
                    </a:p>
                  </a:txBody>
                  <a:tcPr/>
                </a:tc>
              </a:tr>
              <a:tr h="31030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Faculties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Hind" panose="020B0604020202020204" charset="0"/>
                        <a:cs typeface="Hin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16</a:t>
                      </a:r>
                      <a:endParaRPr lang="en-US" sz="1600" b="1" dirty="0"/>
                    </a:p>
                  </a:txBody>
                  <a:tcPr/>
                </a:tc>
              </a:tr>
              <a:tr h="31030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Departments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Hind" panose="020B0604020202020204" charset="0"/>
                        <a:cs typeface="Hin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39</a:t>
                      </a:r>
                      <a:endParaRPr lang="en-US" sz="1600" b="1" dirty="0"/>
                    </a:p>
                  </a:txBody>
                  <a:tcPr/>
                </a:tc>
              </a:tr>
              <a:tr h="5359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Courses/ </a:t>
                      </a:r>
                      <a:r>
                        <a:rPr lang="en-US" sz="1600" b="1" dirty="0" err="1" smtClean="0"/>
                        <a:t>Programmes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Hind" panose="020B0604020202020204" charset="0"/>
                        <a:cs typeface="Hin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100</a:t>
                      </a:r>
                      <a:endParaRPr lang="en-US" sz="1600" b="1" dirty="0"/>
                    </a:p>
                  </a:txBody>
                  <a:tcPr/>
                </a:tc>
              </a:tr>
              <a:tr h="3103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UG Courses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Hind" panose="020B0604020202020204" charset="0"/>
                        <a:cs typeface="Hin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58</a:t>
                      </a:r>
                      <a:endParaRPr lang="en-US" sz="1600" b="1" dirty="0"/>
                    </a:p>
                  </a:txBody>
                  <a:tcPr/>
                </a:tc>
              </a:tr>
              <a:tr h="3103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PG Courses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Hind" panose="020B0604020202020204" charset="0"/>
                        <a:cs typeface="Hin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42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1695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600" y="415802"/>
            <a:ext cx="9522496" cy="4985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/>
            <a:r>
              <a:rPr lang="en-US" sz="3600" b="1" dirty="0" smtClean="0">
                <a:latin typeface="Arial"/>
                <a:cs typeface="Arial"/>
              </a:rPr>
              <a:t>INDUSTRY COLLABORATIVE PROGRAMS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cc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7657"/>
            <a:ext cx="12192000" cy="2619340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6332457" y="3754094"/>
            <a:ext cx="4653595" cy="21244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7" marR="5080" algn="just">
              <a:lnSpc>
                <a:spcPct val="119000"/>
              </a:lnSpc>
            </a:pPr>
            <a:r>
              <a:rPr lang="en-US" sz="2000" b="1" u="sng" spc="-5" dirty="0" smtClean="0">
                <a:latin typeface="Arial"/>
                <a:cs typeface="Arial"/>
              </a:rPr>
              <a:t>BUSINESS MANAGEMENT</a:t>
            </a:r>
          </a:p>
          <a:p>
            <a:pPr marL="298447" marR="5080" indent="-285750" algn="just">
              <a:lnSpc>
                <a:spcPct val="119000"/>
              </a:lnSpc>
              <a:buFont typeface="Arial"/>
              <a:buChar char="•"/>
            </a:pPr>
            <a:r>
              <a:rPr lang="en-US" sz="1600" b="1" spc="-5" dirty="0" smtClean="0">
                <a:latin typeface="Arial"/>
                <a:cs typeface="Arial"/>
              </a:rPr>
              <a:t>MBA- BUSINESS ANALYTICS</a:t>
            </a:r>
          </a:p>
          <a:p>
            <a:pPr marL="12697" marR="5080" algn="just">
              <a:lnSpc>
                <a:spcPct val="119000"/>
              </a:lnSpc>
            </a:pPr>
            <a:r>
              <a:rPr lang="en-US" sz="1600" b="1" spc="-5" dirty="0" smtClean="0">
                <a:latin typeface="Arial"/>
                <a:cs typeface="Arial"/>
              </a:rPr>
              <a:t>    </a:t>
            </a:r>
            <a:r>
              <a:rPr lang="en-US" sz="1600" b="1" spc="-5" dirty="0" smtClean="0">
                <a:solidFill>
                  <a:srgbClr val="AF0804"/>
                </a:solidFill>
                <a:latin typeface="Arial"/>
                <a:cs typeface="Arial"/>
              </a:rPr>
              <a:t> IN ASSOCIATION WITH IBM</a:t>
            </a:r>
          </a:p>
          <a:p>
            <a:pPr marL="12697" marR="5080" algn="just">
              <a:lnSpc>
                <a:spcPct val="119000"/>
              </a:lnSpc>
            </a:pPr>
            <a:endParaRPr lang="en-US" sz="1600" b="1" spc="-5" dirty="0" smtClean="0">
              <a:solidFill>
                <a:srgbClr val="AF0804"/>
              </a:solidFill>
              <a:latin typeface="Arial"/>
              <a:cs typeface="Arial"/>
            </a:endParaRPr>
          </a:p>
          <a:p>
            <a:pPr marL="298447" marR="5080" indent="-285750" algn="just">
              <a:lnSpc>
                <a:spcPct val="119000"/>
              </a:lnSpc>
              <a:buFont typeface="Arial"/>
              <a:buChar char="•"/>
            </a:pPr>
            <a:r>
              <a:rPr lang="en-US" sz="1600" b="1" spc="-5" dirty="0" smtClean="0">
                <a:latin typeface="Arial"/>
                <a:cs typeface="Arial"/>
              </a:rPr>
              <a:t>MBA- BANKING &amp; FINANCIAL ENGINEERING</a:t>
            </a:r>
          </a:p>
          <a:p>
            <a:pPr marL="12697" marR="5080" algn="just">
              <a:lnSpc>
                <a:spcPct val="119000"/>
              </a:lnSpc>
            </a:pPr>
            <a:r>
              <a:rPr lang="en-US" sz="1600" b="1" spc="-5" dirty="0" smtClean="0">
                <a:solidFill>
                  <a:srgbClr val="AF0804"/>
                </a:solidFill>
                <a:latin typeface="Arial"/>
                <a:cs typeface="Arial"/>
              </a:rPr>
              <a:t>     IN ASSOCIATION WITH ICICI DIRECT, TALLY EDUCATION &amp; FLIP </a:t>
            </a:r>
            <a:endParaRPr lang="en-US" sz="1600" b="1" spc="-5" dirty="0">
              <a:solidFill>
                <a:srgbClr val="AF0804"/>
              </a:solidFill>
              <a:latin typeface="Arial"/>
              <a:cs typeface="Arial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1928228" y="3754094"/>
            <a:ext cx="3589654" cy="1831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7" marR="5080">
              <a:lnSpc>
                <a:spcPct val="119000"/>
              </a:lnSpc>
            </a:pPr>
            <a:r>
              <a:rPr lang="en-US" sz="2000" b="1" u="sng" spc="-5" dirty="0" smtClean="0">
                <a:latin typeface="Arial"/>
                <a:cs typeface="Arial"/>
              </a:rPr>
              <a:t>ENGINEERING (</a:t>
            </a:r>
            <a:r>
              <a:rPr lang="en-US" sz="2000" b="1" u="sng" spc="-5" dirty="0" err="1" smtClean="0">
                <a:latin typeface="Arial"/>
                <a:cs typeface="Arial"/>
              </a:rPr>
              <a:t>Honours</a:t>
            </a:r>
            <a:r>
              <a:rPr lang="en-US" sz="2000" b="1" u="sng" spc="-5" dirty="0" smtClean="0">
                <a:latin typeface="Arial"/>
                <a:cs typeface="Arial"/>
              </a:rPr>
              <a:t>)</a:t>
            </a:r>
          </a:p>
          <a:p>
            <a:pPr marL="12697" marR="5080">
              <a:lnSpc>
                <a:spcPct val="119000"/>
              </a:lnSpc>
            </a:pPr>
            <a:r>
              <a:rPr lang="en-US" sz="1600" b="1" spc="-5" dirty="0" smtClean="0">
                <a:solidFill>
                  <a:srgbClr val="AF0804"/>
                </a:solidFill>
                <a:latin typeface="Arial"/>
                <a:cs typeface="Arial"/>
              </a:rPr>
              <a:t>IN ASSOCIATION WITH IBM</a:t>
            </a:r>
          </a:p>
          <a:p>
            <a:pPr marL="12697" marR="5080">
              <a:lnSpc>
                <a:spcPct val="119000"/>
              </a:lnSpc>
            </a:pPr>
            <a:endParaRPr lang="en-US" sz="1600" b="1" spc="-5" dirty="0">
              <a:latin typeface="Arial"/>
              <a:cs typeface="Arial"/>
            </a:endParaRPr>
          </a:p>
          <a:p>
            <a:pPr marL="298447" marR="5080" indent="-285750">
              <a:lnSpc>
                <a:spcPct val="119000"/>
              </a:lnSpc>
              <a:buFont typeface="Arial"/>
              <a:buChar char="•"/>
            </a:pPr>
            <a:r>
              <a:rPr lang="en-US" sz="1600" b="1" spc="-5" dirty="0" smtClean="0">
                <a:latin typeface="Arial"/>
                <a:cs typeface="Arial"/>
              </a:rPr>
              <a:t>CSE- CLOUD COMPUTING</a:t>
            </a:r>
          </a:p>
          <a:p>
            <a:pPr marL="298447" marR="5080" indent="-285750">
              <a:lnSpc>
                <a:spcPct val="119000"/>
              </a:lnSpc>
              <a:buFont typeface="Arial"/>
              <a:buChar char="•"/>
            </a:pPr>
            <a:r>
              <a:rPr lang="en-US" sz="1600" b="1" spc="-5" dirty="0" smtClean="0">
                <a:latin typeface="Arial"/>
                <a:cs typeface="Arial"/>
              </a:rPr>
              <a:t>CSE- INFORMATION SECURITY</a:t>
            </a:r>
          </a:p>
          <a:p>
            <a:pPr marL="298447" marR="5080" indent="-285750">
              <a:lnSpc>
                <a:spcPct val="119000"/>
              </a:lnSpc>
              <a:buFont typeface="Arial"/>
              <a:buChar char="•"/>
            </a:pPr>
            <a:r>
              <a:rPr lang="en-US" sz="1600" b="1" spc="-5" dirty="0" smtClean="0">
                <a:latin typeface="Arial"/>
                <a:cs typeface="Arial"/>
              </a:rPr>
              <a:t>CSE- BIG DATA  &amp; ANALYTICS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20336" y="3693017"/>
            <a:ext cx="0" cy="2450206"/>
          </a:xfrm>
          <a:prstGeom prst="line">
            <a:avLst/>
          </a:prstGeom>
          <a:ln w="1905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087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600" y="415802"/>
            <a:ext cx="840740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ACADEMIC FRATERNITY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4089027703"/>
              </p:ext>
            </p:extLst>
          </p:nvPr>
        </p:nvGraphicFramePr>
        <p:xfrm>
          <a:off x="1464973" y="1289482"/>
          <a:ext cx="8813800" cy="4866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8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747829" cy="397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100"/>
              </a:lnSpc>
            </a:pPr>
            <a:r>
              <a:rPr lang="en-US" sz="3600" b="1" spc="-5" dirty="0" smtClean="0">
                <a:solidFill>
                  <a:srgbClr val="10253F"/>
                </a:solidFill>
                <a:latin typeface="Arial"/>
                <a:cs typeface="Arial"/>
              </a:rPr>
              <a:t>RESEARCH COLLABORATIONS WITH INDUSTRY 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/>
          <p:cNvSpPr/>
          <p:nvPr/>
        </p:nvSpPr>
        <p:spPr>
          <a:xfrm>
            <a:off x="0" y="1571222"/>
            <a:ext cx="12192000" cy="2730322"/>
          </a:xfrm>
          <a:prstGeom prst="rect">
            <a:avLst/>
          </a:prstGeom>
          <a:blipFill>
            <a:blip r:embed="rId2" cstate="print"/>
            <a:srcRect/>
            <a:stretch>
              <a:fillRect t="-10458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Rectangle 5"/>
          <p:cNvSpPr/>
          <p:nvPr/>
        </p:nvSpPr>
        <p:spPr>
          <a:xfrm>
            <a:off x="3398953" y="3598600"/>
            <a:ext cx="3303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HEWLETT PACKARD ENTERPRISE - </a:t>
            </a:r>
          </a:p>
          <a:p>
            <a:r>
              <a:rPr lang="en-US" sz="1400" dirty="0" smtClean="0">
                <a:latin typeface="Arial"/>
                <a:cs typeface="Arial"/>
              </a:rPr>
              <a:t>CENTER OF EXCELLENCE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764" y="4293635"/>
            <a:ext cx="1027286" cy="10272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75153" y="4290614"/>
            <a:ext cx="31588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MICROSOFT INNOVATION CENTER </a:t>
            </a:r>
          </a:p>
          <a:p>
            <a:r>
              <a:rPr lang="en-US" sz="1400" dirty="0" smtClean="0">
                <a:latin typeface="Arial"/>
                <a:cs typeface="Arial"/>
              </a:rPr>
              <a:t>(1</a:t>
            </a:r>
            <a:r>
              <a:rPr lang="en-US" sz="1400" baseline="30000" dirty="0" smtClean="0">
                <a:latin typeface="Arial"/>
                <a:cs typeface="Arial"/>
              </a:rPr>
              <a:t>st</a:t>
            </a:r>
            <a:r>
              <a:rPr lang="en-US" sz="1400" dirty="0" smtClean="0">
                <a:latin typeface="Arial"/>
                <a:cs typeface="Arial"/>
              </a:rPr>
              <a:t> In North India)</a:t>
            </a:r>
          </a:p>
          <a:p>
            <a:r>
              <a:rPr lang="en-US" sz="1400" dirty="0" smtClean="0">
                <a:latin typeface="Arial"/>
                <a:cs typeface="Arial"/>
              </a:rPr>
              <a:t>MICROSOFT GLOBAL TECHNICAL </a:t>
            </a:r>
          </a:p>
          <a:p>
            <a:r>
              <a:rPr lang="en-US" sz="1400" dirty="0" smtClean="0">
                <a:latin typeface="Arial"/>
                <a:cs typeface="Arial"/>
              </a:rPr>
              <a:t>SUPPORT CENTER (Only 3 In India)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43" y="5577503"/>
            <a:ext cx="1129593" cy="4518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75153" y="5549521"/>
            <a:ext cx="3387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IBM SOFTWARE LAB FOR </a:t>
            </a:r>
            <a:r>
              <a:rPr lang="en-US" sz="1400" dirty="0" smtClean="0">
                <a:latin typeface="Arial"/>
                <a:cs typeface="Arial"/>
              </a:rPr>
              <a:t>EMERGING </a:t>
            </a:r>
          </a:p>
          <a:p>
            <a:r>
              <a:rPr lang="en-US" sz="1400" dirty="0" smtClean="0">
                <a:latin typeface="Arial"/>
                <a:cs typeface="Arial"/>
              </a:rPr>
              <a:t>TECHNOLOGIES </a:t>
            </a:r>
            <a:r>
              <a:rPr lang="en-US" sz="1400" dirty="0">
                <a:latin typeface="Arial"/>
                <a:cs typeface="Arial"/>
              </a:rPr>
              <a:t>(1</a:t>
            </a:r>
            <a:r>
              <a:rPr lang="en-US" sz="1400" baseline="30000" dirty="0">
                <a:latin typeface="Arial"/>
                <a:cs typeface="Arial"/>
              </a:rPr>
              <a:t>st</a:t>
            </a:r>
            <a:r>
              <a:rPr lang="en-US" sz="1400" dirty="0">
                <a:latin typeface="Arial"/>
                <a:cs typeface="Arial"/>
              </a:rPr>
              <a:t> In India)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082" b="28893"/>
          <a:stretch/>
        </p:blipFill>
        <p:spPr>
          <a:xfrm>
            <a:off x="6710250" y="3500987"/>
            <a:ext cx="1621250" cy="6651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464948" y="3470547"/>
            <a:ext cx="27176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TECH MAHINDRA – IMS </a:t>
            </a:r>
          </a:p>
          <a:p>
            <a:r>
              <a:rPr lang="en-US" sz="1400" dirty="0" smtClean="0">
                <a:latin typeface="Arial"/>
                <a:cs typeface="Arial"/>
              </a:rPr>
              <a:t>ACADEMY </a:t>
            </a:r>
          </a:p>
          <a:p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>
                <a:latin typeface="Arial"/>
                <a:cs typeface="Arial"/>
              </a:rPr>
              <a:t>1</a:t>
            </a:r>
            <a:r>
              <a:rPr lang="en-US" sz="1400" baseline="30000" dirty="0">
                <a:latin typeface="Arial"/>
                <a:cs typeface="Arial"/>
              </a:rPr>
              <a:t>st</a:t>
            </a:r>
            <a:r>
              <a:rPr lang="en-US" sz="1400" dirty="0">
                <a:latin typeface="Arial"/>
                <a:cs typeface="Arial"/>
              </a:rPr>
              <a:t> in North India)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53" y="4338772"/>
            <a:ext cx="1177697" cy="8149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46668" y="4566124"/>
            <a:ext cx="3011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CONNECT – VIDEOCON ADVANCE COMMUNICATION LAB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052" y="5407142"/>
            <a:ext cx="799151" cy="7729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323567" y="5549521"/>
            <a:ext cx="2525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VOLVO EICHER T-SCHOOL </a:t>
            </a:r>
          </a:p>
          <a:p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>
                <a:latin typeface="Arial"/>
                <a:cs typeface="Arial"/>
              </a:rPr>
              <a:t>1</a:t>
            </a:r>
            <a:r>
              <a:rPr lang="en-US" sz="1400" baseline="30000" dirty="0">
                <a:latin typeface="Arial"/>
                <a:cs typeface="Arial"/>
              </a:rPr>
              <a:t>st</a:t>
            </a:r>
            <a:r>
              <a:rPr lang="en-US" sz="1400" dirty="0">
                <a:latin typeface="Arial"/>
                <a:cs typeface="Arial"/>
              </a:rPr>
              <a:t> in India)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2684" y="3477296"/>
            <a:ext cx="1095375" cy="914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115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600" y="415802"/>
            <a:ext cx="9136130" cy="397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100"/>
              </a:lnSpc>
            </a:pPr>
            <a:r>
              <a:rPr lang="en-US" sz="3600" b="1" spc="-5" dirty="0" smtClean="0">
                <a:solidFill>
                  <a:srgbClr val="10253F"/>
                </a:solidFill>
                <a:latin typeface="Arial"/>
                <a:cs typeface="Arial"/>
              </a:rPr>
              <a:t>OTHER PROMINENT COLLABORATIONS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230182" y="3110016"/>
            <a:ext cx="6162933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400" dirty="0" smtClean="0"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/>
                <a:cs typeface="Arial"/>
              </a:rPr>
              <a:t>MENTOR </a:t>
            </a:r>
            <a:r>
              <a:rPr lang="en-US" sz="1400" dirty="0">
                <a:latin typeface="Arial"/>
                <a:cs typeface="Arial"/>
              </a:rPr>
              <a:t>GRAPHICS </a:t>
            </a:r>
            <a:r>
              <a:rPr lang="en-US" sz="1400" dirty="0" smtClean="0">
                <a:latin typeface="Arial"/>
                <a:cs typeface="Arial"/>
              </a:rPr>
              <a:t>UNIVERSITY SCHEME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/>
                <a:cs typeface="Arial"/>
              </a:rPr>
              <a:t>WIPRO MISSION 10x TECHNOLOGY LEARNING </a:t>
            </a:r>
            <a:r>
              <a:rPr lang="en-US" sz="1400" dirty="0" smtClean="0">
                <a:latin typeface="Arial"/>
                <a:cs typeface="Arial"/>
              </a:rPr>
              <a:t>CENTER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latin typeface="Arial"/>
                <a:cs typeface="Arial"/>
              </a:rPr>
              <a:t>ORACLE </a:t>
            </a:r>
            <a:r>
              <a:rPr lang="en-US" sz="1400" dirty="0" smtClean="0">
                <a:latin typeface="Arial"/>
                <a:cs typeface="Arial"/>
              </a:rPr>
              <a:t>ACADEMY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1400" dirty="0">
                <a:latin typeface="Arial"/>
                <a:cs typeface="Arial"/>
              </a:rPr>
              <a:t>MSC CENTER OF </a:t>
            </a:r>
            <a:r>
              <a:rPr lang="en-US" altLang="en-US" sz="1400" dirty="0" smtClean="0">
                <a:latin typeface="Arial"/>
                <a:cs typeface="Arial"/>
              </a:rPr>
              <a:t>EXCELLENCE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/>
                <a:cs typeface="Arial"/>
              </a:rPr>
              <a:t>INFOGAIN- </a:t>
            </a:r>
            <a:r>
              <a:rPr lang="en-US" sz="1400" dirty="0">
                <a:latin typeface="Arial"/>
                <a:cs typeface="Arial"/>
              </a:rPr>
              <a:t>LEARNING </a:t>
            </a:r>
            <a:r>
              <a:rPr lang="en-US" sz="1400" dirty="0" smtClean="0">
                <a:latin typeface="Arial"/>
                <a:cs typeface="Arial"/>
              </a:rPr>
              <a:t>PARTNER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/>
                <a:cs typeface="Arial"/>
              </a:rPr>
              <a:t>UNISYS </a:t>
            </a:r>
            <a:r>
              <a:rPr lang="en-US" sz="1400" dirty="0">
                <a:latin typeface="Arial"/>
                <a:cs typeface="Arial"/>
              </a:rPr>
              <a:t>ACADEMIC </a:t>
            </a:r>
            <a:r>
              <a:rPr lang="en-US" sz="1400" dirty="0" smtClean="0">
                <a:latin typeface="Arial"/>
                <a:cs typeface="Arial"/>
              </a:rPr>
              <a:t>COLLABORATION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1400" dirty="0" smtClean="0">
                <a:latin typeface="Arial"/>
                <a:cs typeface="Arial"/>
              </a:rPr>
              <a:t>HOLIDAY </a:t>
            </a:r>
            <a:r>
              <a:rPr lang="en-US" altLang="en-US" sz="1400" dirty="0">
                <a:latin typeface="Arial"/>
                <a:cs typeface="Arial"/>
              </a:rPr>
              <a:t>INN (INTERCONTINENTAL HOTEL </a:t>
            </a:r>
            <a:r>
              <a:rPr lang="en-US" altLang="en-US" sz="1400" dirty="0" smtClean="0">
                <a:latin typeface="Arial"/>
                <a:cs typeface="Arial"/>
              </a:rPr>
              <a:t>GROUP)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1400" dirty="0" smtClean="0">
                <a:latin typeface="Arial"/>
                <a:cs typeface="Arial"/>
              </a:rPr>
              <a:t>LIGARE VOYAGES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1400" dirty="0" smtClean="0">
                <a:latin typeface="Arial"/>
                <a:cs typeface="Arial"/>
              </a:rPr>
              <a:t>HYUNDIA PROFESSIONAL DEVELOPMENT CENTRE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en-US" sz="14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68089" y="3692391"/>
            <a:ext cx="3288046" cy="2141740"/>
          </a:xfrm>
          <a:prstGeom prst="rect">
            <a:avLst/>
          </a:prstGeom>
          <a:solidFill>
            <a:srgbClr val="EB7D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7968089" y="3770681"/>
            <a:ext cx="3288046" cy="1985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Arial"/>
                <a:cs typeface="Arial"/>
              </a:rPr>
              <a:t>O</a:t>
            </a:r>
            <a:r>
              <a:rPr lang="en-US" sz="1600" dirty="0" smtClean="0">
                <a:latin typeface="Arial"/>
                <a:cs typeface="Arial"/>
              </a:rPr>
              <a:t>fficial Partner of 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latin typeface="Arial"/>
                <a:cs typeface="Arial"/>
              </a:rPr>
              <a:t>NASSCOMM FOUNDATION</a:t>
            </a:r>
            <a:endParaRPr lang="en-US" sz="16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latin typeface="Arial"/>
                <a:cs typeface="Arial"/>
              </a:rPr>
              <a:t>for: 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latin typeface="Arial"/>
                <a:cs typeface="Arial"/>
              </a:rPr>
              <a:t>NATIONAL DIGITAL LITERACY MISSION</a:t>
            </a:r>
          </a:p>
        </p:txBody>
      </p:sp>
      <p:sp>
        <p:nvSpPr>
          <p:cNvPr id="7" name="object 2"/>
          <p:cNvSpPr/>
          <p:nvPr/>
        </p:nvSpPr>
        <p:spPr>
          <a:xfrm>
            <a:off x="0" y="1571222"/>
            <a:ext cx="12192000" cy="2730322"/>
          </a:xfrm>
          <a:prstGeom prst="rect">
            <a:avLst/>
          </a:prstGeom>
          <a:blipFill>
            <a:blip r:embed="rId2" cstate="print"/>
            <a:srcRect/>
            <a:stretch>
              <a:fillRect t="-10458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521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600" y="415802"/>
            <a:ext cx="840740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Committees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9" name="Straight Connector 38"/>
          <p:cNvCxnSpPr/>
          <p:nvPr/>
        </p:nvCxnSpPr>
        <p:spPr>
          <a:xfrm>
            <a:off x="10353188" y="1207302"/>
            <a:ext cx="12024" cy="4577366"/>
          </a:xfrm>
          <a:prstGeom prst="line">
            <a:avLst/>
          </a:prstGeom>
          <a:ln w="1905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82880" y="1146053"/>
            <a:ext cx="10019212" cy="4648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342900">
              <a:lnSpc>
                <a:spcPct val="115000"/>
              </a:lnSpc>
            </a:pPr>
            <a:r>
              <a:rPr lang="en-IN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University has constituted a </a:t>
            </a:r>
            <a:r>
              <a:rPr lang="en-IN" u="sng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three-level committee </a:t>
            </a:r>
            <a:r>
              <a:rPr lang="en-IN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monitoring the research progress of the University.</a:t>
            </a:r>
          </a:p>
          <a:p>
            <a:pPr marL="685800" indent="-342900">
              <a:lnSpc>
                <a:spcPct val="115000"/>
              </a:lnSpc>
            </a:pPr>
            <a:endParaRPr lang="en-US" dirty="0" smtClean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</a:pPr>
            <a:r>
              <a:rPr lang="en-IN" dirty="0" smtClean="0">
                <a:latin typeface="Book Antiqua" panose="02040602050305030304" pitchFamily="18" charset="0"/>
              </a:rPr>
              <a:t>The University </a:t>
            </a:r>
            <a:r>
              <a:rPr lang="en-IN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Research Degree Board (RDB)</a:t>
            </a:r>
            <a:r>
              <a:rPr lang="en-IN" dirty="0" smtClean="0">
                <a:latin typeface="Book Antiqua" panose="02040602050305030304" pitchFamily="18" charset="0"/>
              </a:rPr>
              <a:t>, headed by the Dean of Academic Affairs, Dean of Research,  All Deans of faculties, All </a:t>
            </a:r>
            <a:r>
              <a:rPr lang="en-IN" dirty="0" err="1" smtClean="0">
                <a:latin typeface="Book Antiqua" panose="02040602050305030304" pitchFamily="18" charset="0"/>
              </a:rPr>
              <a:t>HoDs</a:t>
            </a:r>
            <a:r>
              <a:rPr lang="en-IN" dirty="0" smtClean="0">
                <a:latin typeface="Book Antiqua" panose="02040602050305030304" pitchFamily="18" charset="0"/>
              </a:rPr>
              <a:t>  and all other Professors of the University. 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IN" dirty="0" smtClean="0">
                <a:latin typeface="Book Antiqua" panose="02040602050305030304" pitchFamily="18" charset="0"/>
              </a:rPr>
              <a:t>	Research Degree Board has the powers to approve and administer research degree registrations, examination arrangements, monitor 	student progress and make recommendations for the award of 	research 	degrees. 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IN" dirty="0" smtClean="0">
                <a:latin typeface="Book Antiqua" panose="02040602050305030304" pitchFamily="18" charset="0"/>
              </a:rPr>
              <a:t>RDB oversee the managements of research 	degrees across all 	University departments, schools and institutes, and foster the development 	of postgraduate research community.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Book Antiqua" panose="02040602050305030304" pitchFamily="18" charset="0"/>
              </a:rPr>
              <a:t>(b) </a:t>
            </a:r>
            <a:r>
              <a:rPr lang="en-IN" dirty="0" smtClean="0">
                <a:latin typeface="Book Antiqua" panose="02040602050305030304" pitchFamily="18" charset="0"/>
              </a:rPr>
              <a:t>There is a </a:t>
            </a:r>
            <a:r>
              <a:rPr lang="en-IN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Research Degree Committee (RDC)</a:t>
            </a:r>
            <a:r>
              <a:rPr lang="en-IN" dirty="0" smtClean="0">
                <a:latin typeface="Book Antiqua" panose="02040602050305030304" pitchFamily="18" charset="0"/>
              </a:rPr>
              <a:t> in each subject within the faculty. 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IN" dirty="0" smtClean="0">
                <a:latin typeface="Book Antiqua" panose="02040602050305030304" pitchFamily="18" charset="0"/>
              </a:rPr>
              <a:t>	RDC is the recommending body. The Chairperson of the RDC is the Dean of that faculty. RDC proposes programs of course work to register for the degree of </a:t>
            </a:r>
            <a:r>
              <a:rPr lang="en-IN" dirty="0" err="1" smtClean="0">
                <a:latin typeface="Book Antiqua" panose="02040602050305030304" pitchFamily="18" charset="0"/>
              </a:rPr>
              <a:t>Ph.D</a:t>
            </a:r>
            <a:r>
              <a:rPr lang="en-IN" dirty="0" smtClean="0">
                <a:latin typeface="Book Antiqua" panose="02040602050305030304" pitchFamily="18" charset="0"/>
              </a:rPr>
              <a:t> and appoint first and second 	supervisor for the candidate’s program of work and approve the appointment of any additional 	supervisor(s) and/or advisor(s) as 	appropriate.  </a:t>
            </a:r>
            <a:endParaRPr lang="en-US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099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 txBox="1"/>
          <p:nvPr/>
        </p:nvSpPr>
        <p:spPr>
          <a:xfrm>
            <a:off x="3470139" y="2465235"/>
            <a:ext cx="7811751" cy="3679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678" indent="-285678" algn="just">
              <a:lnSpc>
                <a:spcPct val="150000"/>
              </a:lnSpc>
              <a:spcBef>
                <a:spcPts val="10"/>
              </a:spcBef>
              <a:buFont typeface="Wingdings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Hails from Remote Village of Punjab with Farming Family Background.</a:t>
            </a:r>
          </a:p>
          <a:p>
            <a:pPr marL="285678" indent="-285678" algn="just">
              <a:lnSpc>
                <a:spcPct val="150000"/>
              </a:lnSpc>
              <a:spcBef>
                <a:spcPts val="10"/>
              </a:spcBef>
              <a:buFont typeface="Wingdings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First Graduate of his village who made it big with great vision and will to achieve.</a:t>
            </a:r>
          </a:p>
          <a:p>
            <a:pPr marL="285678" indent="-285678" algn="just">
              <a:lnSpc>
                <a:spcPct val="150000"/>
              </a:lnSpc>
              <a:spcBef>
                <a:spcPts val="10"/>
              </a:spcBef>
              <a:buFont typeface="Wingdings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Constantly working towards  mission to for an excellence driven professional university that leads to the betterment of the society.</a:t>
            </a:r>
          </a:p>
          <a:p>
            <a:pPr marL="285678" indent="-285678" algn="just">
              <a:lnSpc>
                <a:spcPct val="150000"/>
              </a:lnSpc>
              <a:spcBef>
                <a:spcPts val="10"/>
              </a:spcBef>
              <a:buFont typeface="Wingdings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Adopted a number of rural schools which are being provided regular academic, infrastructural and  financial support.</a:t>
            </a:r>
          </a:p>
          <a:p>
            <a:pPr marL="285678" indent="-285678" algn="just">
              <a:lnSpc>
                <a:spcPct val="150000"/>
              </a:lnSpc>
              <a:spcBef>
                <a:spcPts val="10"/>
              </a:spcBef>
              <a:buFont typeface="Wingdings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Honored with International 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Leadership Award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 the field of education by Rome University.</a:t>
            </a:r>
          </a:p>
          <a:p>
            <a:pPr marL="285678" indent="-285678" algn="just">
              <a:lnSpc>
                <a:spcPct val="150000"/>
              </a:lnSpc>
              <a:spcBef>
                <a:spcPts val="10"/>
              </a:spcBef>
              <a:buFont typeface="Wingdings" charset="2"/>
              <a:buChar char="§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Decorated with top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fr-FR" sz="1600" b="1" dirty="0">
                <a:latin typeface="Arial"/>
                <a:cs typeface="Arial"/>
              </a:rPr>
              <a:t>Edupreneurs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of the country award Presented by Minister of State, MHRD.</a:t>
            </a:r>
          </a:p>
        </p:txBody>
      </p:sp>
      <p:pic>
        <p:nvPicPr>
          <p:cNvPr id="3" name="Picture 2" descr="C:\Users\CU\Desktop\Desktop\desktop as on 16 April 2013\Chancellor's pics\DSC_01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5360" y="1820217"/>
            <a:ext cx="2382234" cy="3303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reflection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290668" y="5297196"/>
            <a:ext cx="2651617" cy="553961"/>
          </a:xfrm>
          <a:prstGeom prst="rect">
            <a:avLst/>
          </a:prstGeom>
        </p:spPr>
        <p:txBody>
          <a:bodyPr wrap="square" lIns="91406" tIns="45702" rIns="91406" bIns="45702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  <a:t>S. Satnam Singh Sandhu</a:t>
            </a:r>
          </a:p>
          <a:p>
            <a:pPr algn="ctr"/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/>
                <a:cs typeface="Arial"/>
              </a:rPr>
              <a:t>Chancellor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0138" y="1264906"/>
            <a:ext cx="7811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1F202A"/>
                </a:solidFill>
              </a:rPr>
              <a:t>Founder Chairman, Chandigarh Group of Colleges (CGC)Established in 2001.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1F202A"/>
                </a:solidFill>
              </a:rPr>
              <a:t>Chairman, Education Promotion Society for India (EPSI), North West Region.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F202A"/>
                </a:solidFill>
              </a:rPr>
              <a:t>Chairman</a:t>
            </a:r>
            <a:r>
              <a:rPr lang="en-US" b="1" dirty="0" smtClean="0">
                <a:solidFill>
                  <a:srgbClr val="1F202A"/>
                </a:solidFill>
              </a:rPr>
              <a:t>,</a:t>
            </a:r>
            <a:r>
              <a:rPr lang="en-US" b="1" dirty="0">
                <a:solidFill>
                  <a:srgbClr val="1F202A"/>
                </a:solidFill>
              </a:rPr>
              <a:t> </a:t>
            </a:r>
            <a:r>
              <a:rPr lang="en-US" b="1" dirty="0" smtClean="0">
                <a:solidFill>
                  <a:srgbClr val="1F202A"/>
                </a:solidFill>
              </a:rPr>
              <a:t>ASSOCHAM, </a:t>
            </a:r>
            <a:r>
              <a:rPr lang="en-US" b="1" dirty="0">
                <a:solidFill>
                  <a:srgbClr val="1F202A"/>
                </a:solidFill>
              </a:rPr>
              <a:t>Education Committee- Regional </a:t>
            </a:r>
            <a:r>
              <a:rPr lang="en-US" b="1" dirty="0" smtClean="0">
                <a:solidFill>
                  <a:srgbClr val="1F202A"/>
                </a:solidFill>
              </a:rPr>
              <a:t>Council</a:t>
            </a:r>
            <a:endParaRPr lang="en-US" b="1" dirty="0">
              <a:solidFill>
                <a:srgbClr val="1F202A"/>
              </a:solidFill>
            </a:endParaRPr>
          </a:p>
        </p:txBody>
      </p:sp>
      <p:sp>
        <p:nvSpPr>
          <p:cNvPr id="6" name="object 7"/>
          <p:cNvSpPr/>
          <p:nvPr/>
        </p:nvSpPr>
        <p:spPr>
          <a:xfrm>
            <a:off x="5001114" y="2286960"/>
            <a:ext cx="4749800" cy="34696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9F011B">
              <a:alpha val="75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F02F29"/>
              </a:solidFill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431800" y="304800"/>
            <a:ext cx="84074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10253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7"/>
            <a:r>
              <a:rPr lang="cs-CZ" spc="-5" dirty="0"/>
              <a:t>FOUNDER</a:t>
            </a:r>
          </a:p>
        </p:txBody>
      </p:sp>
      <p:sp>
        <p:nvSpPr>
          <p:cNvPr id="8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01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600" y="415802"/>
            <a:ext cx="840740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Committees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9" name="Straight Connector 38"/>
          <p:cNvCxnSpPr/>
          <p:nvPr/>
        </p:nvCxnSpPr>
        <p:spPr>
          <a:xfrm>
            <a:off x="10353188" y="1207302"/>
            <a:ext cx="12024" cy="4577366"/>
          </a:xfrm>
          <a:prstGeom prst="line">
            <a:avLst/>
          </a:prstGeom>
          <a:ln w="1905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82880" y="1146053"/>
            <a:ext cx="10019212" cy="447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571500" algn="l"/>
              </a:tabLst>
            </a:pPr>
            <a:r>
              <a:rPr lang="en-IN" dirty="0" smtClean="0">
                <a:latin typeface="Book Antiqua" panose="02040602050305030304" pitchFamily="18" charset="0"/>
              </a:rPr>
              <a:t>At the School/ Department level, a set of senior faculty members form </a:t>
            </a:r>
            <a:r>
              <a:rPr lang="en-IN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Department Research Committee (DRC)</a:t>
            </a:r>
            <a:r>
              <a:rPr lang="en-IN" dirty="0" smtClean="0">
                <a:latin typeface="Book Antiqua" panose="02040602050305030304" pitchFamily="18" charset="0"/>
              </a:rPr>
              <a:t>, which is headed by the School Dean/</a:t>
            </a:r>
            <a:r>
              <a:rPr lang="en-IN" dirty="0" err="1" smtClean="0">
                <a:latin typeface="Book Antiqua" panose="02040602050305030304" pitchFamily="18" charset="0"/>
              </a:rPr>
              <a:t>HoD</a:t>
            </a:r>
            <a:r>
              <a:rPr lang="en-IN" dirty="0" smtClean="0">
                <a:latin typeface="Book Antiqua" panose="02040602050305030304" pitchFamily="18" charset="0"/>
              </a:rPr>
              <a:t> and coordinated by the respective faculty members.  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571500" algn="l"/>
              </a:tabLst>
            </a:pPr>
            <a:r>
              <a:rPr lang="en-IN" dirty="0" smtClean="0">
                <a:latin typeface="Book Antiqua" panose="02040602050305030304" pitchFamily="18" charset="0"/>
              </a:rPr>
              <a:t>	The DRC monitors the progress of the scholars and ensures the proper conduct of the meetings related to school research activities.</a:t>
            </a:r>
            <a:r>
              <a:rPr lang="en-US" dirty="0" smtClean="0"/>
              <a:t> </a:t>
            </a:r>
            <a:r>
              <a:rPr lang="en-IN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DRC </a:t>
            </a:r>
            <a:r>
              <a:rPr lang="en-IN" dirty="0" smtClean="0">
                <a:latin typeface="Book Antiqua" panose="02040602050305030304" pitchFamily="18" charset="0"/>
              </a:rPr>
              <a:t>also monitors the working of the </a:t>
            </a:r>
            <a:r>
              <a:rPr lang="en-IN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Centres of Research </a:t>
            </a:r>
            <a:r>
              <a:rPr lang="en-IN" dirty="0" smtClean="0">
                <a:latin typeface="Book Antiqua" panose="02040602050305030304" pitchFamily="18" charset="0"/>
              </a:rPr>
              <a:t>established in various departments of the University</a:t>
            </a:r>
            <a:endParaRPr lang="en-US" dirty="0" smtClean="0"/>
          </a:p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571500" algn="l"/>
              </a:tabLst>
            </a:pPr>
            <a:endParaRPr lang="en-US" sz="1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IN" dirty="0" smtClean="0">
              <a:latin typeface="Book Antiqua" panose="020406020503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IN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addition to this in </a:t>
            </a:r>
            <a:r>
              <a:rPr lang="en-IN" dirty="0" err="1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r>
              <a:rPr lang="en-IN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program a </a:t>
            </a:r>
            <a:r>
              <a:rPr lang="en-IN" b="1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Doctoral Committee (DC) </a:t>
            </a:r>
            <a:r>
              <a:rPr lang="en-IN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constituted to suggest and monitor the progress of the individual scholars. </a:t>
            </a:r>
          </a:p>
          <a:p>
            <a:pPr marL="400050" indent="-285750" algn="just">
              <a:lnSpc>
                <a:spcPct val="115000"/>
              </a:lnSpc>
              <a:buFont typeface="Wingdings" pitchFamily="2" charset="2"/>
              <a:buChar char="q"/>
            </a:pPr>
            <a:r>
              <a:rPr lang="en-US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coordinate with industries, administer the policies related to research &amp; consultancy services, and maintain the relevant documents, Chandigarh University has set up </a:t>
            </a:r>
            <a:r>
              <a:rPr lang="en-US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 Centre for Research &amp; Development</a:t>
            </a:r>
            <a:r>
              <a:rPr lang="en-US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(UCRD).</a:t>
            </a:r>
          </a:p>
          <a:p>
            <a:pPr marL="4000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IN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activities related to sponsored research (of faculty) are taken care and monitored by the </a:t>
            </a:r>
            <a:r>
              <a:rPr lang="en-IN" b="1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Dean of Research</a:t>
            </a:r>
            <a:r>
              <a:rPr lang="en-IN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266099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3C7F-3489-41A5-AE0C-1AF2F2F5F84F}" type="slidenum">
              <a:rPr lang="en-IN" smtClean="0"/>
              <a:pPr/>
              <a:t>21</a:t>
            </a:fld>
            <a:endParaRPr lang="en-IN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57213" y="3000373"/>
            <a:ext cx="10363200" cy="1084261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endParaRPr lang="en-US" sz="4400" b="1" dirty="0" smtClean="0"/>
          </a:p>
          <a:p>
            <a:pPr lvl="0" algn="ctr">
              <a:spcBef>
                <a:spcPct val="0"/>
              </a:spcBef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2" y="1114697"/>
            <a:ext cx="1086394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IN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order to promote collaborative research with other institutes / industries,  the University has created platforms on a number of occasions in which discussions have been held between the faculty members and the personnel from industry. 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13509" y="2076995"/>
          <a:ext cx="11643360" cy="4297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821680"/>
                <a:gridCol w="5821680"/>
              </a:tblGrid>
              <a:tr h="4284616">
                <a:tc>
                  <a:txBody>
                    <a:bodyPr/>
                    <a:lstStyle/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Fly Wings Simulators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Glass Academy Foundation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Hyundai Motor India LTD.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ValeurHR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E-Solutions Pvt.LTD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Oniosome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Healthcare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Pvt.Ltd</a:t>
                      </a:r>
                      <a:endParaRPr lang="en-US" sz="15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Quadrant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Televentures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LTD.(Videocon)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Helio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Pharmaceuticals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Baddi</a:t>
                      </a:r>
                      <a:endParaRPr lang="en-US" sz="15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National Small Scale Industry Corporation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Nasscom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Foundation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Microsoft GTSC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Tally Education Pvt. LTD.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Wipro MTLC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EMC2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Academic Alliance Oracle Academy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IBM India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Pvt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LTD.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Unisys innovation Labs 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Finitiatives Learning India Pvt. LTD.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Ligare Voyages Ltd.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ICICI Securities LTD.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Pharma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Instinct (p) LTD.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Cox &amp; Kings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Chandigarh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Agritech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Pvt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LTD.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ALLELE Life Sciences (P) Ltd.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Volvo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Eicher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Commercial Vehicle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TAJ Chandigarh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IHG Academy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Aspiring Minds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ITC InfoTech India LTD.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dirty="0" err="1" smtClean="0">
                          <a:solidFill>
                            <a:schemeClr val="tx1"/>
                          </a:solidFill>
                        </a:rPr>
                        <a:t>Infogain</a:t>
                      </a: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Tech Mahindra LTD. </a:t>
                      </a:r>
                    </a:p>
                    <a:p>
                      <a:pPr marL="1143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Microsoft Innovation Centre</a:t>
                      </a:r>
                    </a:p>
                    <a:p>
                      <a:pPr>
                        <a:buFont typeface="Wingdings" pitchFamily="2" charset="2"/>
                        <a:buChar char="q"/>
                      </a:pP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solidFill>
                      <a:srgbClr val="EB7D63"/>
                    </a:solidFill>
                  </a:tcPr>
                </a:tc>
              </a:tr>
            </a:tbl>
          </a:graphicData>
        </a:graphic>
      </p:graphicFrame>
      <p:sp>
        <p:nvSpPr>
          <p:cNvPr id="12" name="object 2"/>
          <p:cNvSpPr txBox="1">
            <a:spLocks/>
          </p:cNvSpPr>
          <p:nvPr/>
        </p:nvSpPr>
        <p:spPr>
          <a:xfrm>
            <a:off x="355600" y="415802"/>
            <a:ext cx="840740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Collaborations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8151908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024773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CENTRE FOR RESEARCH &amp; DEVELOPMENT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236372" y="1588371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1750" dirty="0" smtClean="0">
                <a:latin typeface="Arial"/>
                <a:cs typeface="Arial"/>
              </a:rPr>
              <a:t>Provision </a:t>
            </a:r>
            <a:r>
              <a:rPr lang="en-US" sz="1750" dirty="0">
                <a:latin typeface="Arial"/>
                <a:cs typeface="Arial"/>
              </a:rPr>
              <a:t>of </a:t>
            </a:r>
            <a:r>
              <a:rPr lang="en-US" sz="1750" b="1" dirty="0">
                <a:latin typeface="Arial"/>
                <a:cs typeface="Arial"/>
              </a:rPr>
              <a:t>Rs. 50 Million annually</a:t>
            </a:r>
            <a:r>
              <a:rPr lang="en-US" sz="1750" dirty="0">
                <a:latin typeface="Arial"/>
                <a:cs typeface="Arial"/>
              </a:rPr>
              <a:t>, for promotion of Research, Innovations &amp; Entrepreneurship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1750" dirty="0">
                <a:latin typeface="Arial"/>
                <a:cs typeface="Arial"/>
              </a:rPr>
              <a:t>Chandigarh University has set up </a:t>
            </a:r>
            <a:r>
              <a:rPr lang="en-US" sz="1750" b="1" dirty="0">
                <a:latin typeface="Arial"/>
                <a:cs typeface="Arial"/>
              </a:rPr>
              <a:t>University Centre for Research &amp; Development</a:t>
            </a:r>
            <a:r>
              <a:rPr lang="en-US" sz="1750" dirty="0">
                <a:latin typeface="Arial"/>
                <a:cs typeface="Arial"/>
              </a:rPr>
              <a:t> (UCRD) for industrial alliances and administer the policies related to research &amp; consultancy services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1750" dirty="0">
                <a:latin typeface="Arial"/>
                <a:ea typeface="Calibri" panose="020F0502020204030204" pitchFamily="34" charset="0"/>
                <a:cs typeface="Arial"/>
              </a:rPr>
              <a:t>University has </a:t>
            </a:r>
            <a:r>
              <a:rPr lang="en-US" sz="1750" b="1" dirty="0">
                <a:latin typeface="Arial"/>
                <a:ea typeface="Calibri" panose="020F0502020204030204" pitchFamily="34" charset="0"/>
                <a:cs typeface="Arial"/>
              </a:rPr>
              <a:t>filed </a:t>
            </a:r>
            <a:r>
              <a:rPr lang="en-US" sz="1750" b="1" dirty="0" smtClean="0">
                <a:latin typeface="Arial"/>
                <a:ea typeface="Calibri" panose="020F0502020204030204" pitchFamily="34" charset="0"/>
                <a:cs typeface="Arial"/>
              </a:rPr>
              <a:t>57 </a:t>
            </a:r>
            <a:r>
              <a:rPr lang="en-US" sz="1750" b="1" dirty="0">
                <a:latin typeface="Arial"/>
                <a:ea typeface="Calibri" panose="020F0502020204030204" pitchFamily="34" charset="0"/>
                <a:cs typeface="Arial"/>
              </a:rPr>
              <a:t>Patents, </a:t>
            </a:r>
            <a:r>
              <a:rPr lang="en-US" sz="1750" b="1" dirty="0" smtClean="0">
                <a:latin typeface="Arial"/>
                <a:ea typeface="Calibri" panose="020F0502020204030204" pitchFamily="34" charset="0"/>
                <a:cs typeface="Arial"/>
              </a:rPr>
              <a:t>04 </a:t>
            </a:r>
            <a:r>
              <a:rPr lang="en-US" sz="1750" b="1" dirty="0">
                <a:latin typeface="Arial"/>
                <a:ea typeface="Calibri" panose="020F0502020204030204" pitchFamily="34" charset="0"/>
                <a:cs typeface="Arial"/>
              </a:rPr>
              <a:t>Design Registration and 02 Trademarks</a:t>
            </a:r>
            <a:r>
              <a:rPr lang="en-US" sz="1750" dirty="0">
                <a:latin typeface="Arial"/>
                <a:ea typeface="Calibri" panose="020F0502020204030204" pitchFamily="34" charset="0"/>
                <a:cs typeface="Arial"/>
              </a:rPr>
              <a:t>. In the current year 03 Centre of Excellence (COE) are been created in Mechanical Engineering, Electronics &amp; Communication Engineering and Computer Science &amp; Engineering.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1750" dirty="0">
                <a:latin typeface="Arial"/>
                <a:cs typeface="Arial"/>
              </a:rPr>
              <a:t>The various departments of the University has published around </a:t>
            </a:r>
            <a:r>
              <a:rPr lang="en-US" sz="1750" b="1" dirty="0">
                <a:latin typeface="Arial"/>
                <a:cs typeface="Arial"/>
              </a:rPr>
              <a:t>700 papers in National journals and </a:t>
            </a:r>
            <a:r>
              <a:rPr lang="en-US" sz="1750" b="1" dirty="0" smtClean="0">
                <a:latin typeface="Arial"/>
                <a:cs typeface="Arial"/>
              </a:rPr>
              <a:t>815 </a:t>
            </a:r>
            <a:r>
              <a:rPr lang="en-US" sz="1750" b="1" dirty="0">
                <a:latin typeface="Arial"/>
                <a:cs typeface="Arial"/>
              </a:rPr>
              <a:t>papers in International journals </a:t>
            </a:r>
            <a:r>
              <a:rPr lang="en-US" sz="1750" dirty="0">
                <a:latin typeface="Arial"/>
                <a:cs typeface="Arial"/>
              </a:rPr>
              <a:t>, has attended </a:t>
            </a:r>
            <a:r>
              <a:rPr lang="en-US" sz="1750" b="1" dirty="0">
                <a:latin typeface="Arial"/>
                <a:cs typeface="Arial"/>
              </a:rPr>
              <a:t>316 National and 198 International conferences/seminars</a:t>
            </a:r>
            <a:r>
              <a:rPr lang="en-US" sz="1750" dirty="0">
                <a:latin typeface="Arial"/>
                <a:cs typeface="Arial"/>
              </a:rPr>
              <a:t> and had published </a:t>
            </a:r>
            <a:r>
              <a:rPr lang="en-US" sz="1750" b="1" dirty="0">
                <a:latin typeface="Arial"/>
                <a:cs typeface="Arial"/>
              </a:rPr>
              <a:t>25 books.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88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024773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CENTRE FOR RESEARCH &amp; DEVELOPMENT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36024" y="1118108"/>
            <a:ext cx="9518223" cy="476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</a:pPr>
            <a:r>
              <a:rPr lang="en-IN" sz="2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following are the established research centres within the campus, which focusing on multi-disciplinary research: </a:t>
            </a:r>
            <a:endParaRPr lang="en-US" sz="2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N" sz="24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Centre for Research in Flexible Manufacturing Systems  </a:t>
            </a:r>
            <a:endParaRPr lang="en-US" sz="2400" b="1" dirty="0" smtClean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N" sz="24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Centre for Research in Thermal Engineering</a:t>
            </a:r>
            <a:endParaRPr lang="en-US" sz="2400" b="1" dirty="0" smtClean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N" sz="24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Centre for Research in Material Science </a:t>
            </a:r>
            <a:endParaRPr lang="en-US" sz="2400" b="1" dirty="0" smtClean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N" sz="24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Centre for Research in Computational Nuclear Physics </a:t>
            </a:r>
            <a:endParaRPr lang="en-US" sz="2400" b="1" dirty="0" smtClean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N" sz="24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Centre for Research in Soft Computing 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N" sz="24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Centre for Research in Rural Marketing and Business Enhancement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N" sz="24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Centre for Research in Pharmaceutical Sciences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N" sz="24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Centre for Research in Punjab Cooking Heritage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88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024773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CENTRE FOR RESEARCH &amp; DEVELOPMENT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36024" y="1118108"/>
            <a:ext cx="9518223" cy="918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</a:pPr>
            <a:r>
              <a:rPr lang="en-IN" sz="2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following Research Groups are actively involved various departments : </a:t>
            </a:r>
            <a:endParaRPr lang="en-US" sz="2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1554" y="208140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b="1" dirty="0" smtClean="0"/>
              <a:t> </a:t>
            </a:r>
            <a:endParaRPr lang="en-US" dirty="0" smtClean="0"/>
          </a:p>
          <a:p>
            <a:r>
              <a:rPr lang="en-IN" b="1" dirty="0" smtClean="0">
                <a:solidFill>
                  <a:srgbClr val="FF0000"/>
                </a:solidFill>
              </a:rPr>
              <a:t>Physics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IN" sz="1400" dirty="0" err="1" smtClean="0"/>
              <a:t>Nano</a:t>
            </a:r>
            <a:r>
              <a:rPr lang="en-IN" sz="1400" dirty="0" smtClean="0"/>
              <a:t> Materials </a:t>
            </a:r>
            <a:endParaRPr lang="en-US" sz="1400" dirty="0" smtClean="0"/>
          </a:p>
          <a:p>
            <a:pPr lvl="1"/>
            <a:r>
              <a:rPr lang="en-IN" sz="1400" dirty="0" smtClean="0"/>
              <a:t>Nuclear Physics </a:t>
            </a:r>
            <a:endParaRPr lang="en-US" sz="1400" dirty="0" smtClean="0"/>
          </a:p>
          <a:p>
            <a:pPr lvl="1"/>
            <a:r>
              <a:rPr lang="en-IN" sz="1400" dirty="0" smtClean="0"/>
              <a:t>Radiation Physics</a:t>
            </a:r>
            <a:endParaRPr lang="en-US" sz="1400" dirty="0" smtClean="0"/>
          </a:p>
          <a:p>
            <a:pPr marL="400050" lvl="1" indent="0">
              <a:buNone/>
            </a:pPr>
            <a:r>
              <a:rPr lang="en-IN" sz="1400" b="1" dirty="0" smtClean="0"/>
              <a:t> </a:t>
            </a:r>
            <a:endParaRPr lang="en-US" sz="1400" dirty="0" smtClean="0"/>
          </a:p>
          <a:p>
            <a:r>
              <a:rPr lang="en-IN" b="1" dirty="0" smtClean="0">
                <a:solidFill>
                  <a:srgbClr val="FF0000"/>
                </a:solidFill>
              </a:rPr>
              <a:t>Chemistry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IN" sz="1400" dirty="0" smtClean="0"/>
              <a:t>Synthetic Organic Chemistry</a:t>
            </a:r>
            <a:endParaRPr lang="en-US" sz="1400" dirty="0" smtClean="0"/>
          </a:p>
          <a:p>
            <a:pPr lvl="1"/>
            <a:r>
              <a:rPr lang="en-IN" sz="1400" dirty="0" smtClean="0"/>
              <a:t>Polymer Science</a:t>
            </a:r>
            <a:endParaRPr lang="en-US" sz="1400" dirty="0" smtClean="0"/>
          </a:p>
          <a:p>
            <a:pPr lvl="1"/>
            <a:r>
              <a:rPr lang="en-IN" sz="1400" dirty="0" smtClean="0"/>
              <a:t>Inorganic Chemistry</a:t>
            </a:r>
            <a:endParaRPr lang="en-US" sz="1400" dirty="0" smtClean="0"/>
          </a:p>
          <a:p>
            <a:pPr lvl="1"/>
            <a:r>
              <a:rPr lang="en-IN" sz="1400" dirty="0" err="1" smtClean="0"/>
              <a:t>Nano</a:t>
            </a:r>
            <a:r>
              <a:rPr lang="en-IN" sz="1400" dirty="0" smtClean="0"/>
              <a:t> Chemistry</a:t>
            </a:r>
            <a:endParaRPr lang="en-US" sz="1400" dirty="0" smtClean="0"/>
          </a:p>
          <a:p>
            <a:pPr lvl="1"/>
            <a:r>
              <a:rPr lang="en-IN" sz="1400" dirty="0" smtClean="0"/>
              <a:t>Environmental Science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00697" y="2301689"/>
            <a:ext cx="6096000" cy="35086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Mathematics 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IN" sz="1400" dirty="0" smtClean="0"/>
              <a:t>Fixed Point Theory</a:t>
            </a:r>
            <a:endParaRPr lang="en-US" sz="1400" dirty="0" smtClean="0"/>
          </a:p>
          <a:p>
            <a:pPr lvl="1"/>
            <a:r>
              <a:rPr lang="en-IN" sz="1400" dirty="0" smtClean="0"/>
              <a:t>Fuzzy Mathematics</a:t>
            </a:r>
            <a:endParaRPr lang="en-US" sz="1400" dirty="0" smtClean="0"/>
          </a:p>
          <a:p>
            <a:pPr lvl="1"/>
            <a:r>
              <a:rPr lang="en-IN" sz="1400" dirty="0" smtClean="0"/>
              <a:t>Operational Research</a:t>
            </a:r>
            <a:endParaRPr lang="en-US" sz="1400" dirty="0" smtClean="0"/>
          </a:p>
          <a:p>
            <a:pPr lvl="1"/>
            <a:r>
              <a:rPr lang="en-IN" sz="1400" dirty="0" smtClean="0"/>
              <a:t>Dynamics</a:t>
            </a:r>
            <a:endParaRPr lang="en-US" sz="1400" dirty="0" smtClean="0"/>
          </a:p>
          <a:p>
            <a:pPr lvl="1"/>
            <a:r>
              <a:rPr lang="en-IN" sz="1400" dirty="0" smtClean="0"/>
              <a:t>Fuzzy Reliability</a:t>
            </a:r>
            <a:endParaRPr lang="en-US" sz="1400" dirty="0" smtClean="0"/>
          </a:p>
          <a:p>
            <a:pPr lvl="1"/>
            <a:r>
              <a:rPr lang="en-IN" sz="1400" dirty="0" smtClean="0"/>
              <a:t>Wavelet Analysis</a:t>
            </a:r>
            <a:endParaRPr lang="en-US" sz="1400" dirty="0" smtClean="0"/>
          </a:p>
          <a:p>
            <a:pPr lvl="1"/>
            <a:r>
              <a:rPr lang="en-IN" sz="1400" dirty="0" smtClean="0"/>
              <a:t>Plasticity &amp; Creep</a:t>
            </a:r>
          </a:p>
          <a:p>
            <a:pPr lvl="1"/>
            <a:endParaRPr lang="en-IN" sz="1400" dirty="0" smtClean="0"/>
          </a:p>
          <a:p>
            <a:r>
              <a:rPr lang="en-IN" b="1" dirty="0" smtClean="0">
                <a:solidFill>
                  <a:srgbClr val="FF0000"/>
                </a:solidFill>
              </a:rPr>
              <a:t>Mechanical Engineering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IN" dirty="0" smtClean="0"/>
              <a:t> </a:t>
            </a:r>
            <a:endParaRPr lang="en-US" dirty="0" smtClean="0"/>
          </a:p>
          <a:p>
            <a:pPr lvl="1"/>
            <a:r>
              <a:rPr lang="en-IN" sz="1400" dirty="0" smtClean="0"/>
              <a:t>Manufacturing and Industrial Engineering</a:t>
            </a:r>
            <a:endParaRPr lang="en-US" sz="1400" dirty="0" smtClean="0"/>
          </a:p>
          <a:p>
            <a:pPr lvl="1"/>
            <a:r>
              <a:rPr lang="en-IN" sz="1400" dirty="0" smtClean="0"/>
              <a:t>Design Engineering</a:t>
            </a:r>
            <a:endParaRPr lang="en-US" sz="1400" dirty="0" smtClean="0"/>
          </a:p>
          <a:p>
            <a:pPr lvl="1"/>
            <a:r>
              <a:rPr lang="en-IN" sz="1400" dirty="0" smtClean="0"/>
              <a:t>Thermal Engineering</a:t>
            </a:r>
            <a:endParaRPr lang="en-US" sz="1400" dirty="0" smtClean="0"/>
          </a:p>
          <a:p>
            <a:pPr lvl="1"/>
            <a:r>
              <a:rPr lang="en-IN" sz="1400" dirty="0" smtClean="0"/>
              <a:t>CAD/CAM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7053943" y="1798346"/>
            <a:ext cx="513805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Computer Science Engineering &amp; Computer and Communication Engineering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IN" b="1" dirty="0" smtClean="0"/>
              <a:t> </a:t>
            </a:r>
            <a:endParaRPr lang="en-US" dirty="0" smtClean="0"/>
          </a:p>
          <a:p>
            <a:pPr lvl="1"/>
            <a:r>
              <a:rPr lang="en-IN" sz="1400" dirty="0" smtClean="0"/>
              <a:t>Predicting and Preventing Epidemics (PPE) Analysis</a:t>
            </a:r>
            <a:endParaRPr lang="en-US" sz="1400" dirty="0" smtClean="0"/>
          </a:p>
          <a:p>
            <a:pPr lvl="1"/>
            <a:r>
              <a:rPr lang="en-IN" sz="1400" dirty="0" smtClean="0"/>
              <a:t>Game Theory based Decision Making (GTDM).</a:t>
            </a:r>
            <a:endParaRPr lang="en-US" sz="1400" dirty="0" smtClean="0"/>
          </a:p>
          <a:p>
            <a:pPr lvl="1"/>
            <a:r>
              <a:rPr lang="en-IN" sz="1400" dirty="0" smtClean="0"/>
              <a:t>Primordial Earthquake Damage Analytics (PEDA).</a:t>
            </a:r>
            <a:endParaRPr lang="en-US" sz="1400" dirty="0" smtClean="0"/>
          </a:p>
          <a:p>
            <a:pPr lvl="1"/>
            <a:r>
              <a:rPr lang="en-IN" sz="1400" dirty="0" smtClean="0"/>
              <a:t>Dynamic Loop Scheduling (DLS) for meta-schedulers in </a:t>
            </a:r>
            <a:r>
              <a:rPr lang="en-IN" sz="1400" dirty="0" err="1" smtClean="0"/>
              <a:t>intercloud</a:t>
            </a:r>
            <a:r>
              <a:rPr lang="en-IN" sz="1400" dirty="0" smtClean="0"/>
              <a:t>.</a:t>
            </a:r>
            <a:endParaRPr lang="en-US" sz="1400" dirty="0" smtClean="0"/>
          </a:p>
          <a:p>
            <a:pPr lvl="1"/>
            <a:r>
              <a:rPr lang="en-IN" sz="1400" dirty="0" smtClean="0"/>
              <a:t>Multimedia Content Distribution by VANETS</a:t>
            </a:r>
            <a:endParaRPr lang="en-US" sz="1400" dirty="0" smtClean="0"/>
          </a:p>
          <a:p>
            <a:pPr lvl="1"/>
            <a:r>
              <a:rPr lang="en-IN" sz="1400" dirty="0" smtClean="0"/>
              <a:t>Security and Video Surveillance</a:t>
            </a:r>
            <a:endParaRPr lang="en-US" sz="1400" dirty="0" smtClean="0"/>
          </a:p>
          <a:p>
            <a:pPr lvl="1"/>
            <a:r>
              <a:rPr lang="en-IN" sz="1400" dirty="0" smtClean="0"/>
              <a:t>Data Security and Privacy Issues</a:t>
            </a:r>
            <a:endParaRPr lang="en-US" sz="1400" dirty="0" smtClean="0"/>
          </a:p>
          <a:p>
            <a:endParaRPr lang="en-US" dirty="0" smtClean="0"/>
          </a:p>
          <a:p>
            <a:r>
              <a:rPr lang="en-IN" b="1" dirty="0" smtClean="0"/>
              <a:t> </a:t>
            </a:r>
            <a:r>
              <a:rPr lang="en-IN" b="1" dirty="0" smtClean="0">
                <a:solidFill>
                  <a:srgbClr val="FF0000"/>
                </a:solidFill>
              </a:rPr>
              <a:t>Electrical Engineering 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IN" sz="1400" dirty="0" smtClean="0"/>
              <a:t>Engineering Education</a:t>
            </a:r>
            <a:endParaRPr lang="en-US" sz="1400" dirty="0" smtClean="0"/>
          </a:p>
          <a:p>
            <a:pPr lvl="1"/>
            <a:r>
              <a:rPr lang="en-IN" sz="1400" dirty="0" smtClean="0"/>
              <a:t>Optical </a:t>
            </a:r>
            <a:r>
              <a:rPr lang="en-IN" sz="1400" dirty="0" err="1" smtClean="0"/>
              <a:t>Fiber</a:t>
            </a:r>
            <a:r>
              <a:rPr lang="en-IN" sz="1400" dirty="0" smtClean="0"/>
              <a:t> Communication</a:t>
            </a:r>
            <a:endParaRPr lang="en-US" sz="1400" dirty="0" smtClean="0"/>
          </a:p>
          <a:p>
            <a:pPr lvl="1"/>
            <a:r>
              <a:rPr lang="en-IN" sz="1400" dirty="0" smtClean="0"/>
              <a:t>Power Electronics </a:t>
            </a:r>
            <a:endParaRPr lang="en-US" sz="1400" dirty="0" smtClean="0"/>
          </a:p>
          <a:p>
            <a:pPr lvl="1"/>
            <a:r>
              <a:rPr lang="en-IN" sz="1400" dirty="0" smtClean="0"/>
              <a:t>Power System </a:t>
            </a:r>
            <a:endParaRPr lang="en-US" sz="1400" dirty="0" smtClean="0"/>
          </a:p>
          <a:p>
            <a:pPr lvl="1"/>
            <a:r>
              <a:rPr lang="en-IN" sz="1400" dirty="0" smtClean="0"/>
              <a:t>Renewable Energy</a:t>
            </a:r>
          </a:p>
        </p:txBody>
      </p:sp>
    </p:spTree>
    <p:extLst>
      <p:ext uri="{BB962C8B-B14F-4D97-AF65-F5344CB8AC3E}">
        <p14:creationId xmlns="" xmlns:p14="http://schemas.microsoft.com/office/powerpoint/2010/main" val="35588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024773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CENTRE FOR RESEARCH &amp; DEVELOPMENT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36024" y="1118108"/>
            <a:ext cx="9518223" cy="918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</a:pPr>
            <a:r>
              <a:rPr lang="en-IN" sz="2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following Research Groups are actively involved various departments : </a:t>
            </a:r>
            <a:endParaRPr lang="en-US" sz="2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1554" y="2081409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1400" b="1" dirty="0" smtClean="0"/>
              <a:t> 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IN" b="1" dirty="0" smtClean="0">
                <a:solidFill>
                  <a:srgbClr val="FF0000"/>
                </a:solidFill>
              </a:rPr>
              <a:t>Chemical Engineering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IN" sz="1400" dirty="0" smtClean="0"/>
              <a:t>Chemical Process Optimization</a:t>
            </a:r>
            <a:endParaRPr lang="en-US" sz="1400" dirty="0" smtClean="0"/>
          </a:p>
          <a:p>
            <a:pPr lvl="1"/>
            <a:r>
              <a:rPr lang="en-IN" sz="1400" dirty="0" smtClean="0"/>
              <a:t>Alternative Energy Systems</a:t>
            </a:r>
            <a:endParaRPr lang="en-US" sz="1400" dirty="0" smtClean="0"/>
          </a:p>
          <a:p>
            <a:pPr lvl="1"/>
            <a:r>
              <a:rPr lang="en-IN" sz="1400" dirty="0" smtClean="0"/>
              <a:t>Photo-Assisted Oxidative Detoxification of Pollutants </a:t>
            </a:r>
            <a:endParaRPr lang="en-US" sz="1400" dirty="0" smtClean="0"/>
          </a:p>
          <a:p>
            <a:pPr lvl="1"/>
            <a:r>
              <a:rPr lang="en-IN" sz="1400" dirty="0" err="1" smtClean="0"/>
              <a:t>Decolorization</a:t>
            </a:r>
            <a:r>
              <a:rPr lang="en-IN" sz="1400" dirty="0" smtClean="0"/>
              <a:t> of Synthetic Textile Dyes</a:t>
            </a:r>
            <a:endParaRPr lang="en-US" sz="1400" dirty="0" smtClean="0"/>
          </a:p>
          <a:p>
            <a:pPr lvl="1"/>
            <a:r>
              <a:rPr lang="en-IN" sz="1400" dirty="0" smtClean="0"/>
              <a:t>Waste Water Treatment Using Argo-Waste</a:t>
            </a:r>
            <a:endParaRPr lang="en-US" sz="1400" dirty="0" smtClean="0"/>
          </a:p>
          <a:p>
            <a:pPr lvl="1"/>
            <a:r>
              <a:rPr lang="en-IN" sz="1400" dirty="0" smtClean="0"/>
              <a:t>Piping Designing</a:t>
            </a:r>
            <a:endParaRPr lang="en-US" sz="1400" dirty="0" smtClean="0"/>
          </a:p>
          <a:p>
            <a:pPr lvl="1"/>
            <a:r>
              <a:rPr lang="en-IN" sz="1400" dirty="0" smtClean="0"/>
              <a:t>Research Surface Methodology</a:t>
            </a:r>
            <a:endParaRPr lang="en-US" sz="1400" dirty="0" smtClean="0"/>
          </a:p>
          <a:p>
            <a:pPr lvl="1"/>
            <a:r>
              <a:rPr lang="en-IN" sz="1400" dirty="0" smtClean="0"/>
              <a:t>Aerobic / Anaerobic Treatment of Waste Water</a:t>
            </a:r>
          </a:p>
          <a:p>
            <a:pPr lvl="1"/>
            <a:endParaRPr lang="en-IN" sz="1400" dirty="0" smtClean="0"/>
          </a:p>
          <a:p>
            <a:r>
              <a:rPr lang="en-IN" b="1" dirty="0" smtClean="0">
                <a:solidFill>
                  <a:srgbClr val="FF0000"/>
                </a:solidFill>
              </a:rPr>
              <a:t>Civil Engineering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IN" sz="1400" dirty="0" err="1" smtClean="0"/>
              <a:t>Geotech</a:t>
            </a:r>
            <a:r>
              <a:rPr lang="en-IN" sz="1400" dirty="0" smtClean="0"/>
              <a:t>. </a:t>
            </a:r>
            <a:r>
              <a:rPr lang="en-IN" sz="1400" dirty="0" err="1" smtClean="0"/>
              <a:t>Engg</a:t>
            </a:r>
            <a:r>
              <a:rPr lang="en-IN" sz="1400" dirty="0" smtClean="0"/>
              <a:t>.</a:t>
            </a:r>
            <a:endParaRPr lang="en-US" sz="1400" dirty="0" smtClean="0"/>
          </a:p>
          <a:p>
            <a:pPr lvl="1"/>
            <a:r>
              <a:rPr lang="en-IN" sz="1400" dirty="0" smtClean="0"/>
              <a:t>Construction Technology and Management</a:t>
            </a:r>
            <a:endParaRPr lang="en-US" sz="1400" dirty="0" smtClean="0"/>
          </a:p>
          <a:p>
            <a:pPr lvl="1"/>
            <a:r>
              <a:rPr lang="en-IN" sz="1400" dirty="0" smtClean="0"/>
              <a:t>Environment </a:t>
            </a:r>
            <a:endParaRPr lang="en-US" sz="1400" dirty="0" smtClean="0"/>
          </a:p>
          <a:p>
            <a:pPr lvl="1"/>
            <a:r>
              <a:rPr lang="en-IN" sz="1400" dirty="0" smtClean="0"/>
              <a:t>Structures </a:t>
            </a:r>
            <a:endParaRPr lang="en-US" sz="1400" dirty="0" smtClean="0"/>
          </a:p>
          <a:p>
            <a:pPr lvl="1"/>
            <a:r>
              <a:rPr lang="en-IN" sz="1400" dirty="0" smtClean="0"/>
              <a:t>Transportation </a:t>
            </a:r>
            <a:endParaRPr lang="en-US" sz="1400" dirty="0" smtClean="0"/>
          </a:p>
          <a:p>
            <a:pPr lvl="1"/>
            <a:r>
              <a:rPr lang="en-IN" sz="1400" dirty="0" smtClean="0"/>
              <a:t>Water Resource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4885509" y="2268609"/>
            <a:ext cx="513805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Petroleum Engineering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IN" sz="1400" dirty="0" smtClean="0"/>
              <a:t>Drilling Technology</a:t>
            </a:r>
            <a:endParaRPr lang="en-US" sz="1400" dirty="0" smtClean="0"/>
          </a:p>
          <a:p>
            <a:pPr lvl="1"/>
            <a:r>
              <a:rPr lang="en-IN" sz="1400" dirty="0" smtClean="0"/>
              <a:t>Reservoir Engineering</a:t>
            </a:r>
            <a:endParaRPr lang="en-US" sz="1400" dirty="0" smtClean="0"/>
          </a:p>
          <a:p>
            <a:pPr lvl="1"/>
            <a:r>
              <a:rPr lang="en-IN" sz="1400" dirty="0" err="1" smtClean="0"/>
              <a:t>Geotechnology</a:t>
            </a:r>
            <a:endParaRPr lang="en-US" sz="1400" dirty="0" smtClean="0"/>
          </a:p>
          <a:p>
            <a:pPr lvl="1"/>
            <a:r>
              <a:rPr lang="en-IN" sz="1400" dirty="0" smtClean="0"/>
              <a:t>Reservoir Geophysics </a:t>
            </a:r>
            <a:endParaRPr lang="en-US" sz="1400" dirty="0" smtClean="0"/>
          </a:p>
          <a:p>
            <a:pPr lvl="1"/>
            <a:r>
              <a:rPr lang="en-IN" sz="1400" dirty="0" smtClean="0"/>
              <a:t>Polymer Processing </a:t>
            </a:r>
            <a:endParaRPr lang="en-US" sz="1400" dirty="0" smtClean="0"/>
          </a:p>
          <a:p>
            <a:pPr lvl="1"/>
            <a:r>
              <a:rPr lang="en-IN" sz="1400" dirty="0" smtClean="0"/>
              <a:t>Biodegradation of Polymer Materials</a:t>
            </a:r>
            <a:endParaRPr lang="en-US" sz="1400" dirty="0" smtClean="0"/>
          </a:p>
          <a:p>
            <a:pPr lvl="1"/>
            <a:r>
              <a:rPr lang="en-IN" sz="1400" dirty="0" smtClean="0"/>
              <a:t>Piping </a:t>
            </a:r>
            <a:endParaRPr lang="en-US" sz="1400" dirty="0" smtClean="0"/>
          </a:p>
          <a:p>
            <a:pPr lvl="1"/>
            <a:r>
              <a:rPr lang="en-IN" sz="1400" dirty="0" smtClean="0"/>
              <a:t>Fluid Dynamics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IN" b="1" dirty="0" smtClean="0">
                <a:solidFill>
                  <a:srgbClr val="FF0000"/>
                </a:solidFill>
              </a:rPr>
              <a:t>Electronics &amp; Communication Engineering</a:t>
            </a:r>
            <a:endParaRPr lang="en-US" sz="1400" dirty="0" smtClean="0">
              <a:solidFill>
                <a:srgbClr val="FF0000"/>
              </a:solidFill>
            </a:endParaRPr>
          </a:p>
          <a:p>
            <a:pPr lvl="1"/>
            <a:r>
              <a:rPr lang="en-IN" sz="1400" dirty="0" smtClean="0"/>
              <a:t>Wireless &amp; Mobile Communication</a:t>
            </a:r>
            <a:endParaRPr lang="en-US" sz="1400" dirty="0" smtClean="0"/>
          </a:p>
          <a:p>
            <a:pPr lvl="1"/>
            <a:r>
              <a:rPr lang="en-IN" sz="1400" dirty="0" smtClean="0"/>
              <a:t>Image Processing</a:t>
            </a:r>
            <a:endParaRPr lang="en-US" sz="1400" dirty="0" smtClean="0"/>
          </a:p>
          <a:p>
            <a:pPr lvl="1"/>
            <a:r>
              <a:rPr lang="en-IN" sz="1400" dirty="0" smtClean="0"/>
              <a:t>Robotics</a:t>
            </a:r>
            <a:endParaRPr lang="en-US" sz="1400" dirty="0" smtClean="0"/>
          </a:p>
          <a:p>
            <a:pPr lvl="1"/>
            <a:r>
              <a:rPr lang="en-IN" sz="1400" dirty="0" smtClean="0"/>
              <a:t>Digital Signal Processing </a:t>
            </a:r>
            <a:endParaRPr lang="en-US" sz="1400" dirty="0" smtClean="0"/>
          </a:p>
          <a:p>
            <a:pPr lvl="1"/>
            <a:r>
              <a:rPr lang="en-IN" sz="1400" dirty="0" smtClean="0"/>
              <a:t>VLSI System Design </a:t>
            </a:r>
          </a:p>
          <a:p>
            <a:pPr lvl="0" hangingPunct="0"/>
            <a:endParaRPr lang="en-IN" sz="14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8247017" y="2275804"/>
            <a:ext cx="39449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Automobile Engineering 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IN" sz="1400" dirty="0" smtClean="0"/>
              <a:t>Hydrogen fuel cell technology</a:t>
            </a:r>
            <a:endParaRPr lang="en-US" sz="1400" dirty="0" smtClean="0"/>
          </a:p>
          <a:p>
            <a:pPr lvl="1"/>
            <a:r>
              <a:rPr lang="en-IN" sz="1400" dirty="0" smtClean="0"/>
              <a:t>Alternative Fuels for Automobiles</a:t>
            </a:r>
            <a:endParaRPr lang="en-US" sz="1400" dirty="0" smtClean="0"/>
          </a:p>
          <a:p>
            <a:endParaRPr lang="en-US" dirty="0" smtClean="0"/>
          </a:p>
          <a:p>
            <a:r>
              <a:rPr lang="en-IN" b="1" dirty="0" smtClean="0">
                <a:solidFill>
                  <a:srgbClr val="FF0000"/>
                </a:solidFill>
              </a:rPr>
              <a:t>Bio-</a:t>
            </a:r>
            <a:r>
              <a:rPr lang="en-IN" b="1" dirty="0" err="1" smtClean="0">
                <a:solidFill>
                  <a:srgbClr val="FF0000"/>
                </a:solidFill>
              </a:rPr>
              <a:t>Pharma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IN" b="1" dirty="0" smtClean="0"/>
              <a:t>         </a:t>
            </a:r>
            <a:r>
              <a:rPr lang="en-IN" sz="1400" dirty="0" smtClean="0"/>
              <a:t>Herbs and </a:t>
            </a:r>
            <a:r>
              <a:rPr lang="en-IN" sz="1400" dirty="0" err="1" smtClean="0"/>
              <a:t>Phytochemical</a:t>
            </a:r>
            <a:r>
              <a:rPr lang="en-IN" sz="1400" dirty="0" smtClean="0"/>
              <a:t>.</a:t>
            </a:r>
            <a:endParaRPr lang="en-US" sz="1400" dirty="0" smtClean="0"/>
          </a:p>
          <a:p>
            <a:pPr lvl="1"/>
            <a:r>
              <a:rPr lang="en-IN" sz="1400" dirty="0" err="1" smtClean="0"/>
              <a:t>Transdermal</a:t>
            </a:r>
            <a:r>
              <a:rPr lang="en-IN" sz="1400" dirty="0" smtClean="0"/>
              <a:t> Drug Delivery System </a:t>
            </a:r>
            <a:endParaRPr lang="en-US" sz="1400" dirty="0" smtClean="0"/>
          </a:p>
          <a:p>
            <a:pPr lvl="1"/>
            <a:r>
              <a:rPr lang="en-IN" sz="1400" dirty="0" smtClean="0"/>
              <a:t>Cognitive Studies.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35588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024773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CENTRE FOR RESEARCH &amp; DEVELOPMENT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36024" y="1118108"/>
            <a:ext cx="9518223" cy="49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</a:pPr>
            <a:r>
              <a:rPr lang="en-IN" sz="24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CONSULTANCY</a:t>
            </a:r>
            <a:endParaRPr lang="en-US" sz="2400" b="1" dirty="0" smtClean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07027" y="1699907"/>
            <a:ext cx="896982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IN" sz="2400" dirty="0" smtClean="0"/>
              <a:t>The University has an </a:t>
            </a:r>
            <a:r>
              <a:rPr lang="en-IN" sz="2400" b="1" dirty="0" smtClean="0">
                <a:solidFill>
                  <a:srgbClr val="FF0000"/>
                </a:solidFill>
              </a:rPr>
              <a:t>Industrial-Institutional-Interaction Cell</a:t>
            </a:r>
            <a:r>
              <a:rPr lang="en-IN" sz="2400" dirty="0" smtClean="0"/>
              <a:t>. </a:t>
            </a:r>
          </a:p>
          <a:p>
            <a:pPr algn="just">
              <a:buFont typeface="Wingdings" pitchFamily="2" charset="2"/>
              <a:buChar char="q"/>
            </a:pPr>
            <a:r>
              <a:rPr lang="en-IN" sz="2400" dirty="0" smtClean="0"/>
              <a:t>The cell serves as the link between the industry and the institution for updating the academic curriculum, arranging guest lectures by the industrial experts and placement arrangements.</a:t>
            </a:r>
          </a:p>
          <a:p>
            <a:pPr lvl="0" algn="just" hangingPunct="0">
              <a:buFont typeface="Wingdings" pitchFamily="2" charset="2"/>
              <a:buChar char="q"/>
            </a:pPr>
            <a:r>
              <a:rPr lang="en-IN" sz="2400" dirty="0" smtClean="0"/>
              <a:t> University publishes a Consultancy Brochure  </a:t>
            </a:r>
            <a:endParaRPr lang="en-US" sz="24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IN" sz="2400" dirty="0" smtClean="0"/>
              <a:t>Consultancy services are publicized through the University website and through industrial contacts.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2400" dirty="0" smtClean="0"/>
              <a:t>Updated literature about the institution is periodically sent to the prospective companies to highlight the latest achievements/ advancements made by the faculty including the addition of facilities.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IN" sz="2400" dirty="0" smtClean="0"/>
              <a:t>University is also member of CII, PHD Chamber of Commerce. </a:t>
            </a:r>
          </a:p>
        </p:txBody>
      </p:sp>
    </p:spTree>
    <p:extLst>
      <p:ext uri="{BB962C8B-B14F-4D97-AF65-F5344CB8AC3E}">
        <p14:creationId xmlns="" xmlns:p14="http://schemas.microsoft.com/office/powerpoint/2010/main" val="35588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024773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CENTRE FOR RESEARCH &amp; DEVELOPMENT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36024" y="1026668"/>
            <a:ext cx="9518223" cy="1330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</a:pPr>
            <a:r>
              <a:rPr lang="en-IN" sz="24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CONSULTANCY</a:t>
            </a:r>
          </a:p>
          <a:p>
            <a:pPr marL="285750" indent="-285750" algn="ctr">
              <a:lnSpc>
                <a:spcPct val="115000"/>
              </a:lnSpc>
            </a:pPr>
            <a:r>
              <a:rPr lang="en-IN" sz="2400" dirty="0" smtClean="0"/>
              <a:t>Some of the Prominent Industrial Consultancy Projects of 2015-16</a:t>
            </a:r>
          </a:p>
          <a:p>
            <a:pPr marL="285750" indent="-285750" algn="just">
              <a:lnSpc>
                <a:spcPct val="115000"/>
              </a:lnSpc>
            </a:pPr>
            <a:endParaRPr lang="en-US" sz="2400" b="1" dirty="0" smtClean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66652" y="1965961"/>
          <a:ext cx="9888582" cy="4000929"/>
        </p:xfrm>
        <a:graphic>
          <a:graphicData uri="http://schemas.openxmlformats.org/drawingml/2006/table">
            <a:tbl>
              <a:tblPr/>
              <a:tblGrid>
                <a:gridCol w="519870"/>
                <a:gridCol w="1348118"/>
                <a:gridCol w="2600405"/>
                <a:gridCol w="4092903"/>
                <a:gridCol w="1327286"/>
              </a:tblGrid>
              <a:tr h="757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 No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DEPARTMENT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NAME OF THE INDUSTRY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PROJECT TITLE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AMOUNT (Rs)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367">
                <a:tc>
                  <a:txBody>
                    <a:bodyPr/>
                    <a:lstStyle/>
                    <a:p>
                      <a:pPr marL="228600" indent="-228600" algn="ctr" fontAlgn="ctr">
                        <a:buFont typeface="+mj-lt"/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PHARMACY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Chandigarh Agritech Pvt. Ltd.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Development of Quality Assurance Laboratory for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Neutraceuticals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100,000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228600" indent="-228600" algn="ctr" fontAlgn="ctr">
                        <a:buFont typeface="+mj-lt"/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CIVIL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M/s Aqua Tech Solutions Pvt. Ltd JV Sh.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Kuldeep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Singh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Client : Punjab Water Supply and Sewerage Board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Third Party Quality Assurance Work for “Construction of Sewage Treatment Plant at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Shahkot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Jalandhar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” 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162,500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701">
                <a:tc>
                  <a:txBody>
                    <a:bodyPr/>
                    <a:lstStyle/>
                    <a:p>
                      <a:pPr marL="228600" indent="-228600" algn="ctr" fontAlgn="ctr">
                        <a:buFont typeface="+mj-lt"/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CIVIL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Jai Bhushan Malik Engineers and Contractors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Quality Control of “Providing and laying of sewerage scheme of Barnala City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126,000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560">
                <a:tc>
                  <a:txBody>
                    <a:bodyPr/>
                    <a:lstStyle/>
                    <a:p>
                      <a:pPr marL="228600" indent="-228600" algn="ctr" fontAlgn="ctr">
                        <a:buFont typeface="+mj-lt"/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CSE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JSSM Enterprises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Consultancy for bulk digitizing and scanning process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400,000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588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024773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CENTRE FOR RESEARCH &amp; DEVELOPMENT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36024" y="1026668"/>
            <a:ext cx="9518223" cy="1330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</a:pPr>
            <a:r>
              <a:rPr lang="en-IN" sz="24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CONSULTANCY</a:t>
            </a:r>
          </a:p>
          <a:p>
            <a:pPr marL="285750" indent="-285750" algn="ctr">
              <a:lnSpc>
                <a:spcPct val="115000"/>
              </a:lnSpc>
            </a:pPr>
            <a:r>
              <a:rPr lang="en-IN" sz="2400" dirty="0" smtClean="0"/>
              <a:t>Some of the Prominent Industrial Consultancy Projects of 2015-16</a:t>
            </a:r>
          </a:p>
          <a:p>
            <a:pPr marL="285750" indent="-285750" algn="just">
              <a:lnSpc>
                <a:spcPct val="115000"/>
              </a:lnSpc>
            </a:pPr>
            <a:endParaRPr lang="en-US" sz="2400" b="1" dirty="0" smtClean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66652" y="1965961"/>
          <a:ext cx="9888582" cy="4408144"/>
        </p:xfrm>
        <a:graphic>
          <a:graphicData uri="http://schemas.openxmlformats.org/drawingml/2006/table">
            <a:tbl>
              <a:tblPr/>
              <a:tblGrid>
                <a:gridCol w="519870"/>
                <a:gridCol w="1348118"/>
                <a:gridCol w="2600405"/>
                <a:gridCol w="4092903"/>
                <a:gridCol w="1327286"/>
              </a:tblGrid>
              <a:tr h="757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 No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DEPARTMENT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NAME OF THE INDUSTRY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PROJECT TITLE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AMOUNT (Rs)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24">
                <a:tc>
                  <a:txBody>
                    <a:bodyPr/>
                    <a:lstStyle/>
                    <a:p>
                      <a:pPr marL="228600" indent="-228600" algn="ctr" fontAlgn="ctr">
                        <a:buFont typeface="+mj-lt"/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ELECTRICAL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BN Concast Pvt.Ltd.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Designing of Power House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30,000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indent="-228600" algn="ctr" fontAlgn="ctr">
                        <a:buFont typeface="+mj-lt"/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ELECTRICAL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Hero Metal Casts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Improvement of Power factor and Designing of Timer Circuits of PLC 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30,000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263">
                <a:tc>
                  <a:txBody>
                    <a:bodyPr/>
                    <a:lstStyle/>
                    <a:p>
                      <a:pPr marL="228600" indent="-228600" algn="ctr" fontAlgn="ctr">
                        <a:buFont typeface="+mj-lt"/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MECHANICAL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Aqua Systems Pvt. Ltd.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Reduction in rejection rate in the gravity die casting process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50,000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560">
                <a:tc>
                  <a:txBody>
                    <a:bodyPr/>
                    <a:lstStyle/>
                    <a:p>
                      <a:pPr marL="228600" indent="-228600" algn="ctr" fontAlgn="ctr">
                        <a:buFont typeface="+mj-lt"/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MECHANICAL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Elite Industries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Design of Special Purpose Machine for Bore Machining of Cylinder Block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30,000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560">
                <a:tc>
                  <a:txBody>
                    <a:bodyPr/>
                    <a:lstStyle/>
                    <a:p>
                      <a:pPr marL="228600" indent="-228600" algn="ctr" fontAlgn="ctr">
                        <a:buFont typeface="+mj-lt"/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MECHANICAL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Elite Industries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Design of Fixture for machining of Cylinder Block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20,000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560">
                <a:tc>
                  <a:txBody>
                    <a:bodyPr/>
                    <a:lstStyle/>
                    <a:p>
                      <a:pPr marL="228600" indent="-228600" algn="ctr" fontAlgn="ctr">
                        <a:buFont typeface="+mj-lt"/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MECHANICAL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Hytech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Engineers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Design and Development of Automated Rail Guided Vehicle for Flexible Manufacturing System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200,000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560">
                <a:tc>
                  <a:txBody>
                    <a:bodyPr/>
                    <a:lstStyle/>
                    <a:p>
                      <a:pPr marL="228600" indent="-228600" algn="ctr" fontAlgn="ctr">
                        <a:buFont typeface="+mj-lt"/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Mechanical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Essel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Bath Fittings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Grading of sand and reduction in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Casting  rejections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588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024773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CENTRE FOR RESEARCH &amp; DEVELOPMENT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36024" y="1026668"/>
            <a:ext cx="9518223" cy="1330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</a:pPr>
            <a:r>
              <a:rPr lang="en-IN" sz="2400" b="1" dirty="0" smtClean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CONSULTANCY</a:t>
            </a:r>
          </a:p>
          <a:p>
            <a:pPr marL="285750" indent="-285750" algn="ctr">
              <a:lnSpc>
                <a:spcPct val="115000"/>
              </a:lnSpc>
            </a:pPr>
            <a:r>
              <a:rPr lang="en-IN" sz="2400" dirty="0" smtClean="0"/>
              <a:t>Some of the Prominent Industrial Consultancy Projects of 2015-16</a:t>
            </a:r>
          </a:p>
          <a:p>
            <a:pPr marL="285750" indent="-285750" algn="just">
              <a:lnSpc>
                <a:spcPct val="115000"/>
              </a:lnSpc>
            </a:pPr>
            <a:endParaRPr lang="en-US" sz="2400" b="1" dirty="0" smtClean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66652" y="1965961"/>
          <a:ext cx="9888582" cy="3455527"/>
        </p:xfrm>
        <a:graphic>
          <a:graphicData uri="http://schemas.openxmlformats.org/drawingml/2006/table">
            <a:tbl>
              <a:tblPr/>
              <a:tblGrid>
                <a:gridCol w="519870"/>
                <a:gridCol w="1348118"/>
                <a:gridCol w="2600405"/>
                <a:gridCol w="4092903"/>
                <a:gridCol w="1327286"/>
              </a:tblGrid>
              <a:tr h="757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 No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DEPARTMENT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NAME OF THE INDUSTRY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PROJECT TITLE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AMOUNT (Rs)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24">
                <a:tc>
                  <a:txBody>
                    <a:bodyPr/>
                    <a:lstStyle/>
                    <a:p>
                      <a:pPr marL="228600" indent="-228600" algn="ctr" fontAlgn="ctr">
                        <a:buFont typeface="+mj-lt"/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UIHM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Ekant Hotels and Resorts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Designing of Menu, determining prices, creating and testing of new recipes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100,000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228600" indent="-228600" algn="ctr" fontAlgn="ctr">
                        <a:buFont typeface="+mj-lt"/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UIHM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Hotel Supreme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Interior decoration of rooms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150,000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263">
                <a:tc>
                  <a:txBody>
                    <a:bodyPr/>
                    <a:lstStyle/>
                    <a:p>
                      <a:pPr marL="228600" indent="-228600" algn="ctr" fontAlgn="ctr">
                        <a:buFont typeface="+mj-lt"/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UIHM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Dev Snack Industries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Dev Food Products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Development of new products and enhancement of present products, nutrient value and maintaining hygiene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200,000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560">
                <a:tc>
                  <a:txBody>
                    <a:bodyPr/>
                    <a:lstStyle/>
                    <a:p>
                      <a:pPr marL="228600" indent="-228600" algn="ctr" fontAlgn="ctr">
                        <a:buFont typeface="+mj-lt"/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USB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Punjab Roadways Punbus, Chandigarh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Punjab Roadways Passenger Satisfaction Survey (9th &amp; 10th September, 2015)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25,000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560">
                <a:tc>
                  <a:txBody>
                    <a:bodyPr/>
                    <a:lstStyle/>
                    <a:p>
                      <a:pPr marL="228600" indent="-228600" algn="ctr" fontAlgn="ctr">
                        <a:buFont typeface="+mj-lt"/>
                        <a:buNone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UCRD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Punjab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Survey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Pre poll study for Punjab from VSKM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4,000,000</a:t>
                      </a:r>
                    </a:p>
                  </a:txBody>
                  <a:tcPr marL="4153" marR="4153" marT="4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588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2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0"/>
            <a:ext cx="11137506" cy="42968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ject 7"/>
          <p:cNvSpPr txBox="1"/>
          <p:nvPr/>
        </p:nvSpPr>
        <p:spPr>
          <a:xfrm>
            <a:off x="4911526" y="5753732"/>
            <a:ext cx="5675240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5">
              <a:lnSpc>
                <a:spcPts val="1125"/>
              </a:lnSpc>
              <a:tabLst>
                <a:tab pos="5108572" algn="l"/>
              </a:tabLst>
            </a:pPr>
            <a:r>
              <a:rPr lang="en-US" sz="1400" b="1" spc="-45" dirty="0">
                <a:solidFill>
                  <a:srgbClr val="10253F"/>
                </a:solidFill>
                <a:latin typeface="Lucida Sans"/>
                <a:cs typeface="Lucida Sans"/>
              </a:rPr>
              <a:t> | Accredited by Large number of Prestigious Corporate Houses</a:t>
            </a:r>
            <a:r>
              <a:rPr sz="1400" b="1" spc="-30" dirty="0">
                <a:solidFill>
                  <a:srgbClr val="10253F"/>
                </a:solidFill>
                <a:latin typeface="Lucida Sans"/>
                <a:cs typeface="Lucida Sans"/>
              </a:rPr>
              <a:t> </a:t>
            </a:r>
            <a:r>
              <a:rPr sz="1050" b="1" spc="-45" dirty="0" smtClean="0">
                <a:solidFill>
                  <a:srgbClr val="10253F"/>
                </a:solidFill>
                <a:latin typeface="Lucida Sans"/>
                <a:cs typeface="Lucida Sans"/>
              </a:rPr>
              <a:t>|</a:t>
            </a:r>
            <a:endParaRPr sz="1050" b="1" dirty="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7825345" y="3520796"/>
            <a:ext cx="4226517" cy="203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678" indent="-285678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1400" b="1" dirty="0">
                <a:latin typeface="Arial"/>
                <a:cs typeface="Arial"/>
              </a:rPr>
              <a:t>Association of Commonwealth Universities (ACU)</a:t>
            </a:r>
          </a:p>
          <a:p>
            <a:pPr marL="285678" indent="-285678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1400" b="1" dirty="0" smtClean="0">
                <a:latin typeface="Arial"/>
                <a:cs typeface="Arial"/>
              </a:rPr>
              <a:t>International </a:t>
            </a:r>
            <a:r>
              <a:rPr lang="en-US" sz="1400" b="1" dirty="0">
                <a:latin typeface="Arial"/>
                <a:cs typeface="Arial"/>
              </a:rPr>
              <a:t>Association of Universities (IAU)</a:t>
            </a:r>
          </a:p>
          <a:p>
            <a:pPr marL="285678" indent="-285678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1400" b="1" dirty="0">
                <a:latin typeface="Arial"/>
                <a:cs typeface="Arial"/>
              </a:rPr>
              <a:t>Indo US Collaboration for Engineering Education (IUCEE)</a:t>
            </a:r>
          </a:p>
          <a:p>
            <a:pPr marL="285678" indent="-285678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1400" b="1" dirty="0">
                <a:latin typeface="Arial"/>
                <a:cs typeface="Arial"/>
              </a:rPr>
              <a:t>Institute of Electrical and Electronics Engineers (IEEE)</a:t>
            </a:r>
          </a:p>
          <a:p>
            <a:pPr marL="285678" indent="-285678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1400" b="1" dirty="0">
                <a:latin typeface="Arial"/>
                <a:cs typeface="Arial"/>
              </a:rPr>
              <a:t>American Chemical Society (ACS)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749146" y="3546963"/>
            <a:ext cx="0" cy="174439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6"/>
          <p:cNvSpPr txBox="1"/>
          <p:nvPr/>
        </p:nvSpPr>
        <p:spPr>
          <a:xfrm>
            <a:off x="265448" y="4301017"/>
            <a:ext cx="4079876" cy="121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5" marR="5080">
              <a:lnSpc>
                <a:spcPct val="101000"/>
              </a:lnSpc>
            </a:pPr>
            <a:r>
              <a:rPr lang="en-US" sz="2600" b="1" spc="-5" dirty="0">
                <a:solidFill>
                  <a:srgbClr val="1F202A"/>
                </a:solidFill>
                <a:latin typeface="Arial"/>
                <a:cs typeface="Arial"/>
              </a:rPr>
              <a:t>RECOGNITIONS</a:t>
            </a:r>
          </a:p>
          <a:p>
            <a:pPr marL="12695" marR="5080">
              <a:lnSpc>
                <a:spcPct val="101000"/>
              </a:lnSpc>
            </a:pPr>
            <a:r>
              <a:rPr lang="en-US" sz="2600" b="1" spc="-5" dirty="0">
                <a:solidFill>
                  <a:srgbClr val="1F202A"/>
                </a:solidFill>
                <a:latin typeface="Arial"/>
                <a:cs typeface="Arial"/>
              </a:rPr>
              <a:t>AND</a:t>
            </a:r>
          </a:p>
          <a:p>
            <a:pPr marL="12695" marR="5080">
              <a:lnSpc>
                <a:spcPct val="101000"/>
              </a:lnSpc>
            </a:pPr>
            <a:r>
              <a:rPr lang="en-US" sz="2600" b="1" spc="-5" dirty="0">
                <a:solidFill>
                  <a:srgbClr val="1F202A"/>
                </a:solidFill>
                <a:latin typeface="Arial"/>
                <a:cs typeface="Arial"/>
              </a:rPr>
              <a:t>APPROVALS</a:t>
            </a:r>
            <a:endParaRPr sz="2600" dirty="0">
              <a:solidFill>
                <a:srgbClr val="1F202A"/>
              </a:solidFill>
              <a:latin typeface="Arial"/>
              <a:cs typeface="Arial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265448" y="5596418"/>
            <a:ext cx="2514600" cy="45719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F02F29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 txBox="1"/>
          <p:nvPr/>
        </p:nvSpPr>
        <p:spPr>
          <a:xfrm>
            <a:off x="3223439" y="3569168"/>
            <a:ext cx="4525350" cy="2085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678" indent="-285678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sz="1400" b="1" dirty="0" smtClean="0">
                <a:latin typeface="Arial"/>
                <a:cs typeface="Arial"/>
              </a:rPr>
              <a:t>University Grants Commission (UGC)</a:t>
            </a:r>
          </a:p>
          <a:p>
            <a:pPr marL="285678" indent="-285678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sz="1400" b="1" dirty="0" smtClean="0">
                <a:latin typeface="Arial"/>
                <a:cs typeface="Arial"/>
              </a:rPr>
              <a:t>All India Council for Technical Education (AICTE)</a:t>
            </a:r>
          </a:p>
          <a:p>
            <a:pPr marL="285678" indent="-285678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1400" b="1" dirty="0" smtClean="0">
                <a:latin typeface="Arial"/>
                <a:cs typeface="Arial"/>
              </a:rPr>
              <a:t>Council of Architecture (CoA) </a:t>
            </a:r>
          </a:p>
          <a:p>
            <a:pPr marL="285678" indent="-285678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1400" b="1" dirty="0" smtClean="0">
                <a:latin typeface="Arial"/>
                <a:cs typeface="Arial"/>
              </a:rPr>
              <a:t>Pharmacy Council of India (PCI)</a:t>
            </a:r>
          </a:p>
          <a:p>
            <a:pPr marL="285678" indent="-285678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1400" b="1" dirty="0" smtClean="0">
                <a:latin typeface="Arial"/>
                <a:cs typeface="Arial"/>
              </a:rPr>
              <a:t>Bar Council of India (BCI)</a:t>
            </a:r>
          </a:p>
          <a:p>
            <a:pPr marL="285678" indent="-285678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1400" b="1" dirty="0">
                <a:latin typeface="Arial"/>
                <a:cs typeface="Arial"/>
              </a:rPr>
              <a:t>National Council for Teacher </a:t>
            </a:r>
            <a:r>
              <a:rPr lang="en-US" sz="1400" b="1" dirty="0" smtClean="0">
                <a:latin typeface="Arial"/>
                <a:cs typeface="Arial"/>
              </a:rPr>
              <a:t>Education(NCTE)</a:t>
            </a:r>
          </a:p>
          <a:p>
            <a:pPr marL="285678" indent="-285678">
              <a:spcBef>
                <a:spcPts val="300"/>
              </a:spcBef>
              <a:spcAft>
                <a:spcPts val="300"/>
              </a:spcAft>
              <a:buFont typeface="Wingdings" charset="2"/>
              <a:buChar char="Ø"/>
            </a:pPr>
            <a:r>
              <a:rPr lang="en-US" sz="1400" b="1" dirty="0">
                <a:latin typeface="Arial"/>
                <a:cs typeface="Arial"/>
              </a:rPr>
              <a:t>Association of Indian Universities (AIU)</a:t>
            </a:r>
            <a:endParaRPr lang="en-US" sz="1400" b="1" dirty="0" smtClean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40" y="0"/>
            <a:ext cx="11112106" cy="6858000"/>
          </a:xfrm>
          <a:custGeom>
            <a:avLst/>
            <a:gdLst/>
            <a:ahLst/>
            <a:cxnLst/>
            <a:rect l="l" t="t" r="r" b="b"/>
            <a:pathLst>
              <a:path w="10160000" h="7213600">
                <a:moveTo>
                  <a:pt x="10160000" y="0"/>
                </a:moveTo>
                <a:lnTo>
                  <a:pt x="7309667" y="0"/>
                </a:lnTo>
                <a:lnTo>
                  <a:pt x="0" y="4660898"/>
                </a:lnTo>
                <a:lnTo>
                  <a:pt x="0" y="7213598"/>
                </a:lnTo>
                <a:lnTo>
                  <a:pt x="10160000" y="398839"/>
                </a:lnTo>
                <a:lnTo>
                  <a:pt x="10160000" y="0"/>
                </a:lnTo>
                <a:close/>
              </a:path>
            </a:pathLst>
          </a:custGeom>
          <a:solidFill>
            <a:schemeClr val="tx1">
              <a:alpha val="8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916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024773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CENTRE FOR RESEARCH &amp; DEVELOPMENT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36024" y="1118108"/>
            <a:ext cx="9518223" cy="492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15000"/>
              </a:lnSpc>
            </a:pPr>
            <a:r>
              <a:rPr lang="en-US" sz="2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of the Prominent Ongoing Projects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00385" y="1666076"/>
          <a:ext cx="8396759" cy="4182628"/>
        </p:xfrm>
        <a:graphic>
          <a:graphicData uri="http://schemas.openxmlformats.org/drawingml/2006/table">
            <a:tbl>
              <a:tblPr/>
              <a:tblGrid>
                <a:gridCol w="493928"/>
                <a:gridCol w="6331824"/>
                <a:gridCol w="1571007"/>
              </a:tblGrid>
              <a:tr h="5077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Times New Roman"/>
                        </a:rPr>
                        <a:t>Sr. No.</a:t>
                      </a: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Calibri"/>
                          <a:cs typeface="Times New Roman"/>
                        </a:rPr>
                        <a:t>Title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Calibri"/>
                          <a:cs typeface="Times New Roman"/>
                        </a:rPr>
                        <a:t>Researcher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408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 smtClean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Influence of mass asymmetry on nuclear stopping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and scaling among the different components of anisotropic flow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Dr.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Suneel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Kumar 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612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 smtClean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Solitary wave solution of generalized non-linear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Schrodinger equation in presence of external source 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Dr.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Vivek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Sharma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131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 smtClean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Preparation and Characterization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of Surfactant-free Aqueous Emulsions for medical applications 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Dr.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Raminder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Kaur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170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 smtClean="0"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Synthesis and Characterization of NA2O-B2O3-P2O5 based glasses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as solid electrolyte for batteries applications 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Dr.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Paramjyot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Jha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535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 smtClean="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Design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and Simulation of radiation Hard Si detector types for High luminosity collider Experiments and other applications 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Dr. Ajay K.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Srivastava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792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 smtClean="0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Experimental Investigation on the use of MR fluids for Bio-Medical Applications 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Dr.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Satbir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S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Sehgal</a:t>
                      </a:r>
                      <a:endParaRPr lang="en-US" sz="1600" baseline="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Harjot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Singh Gill 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5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588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024773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CENTRE FOR RESEARCH &amp; DEVELOPMENT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36024" y="1118108"/>
            <a:ext cx="9518223" cy="492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15000"/>
              </a:lnSpc>
            </a:pPr>
            <a:r>
              <a:rPr lang="en-US" sz="2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of the Prominent Ongoing Projects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00385" y="1666076"/>
          <a:ext cx="8501261" cy="4452232"/>
        </p:xfrm>
        <a:graphic>
          <a:graphicData uri="http://schemas.openxmlformats.org/drawingml/2006/table">
            <a:tbl>
              <a:tblPr/>
              <a:tblGrid>
                <a:gridCol w="500076"/>
                <a:gridCol w="6410626"/>
                <a:gridCol w="1590559"/>
              </a:tblGrid>
              <a:tr h="5026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mbria"/>
                          <a:ea typeface="Calibri"/>
                          <a:cs typeface="Times New Roman"/>
                        </a:rPr>
                        <a:t>Sr. No.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mbria"/>
                          <a:ea typeface="Calibri"/>
                          <a:cs typeface="Times New Roman"/>
                        </a:rPr>
                        <a:t>Title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mbria"/>
                          <a:ea typeface="Calibri"/>
                          <a:cs typeface="Times New Roman"/>
                        </a:rPr>
                        <a:t>Researcher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392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600" kern="1200" dirty="0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Plasmon Enhanced  </a:t>
                      </a:r>
                      <a:r>
                        <a:rPr lang="en-IN" sz="1600" kern="1200" dirty="0" err="1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Upconversion</a:t>
                      </a:r>
                      <a:r>
                        <a:rPr lang="en-IN" sz="1600" kern="1200" dirty="0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600" kern="1200" dirty="0" err="1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Luminescene</a:t>
                      </a:r>
                      <a:r>
                        <a:rPr lang="en-IN" sz="1600" kern="1200" dirty="0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of NaYF4: </a:t>
                      </a:r>
                      <a:r>
                        <a:rPr lang="en-IN" sz="1600" kern="1200" dirty="0" err="1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</a:t>
                      </a:r>
                      <a:r>
                        <a:rPr lang="en-IN" sz="1600" kern="1200" dirty="0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Tb Nanocomposites Core Shell for Solar Cell Application</a:t>
                      </a:r>
                      <a:endParaRPr lang="en-US" sz="1600" kern="1200" dirty="0">
                        <a:solidFill>
                          <a:srgbClr val="22222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43" marR="56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Dr. Vijay Sharma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43" marR="56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212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600" kern="1200" dirty="0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 of </a:t>
                      </a:r>
                      <a:r>
                        <a:rPr lang="en-IN" sz="1600" kern="1200" dirty="0" err="1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Nanofillers</a:t>
                      </a:r>
                      <a:r>
                        <a:rPr lang="en-IN" sz="1600" kern="1200" dirty="0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 Hybrid Composites for Advanced Barrier Layers and Medical Applications</a:t>
                      </a:r>
                      <a:endParaRPr lang="en-US" sz="1600" kern="1200" dirty="0">
                        <a:solidFill>
                          <a:srgbClr val="22222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43" marR="56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Dr.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Kartik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43" marR="56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981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kern="1200" dirty="0" smtClean="0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Development of Earth Powered Light</a:t>
                      </a:r>
                      <a:endParaRPr lang="en-US" sz="1600" kern="1200" dirty="0">
                        <a:solidFill>
                          <a:srgbClr val="22222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43" marR="56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Dr.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Vinod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43" marR="56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844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Compact Modeling of </a:t>
                      </a:r>
                      <a:r>
                        <a:rPr lang="en-US" sz="16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Graphene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based Hetero-Structures for Electronic Circuit Design</a:t>
                      </a:r>
                      <a:endParaRPr lang="en-US" sz="1600" kern="1200" dirty="0">
                        <a:solidFill>
                          <a:srgbClr val="22222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43" marR="56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Dr.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Tripti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789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Development of effective membranes, utilizing </a:t>
                      </a:r>
                      <a:r>
                        <a:rPr lang="en-US" sz="16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electrospinning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techniques, for removal of micro-pollutants from the waste water</a:t>
                      </a:r>
                      <a:endParaRPr lang="en-US" sz="1600" kern="1200" dirty="0">
                        <a:solidFill>
                          <a:srgbClr val="22222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43" marR="56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Dr. Bharat Bajaj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684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Molecular characterization and variability studies on fungus associated with gummy stem blight of cucurbits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Dr.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Abhishek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Katoch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588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024773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CENTRE FOR RESEARCH &amp; DEVELOPMENT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36024" y="1118108"/>
            <a:ext cx="9518223" cy="492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15000"/>
              </a:lnSpc>
            </a:pPr>
            <a:r>
              <a:rPr lang="en-US" sz="2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of the Prominent Ongoing Projects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00385" y="1666076"/>
          <a:ext cx="9023775" cy="4531853"/>
        </p:xfrm>
        <a:graphic>
          <a:graphicData uri="http://schemas.openxmlformats.org/drawingml/2006/table">
            <a:tbl>
              <a:tblPr/>
              <a:tblGrid>
                <a:gridCol w="530812"/>
                <a:gridCol w="6804643"/>
                <a:gridCol w="1688320"/>
              </a:tblGrid>
              <a:tr h="5026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+mn-lt"/>
                          <a:ea typeface="Calibri"/>
                          <a:cs typeface="Times New Roman"/>
                        </a:rPr>
                        <a:t>Sr. No.</a:t>
                      </a: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Title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Researcher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392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13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Phytochemical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studies and evaluations of some Indian medicinal plants for </a:t>
                      </a:r>
                      <a:r>
                        <a:rPr lang="en-US" sz="16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antianxiety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activities</a:t>
                      </a:r>
                      <a:endParaRPr lang="en-US" sz="1600" b="0" kern="1200" dirty="0">
                        <a:solidFill>
                          <a:srgbClr val="22222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43" marR="56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Dr.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Pardeep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Goyal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43" marR="56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212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14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Small Scale Wind Turbine Generator Optimized for Low Wind Speeds</a:t>
                      </a:r>
                      <a:endParaRPr lang="en-US" sz="1600" b="0" kern="1200" dirty="0">
                        <a:solidFill>
                          <a:srgbClr val="22222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43" marR="56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Dr. </a:t>
                      </a:r>
                      <a:r>
                        <a:rPr lang="en-US" sz="16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Harjot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Singh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43" marR="56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981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kern="1200" dirty="0" smtClean="0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Enhancement of soil fertility and crop yield in organic farming by phosphate </a:t>
                      </a:r>
                      <a:r>
                        <a:rPr lang="en-US" sz="1600" b="0" kern="1200" dirty="0" err="1" smtClean="0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solubilising</a:t>
                      </a:r>
                      <a:r>
                        <a:rPr lang="en-US" sz="1600" b="0" kern="1200" dirty="0" smtClean="0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rgbClr val="2222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rhizobacteria</a:t>
                      </a:r>
                      <a:endParaRPr lang="en-US" sz="1600" b="0" kern="1200" dirty="0">
                        <a:solidFill>
                          <a:srgbClr val="222222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43" marR="56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Dr. </a:t>
                      </a:r>
                      <a:r>
                        <a:rPr lang="en-US" sz="16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Gurdeep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Kaur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43" marR="56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844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16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Green Synthesis Of </a:t>
                      </a:r>
                      <a:r>
                        <a:rPr lang="en-US" sz="1600" b="0" dirty="0" err="1" smtClean="0">
                          <a:latin typeface="+mn-lt"/>
                          <a:ea typeface="Calibri"/>
                          <a:cs typeface="Times New Roman"/>
                        </a:rPr>
                        <a:t>Chiral</a:t>
                      </a: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 1, 2-amino Alcohols and Their  Activity Study As Antimicrobial And Anticancer Agents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Dr. </a:t>
                      </a:r>
                      <a:r>
                        <a:rPr lang="en-US" sz="16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Debarati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Chakraborty</a:t>
                      </a:r>
                      <a:endParaRPr lang="en-US" sz="1600" b="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Dr. </a:t>
                      </a:r>
                      <a:r>
                        <a:rPr lang="en-US" sz="1600" b="0" dirty="0" err="1" smtClean="0">
                          <a:latin typeface="+mn-lt"/>
                          <a:ea typeface="Calibri"/>
                          <a:cs typeface="Times New Roman"/>
                        </a:rPr>
                        <a:t>Tulika</a:t>
                      </a: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0" dirty="0" err="1" smtClean="0">
                          <a:latin typeface="+mn-lt"/>
                          <a:ea typeface="Calibri"/>
                          <a:cs typeface="Times New Roman"/>
                        </a:rPr>
                        <a:t>Mishra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789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17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Synthesis and Characterization studies  of new </a:t>
                      </a:r>
                      <a:r>
                        <a:rPr lang="en-US" sz="1600" b="0" dirty="0" err="1" smtClean="0">
                          <a:latin typeface="+mn-lt"/>
                          <a:ea typeface="Calibri"/>
                          <a:cs typeface="Times New Roman"/>
                        </a:rPr>
                        <a:t>Pyrimidine</a:t>
                      </a: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 based </a:t>
                      </a:r>
                      <a:r>
                        <a:rPr lang="en-US" sz="1600" b="0" dirty="0" err="1" smtClean="0">
                          <a:latin typeface="+mn-lt"/>
                          <a:ea typeface="Calibri"/>
                          <a:cs typeface="Times New Roman"/>
                        </a:rPr>
                        <a:t>Heterocyclics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Dr. </a:t>
                      </a:r>
                      <a:r>
                        <a:rPr lang="en-US" sz="1600" b="0" dirty="0" err="1" smtClean="0">
                          <a:latin typeface="+mn-lt"/>
                          <a:ea typeface="Calibri"/>
                          <a:cs typeface="Times New Roman"/>
                        </a:rPr>
                        <a:t>Harvinder</a:t>
                      </a: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 Singh </a:t>
                      </a:r>
                      <a:r>
                        <a:rPr lang="en-US" sz="1600" b="0" dirty="0" err="1" smtClean="0">
                          <a:latin typeface="+mn-lt"/>
                          <a:ea typeface="Calibri"/>
                          <a:cs typeface="Times New Roman"/>
                        </a:rPr>
                        <a:t>Sohal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684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18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Synthesis of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Imine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linked Urea /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Thiourea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based receptors for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Cation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Recognition; Search for biological applications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Dr.Renu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Sharma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588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024773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CENTRE FOR RESEARCH &amp; DEVELOPMENT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36024" y="1118108"/>
            <a:ext cx="9518223" cy="492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15000"/>
              </a:lnSpc>
            </a:pPr>
            <a:r>
              <a:rPr lang="en-US" sz="2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of the Prominent Ongoing Projects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00385" y="1666076"/>
          <a:ext cx="9023775" cy="4720731"/>
        </p:xfrm>
        <a:graphic>
          <a:graphicData uri="http://schemas.openxmlformats.org/drawingml/2006/table">
            <a:tbl>
              <a:tblPr/>
              <a:tblGrid>
                <a:gridCol w="530812"/>
                <a:gridCol w="6804643"/>
                <a:gridCol w="1688320"/>
              </a:tblGrid>
              <a:tr h="5026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+mn-lt"/>
                          <a:ea typeface="Calibri"/>
                          <a:cs typeface="Times New Roman"/>
                        </a:rPr>
                        <a:t>Sr. No.</a:t>
                      </a: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Title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Researcher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392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19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“Synthesis of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Glyconanomaterials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to amplify the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glycan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mediated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Interactions”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Dr.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Ritu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Mahajan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212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Development of Novel Materials from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Lignocellulosic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Waste Biomass by various Chemical Modifications for the Removal of Heavy metal ions from Industrial Effluents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Dr. Raj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kumar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Rana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981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21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mbria"/>
                          <a:ea typeface="Calibri"/>
                          <a:cs typeface="Times New Roman"/>
                        </a:rPr>
                        <a:t>“Cancer drug synergy based on computational intelligence techniques”</a:t>
                      </a:r>
                      <a:endParaRPr lang="en-US" sz="16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ea typeface="Calibri"/>
                          <a:cs typeface="Times New Roman"/>
                        </a:rPr>
                        <a:t>Dr. </a:t>
                      </a:r>
                      <a:r>
                        <a:rPr lang="en-US" sz="1600" dirty="0" err="1" smtClean="0">
                          <a:latin typeface="+mn-lt"/>
                          <a:ea typeface="Calibri"/>
                          <a:cs typeface="Times New Roman"/>
                        </a:rPr>
                        <a:t>Lohit</a:t>
                      </a:r>
                      <a:r>
                        <a:rPr lang="en-US" sz="16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 smtClean="0">
                          <a:latin typeface="+mn-lt"/>
                          <a:ea typeface="Calibri"/>
                          <a:cs typeface="Times New Roman"/>
                        </a:rPr>
                        <a:t>Kapoor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844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22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mbria"/>
                          <a:ea typeface="Calibri"/>
                          <a:cs typeface="Times New Roman"/>
                        </a:rPr>
                        <a:t>“Utilization of Bio-mass ash in concrete for sustainable</a:t>
                      </a:r>
                      <a:r>
                        <a:rPr lang="en-US" sz="1600" baseline="0" dirty="0" smtClean="0">
                          <a:latin typeface="Cambria"/>
                          <a:ea typeface="Calibri"/>
                          <a:cs typeface="Times New Roman"/>
                        </a:rPr>
                        <a:t> development</a:t>
                      </a:r>
                      <a:r>
                        <a:rPr lang="en-US" sz="1600" dirty="0" smtClean="0">
                          <a:latin typeface="Cambria"/>
                          <a:ea typeface="Calibri"/>
                          <a:cs typeface="Times New Roman"/>
                        </a:rPr>
                        <a:t>”</a:t>
                      </a:r>
                      <a:endParaRPr lang="en-US" sz="16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+mn-lt"/>
                          <a:ea typeface="Calibri"/>
                          <a:cs typeface="Times New Roman"/>
                        </a:rPr>
                        <a:t>Dr. </a:t>
                      </a:r>
                      <a:r>
                        <a:rPr lang="en-US" sz="1600" dirty="0" err="1" smtClean="0">
                          <a:latin typeface="+mn-lt"/>
                          <a:ea typeface="Calibri"/>
                          <a:cs typeface="Times New Roman"/>
                        </a:rPr>
                        <a:t>Aradhana</a:t>
                      </a:r>
                      <a:r>
                        <a:rPr lang="en-US" sz="1600" dirty="0" smtClean="0">
                          <a:latin typeface="+mn-lt"/>
                          <a:ea typeface="Calibri"/>
                          <a:cs typeface="Times New Roman"/>
                        </a:rPr>
                        <a:t> Mehta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789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23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rgbClr val="22222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Utilization of </a:t>
                      </a:r>
                      <a:r>
                        <a:rPr lang="en-US" sz="1600" dirty="0" err="1">
                          <a:solidFill>
                            <a:srgbClr val="22222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lignocellulosic</a:t>
                      </a:r>
                      <a:r>
                        <a:rPr lang="en-US" sz="1600" dirty="0">
                          <a:solidFill>
                            <a:srgbClr val="22222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biomass for production of industrially important value-added products: Non enzymatic Pretreatment strategy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0" marR="152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Dr.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Gunjan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Mukherjee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684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24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Molecular and Functional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Characterisation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Oxidoreductases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from </a:t>
                      </a:r>
                      <a:r>
                        <a:rPr lang="en-US" sz="1600" i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Aspergillus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sp for its potential Industrial Applications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Dr.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Mitun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Chakraborty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588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024773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CENTRE FOR RESEARCH &amp; DEVELOPMENT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36024" y="1118108"/>
            <a:ext cx="9518223" cy="492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15000"/>
              </a:lnSpc>
            </a:pPr>
            <a:r>
              <a:rPr lang="en-US" sz="2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of the Prominent Ongoing Projects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00385" y="1666076"/>
          <a:ext cx="9023775" cy="4109306"/>
        </p:xfrm>
        <a:graphic>
          <a:graphicData uri="http://schemas.openxmlformats.org/drawingml/2006/table">
            <a:tbl>
              <a:tblPr/>
              <a:tblGrid>
                <a:gridCol w="530812"/>
                <a:gridCol w="6804643"/>
                <a:gridCol w="1688320"/>
              </a:tblGrid>
              <a:tr h="5026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latin typeface="+mn-lt"/>
                          <a:ea typeface="Calibri"/>
                          <a:cs typeface="Times New Roman"/>
                        </a:rPr>
                        <a:t>Sr. No.</a:t>
                      </a: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Title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Researcher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392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Bioformulation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 Hand sanitizer from flora collected from lower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Shivalik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hills and its fringes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Dr.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Tulika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Mishra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Dr.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Gunjan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Mukherjee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212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26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Herbal preparation of medicinal plants of mid-high altitude of northern regions of India and synergistic effect with B-Complex for hepatic cells repair during liver disorders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Times New Roman"/>
                        </a:rPr>
                        <a:t>Dr. </a:t>
                      </a:r>
                      <a:r>
                        <a:rPr lang="en-US" sz="1600" dirty="0" err="1">
                          <a:latin typeface="+mn-lt"/>
                          <a:ea typeface="Calibri"/>
                          <a:cs typeface="Times New Roman"/>
                        </a:rPr>
                        <a:t>Vipasha</a:t>
                      </a:r>
                      <a:r>
                        <a:rPr lang="en-US" sz="1600" dirty="0">
                          <a:latin typeface="+mn-lt"/>
                          <a:ea typeface="Calibri"/>
                          <a:cs typeface="Times New Roman"/>
                        </a:rPr>
                        <a:t> Sharma</a:t>
                      </a:r>
                    </a:p>
                  </a:txBody>
                  <a:tcPr marL="152400" marR="152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981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27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Times New Roman"/>
                        </a:rPr>
                        <a:t>Isolation And Screening Of Plastic Degrading Microbes </a:t>
                      </a:r>
                      <a:r>
                        <a:rPr lang="en-US" sz="1600" dirty="0" smtClean="0">
                          <a:latin typeface="+mn-lt"/>
                          <a:ea typeface="Calibri"/>
                          <a:cs typeface="Times New Roman"/>
                        </a:rPr>
                        <a:t>From Environment </a:t>
                      </a:r>
                      <a:r>
                        <a:rPr lang="en-US" sz="1600" dirty="0">
                          <a:latin typeface="+mn-lt"/>
                          <a:ea typeface="Calibri"/>
                          <a:cs typeface="Times New Roman"/>
                        </a:rPr>
                        <a:t>With Potential Application In Promoting </a:t>
                      </a:r>
                      <a:r>
                        <a:rPr lang="en-US" sz="1600" dirty="0" err="1">
                          <a:latin typeface="+mn-lt"/>
                          <a:ea typeface="Calibri"/>
                          <a:cs typeface="Times New Roman"/>
                        </a:rPr>
                        <a:t>Ecofriendly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52400" marR="152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latin typeface="+mn-lt"/>
                          <a:ea typeface="Calibri"/>
                          <a:cs typeface="Times New Roman"/>
                        </a:rPr>
                        <a:t>Dr. Nancy George</a:t>
                      </a:r>
                    </a:p>
                  </a:txBody>
                  <a:tcPr marL="152400" marR="152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844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28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Synthesis,  Design and Evolution of pro-drugs and its formulations in the form of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transdermal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drug delivery systems for treatment of depression, schizophrenia and related disorder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52400" marR="152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Dr. Manish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Goswami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Dr.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Rajwinder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Kaur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789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dirty="0" smtClean="0">
                          <a:latin typeface="+mn-lt"/>
                          <a:ea typeface="Calibri"/>
                          <a:cs typeface="Times New Roman"/>
                        </a:rPr>
                        <a:t>29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4693" marR="246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Portable Electronics Workbench for Learning and Prototyping</a:t>
                      </a:r>
                      <a:endParaRPr lang="en-US" sz="16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52400" marR="152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Prof.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Divneet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 Singh 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924" marR="32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588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024773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CENTRE FOR RESEARCH &amp; DEVELOPMENT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58091" y="1882423"/>
            <a:ext cx="9993086" cy="2618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</a:pPr>
            <a:r>
              <a:rPr lang="en-US" sz="2400" dirty="0" smtClean="0"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 publishes  four journals:</a:t>
            </a:r>
          </a:p>
          <a:p>
            <a:pPr marL="742950" lvl="1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Chandigarh University Journal of Undergraduate Research and Innovation</a:t>
            </a:r>
          </a:p>
          <a:p>
            <a:pPr marL="742950" lvl="1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Chandigarh University Research Bulletin</a:t>
            </a:r>
          </a:p>
          <a:p>
            <a:pPr marL="742950" lvl="1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Chandigarh University Engineering Review</a:t>
            </a:r>
          </a:p>
          <a:p>
            <a:pPr marL="742950" lvl="1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Chandigarh University Business Review</a:t>
            </a:r>
          </a:p>
        </p:txBody>
      </p:sp>
    </p:spTree>
    <p:extLst>
      <p:ext uri="{BB962C8B-B14F-4D97-AF65-F5344CB8AC3E}">
        <p14:creationId xmlns="" xmlns:p14="http://schemas.microsoft.com/office/powerpoint/2010/main" val="35588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192197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ABDUL KALAM INNOVATION CONCLAVE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INNOVATIONDAY.png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0" b="2047"/>
          <a:stretch/>
        </p:blipFill>
        <p:spPr>
          <a:xfrm>
            <a:off x="0" y="1558344"/>
            <a:ext cx="12192000" cy="2356834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2460160" y="5309163"/>
            <a:ext cx="762000" cy="377851"/>
          </a:xfrm>
          <a:prstGeom prst="round2DiagRect">
            <a:avLst/>
          </a:prstGeom>
          <a:solidFill>
            <a:srgbClr val="DDD9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Diagonal Corner Rectangle 5"/>
          <p:cNvSpPr/>
          <p:nvPr/>
        </p:nvSpPr>
        <p:spPr>
          <a:xfrm>
            <a:off x="2460160" y="4696414"/>
            <a:ext cx="762000" cy="377851"/>
          </a:xfrm>
          <a:prstGeom prst="round2DiagRect">
            <a:avLst/>
          </a:prstGeom>
          <a:solidFill>
            <a:srgbClr val="DDD9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Diagonal Corner Rectangle 6"/>
          <p:cNvSpPr/>
          <p:nvPr/>
        </p:nvSpPr>
        <p:spPr>
          <a:xfrm>
            <a:off x="2307760" y="4010614"/>
            <a:ext cx="1143000" cy="457200"/>
          </a:xfrm>
          <a:prstGeom prst="round2Diag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58685" y="3435124"/>
            <a:ext cx="5360506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500" dirty="0" smtClean="0">
                <a:latin typeface="Arial"/>
                <a:cs typeface="Arial"/>
              </a:rPr>
              <a:t>To create </a:t>
            </a:r>
            <a:r>
              <a:rPr lang="en-US" sz="1500" dirty="0">
                <a:latin typeface="Arial"/>
                <a:cs typeface="Arial"/>
              </a:rPr>
              <a:t>an environment of innovation through the </a:t>
            </a:r>
            <a:r>
              <a:rPr lang="en-US" sz="1500" dirty="0" smtClean="0">
                <a:latin typeface="Arial"/>
                <a:cs typeface="Arial"/>
              </a:rPr>
              <a:t>spirit </a:t>
            </a:r>
            <a:r>
              <a:rPr lang="en-US" sz="1500" dirty="0">
                <a:latin typeface="Arial"/>
                <a:cs typeface="Arial"/>
              </a:rPr>
              <a:t>of </a:t>
            </a:r>
            <a:endParaRPr lang="en-US" sz="1500" dirty="0" smtClean="0">
              <a:latin typeface="Arial"/>
              <a:cs typeface="Arial"/>
            </a:endParaRPr>
          </a:p>
          <a:p>
            <a:pPr algn="just"/>
            <a:r>
              <a:rPr lang="en-US" sz="1500" dirty="0" smtClean="0">
                <a:latin typeface="Arial"/>
                <a:cs typeface="Arial"/>
              </a:rPr>
              <a:t>Competition </a:t>
            </a:r>
            <a:r>
              <a:rPr lang="en-US" sz="1500" dirty="0">
                <a:latin typeface="Arial"/>
                <a:cs typeface="Arial"/>
              </a:rPr>
              <a:t>and Freedom to </a:t>
            </a:r>
            <a:r>
              <a:rPr lang="en-US" sz="1500" dirty="0" smtClean="0">
                <a:latin typeface="Arial"/>
                <a:cs typeface="Arial"/>
              </a:rPr>
              <a:t>explore</a:t>
            </a:r>
          </a:p>
          <a:p>
            <a:pPr algn="just"/>
            <a:endParaRPr lang="en-US" sz="1500" dirty="0">
              <a:latin typeface="Arial"/>
              <a:cs typeface="Arial"/>
            </a:endParaRPr>
          </a:p>
          <a:p>
            <a:pPr algn="just"/>
            <a:r>
              <a:rPr lang="en-US" sz="1500" dirty="0">
                <a:latin typeface="Arial"/>
                <a:cs typeface="Arial"/>
              </a:rPr>
              <a:t>An Annual </a:t>
            </a:r>
            <a:r>
              <a:rPr lang="en-US" sz="1500" dirty="0" smtClean="0">
                <a:latin typeface="Arial"/>
                <a:cs typeface="Arial"/>
              </a:rPr>
              <a:t>Event to Promote &amp; Nurture Innovative Ideas:</a:t>
            </a:r>
            <a:endParaRPr lang="en-US" sz="1500" dirty="0">
              <a:latin typeface="Arial"/>
              <a:cs typeface="Arial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500" dirty="0">
                <a:latin typeface="Arial"/>
                <a:cs typeface="Arial"/>
              </a:rPr>
              <a:t>Registration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500" dirty="0">
                <a:latin typeface="Arial"/>
                <a:cs typeface="Arial"/>
              </a:rPr>
              <a:t>Scrutiny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500" dirty="0">
                <a:latin typeface="Arial"/>
                <a:cs typeface="Arial"/>
              </a:rPr>
              <a:t>Consolidation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500" dirty="0">
                <a:latin typeface="Arial"/>
                <a:cs typeface="Arial"/>
              </a:rPr>
              <a:t>Screening/ Defense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500" dirty="0">
                <a:latin typeface="Arial"/>
                <a:cs typeface="Arial"/>
              </a:rPr>
              <a:t>Experimentation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500" dirty="0">
                <a:latin typeface="Arial"/>
                <a:cs typeface="Arial"/>
              </a:rPr>
              <a:t>Patent and </a:t>
            </a:r>
            <a:r>
              <a:rPr lang="en-US" sz="1500" dirty="0" smtClean="0">
                <a:latin typeface="Arial"/>
                <a:cs typeface="Arial"/>
              </a:rPr>
              <a:t>Presentation</a:t>
            </a:r>
            <a:endParaRPr lang="en-US" sz="15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927" t="3051" r="157" b="81002"/>
          <a:stretch/>
        </p:blipFill>
        <p:spPr>
          <a:xfrm>
            <a:off x="71884" y="4481111"/>
            <a:ext cx="2159676" cy="9369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383960" y="4010614"/>
            <a:ext cx="983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1041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1896" y="4610034"/>
            <a:ext cx="58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40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36360" y="5229814"/>
            <a:ext cx="58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25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6960" y="4086814"/>
            <a:ext cx="294692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Projects registered by Students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26960" y="4772614"/>
            <a:ext cx="190872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Projects Shortlisted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26960" y="5382214"/>
            <a:ext cx="134879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Patents filed.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638522" y="3713327"/>
            <a:ext cx="0" cy="2450206"/>
          </a:xfrm>
          <a:prstGeom prst="line">
            <a:avLst/>
          </a:prstGeom>
          <a:ln w="1905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7347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600" y="415802"/>
            <a:ext cx="840740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GRANTS RECEIVED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2922588" y="1107234"/>
            <a:ext cx="640457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/>
                <a:cs typeface="Arial"/>
              </a:rPr>
              <a:t>In a short span of 3 years Chandigarh University </a:t>
            </a:r>
            <a:r>
              <a:rPr lang="en-GB" sz="1600" b="1" dirty="0" smtClean="0">
                <a:latin typeface="Arial"/>
                <a:cs typeface="Arial"/>
              </a:rPr>
              <a:t>got</a:t>
            </a:r>
            <a:r>
              <a:rPr lang="en-GB" sz="1600" b="1" dirty="0">
                <a:latin typeface="Arial"/>
                <a:cs typeface="Arial"/>
              </a:rPr>
              <a:t> </a:t>
            </a:r>
            <a:r>
              <a:rPr lang="en-GB" sz="1600" b="1" dirty="0" smtClean="0">
                <a:latin typeface="Arial"/>
                <a:cs typeface="Arial"/>
              </a:rPr>
              <a:t>Grants </a:t>
            </a:r>
            <a:r>
              <a:rPr lang="en-GB" sz="1600" b="1" dirty="0">
                <a:latin typeface="Arial"/>
                <a:cs typeface="Arial"/>
              </a:rPr>
              <a:t>of INR 41.1 Million from various government </a:t>
            </a:r>
            <a:r>
              <a:rPr lang="en-GB" sz="1600" b="1" dirty="0" smtClean="0">
                <a:latin typeface="Arial"/>
                <a:cs typeface="Arial"/>
              </a:rPr>
              <a:t>agencies: </a:t>
            </a:r>
            <a:endParaRPr lang="en-GB" sz="1600" b="1" dirty="0">
              <a:latin typeface="Arial"/>
              <a:cs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499820" y="1806962"/>
            <a:ext cx="8732011" cy="4419600"/>
            <a:chOff x="3199831" y="1505512"/>
            <a:chExt cx="8732011" cy="4419600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5195910" y="3762681"/>
              <a:ext cx="1314640" cy="2883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AutoShape 19"/>
            <p:cNvSpPr>
              <a:spLocks/>
            </p:cNvSpPr>
            <p:nvPr/>
          </p:nvSpPr>
          <p:spPr bwMode="auto">
            <a:xfrm>
              <a:off x="5523259" y="1505512"/>
              <a:ext cx="1968681" cy="530664"/>
            </a:xfrm>
            <a:prstGeom prst="roundRect">
              <a:avLst>
                <a:gd name="adj" fmla="val 50000"/>
              </a:avLst>
            </a:prstGeom>
            <a:solidFill>
              <a:srgbClr val="FAC09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txBody>
            <a:bodyPr lIns="0" tIns="0" rIns="0" bIns="0" anchor="ctr"/>
            <a:lstStyle>
              <a:lvl1pPr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800" b="1" dirty="0" smtClean="0">
                  <a:solidFill>
                    <a:schemeClr val="tx1"/>
                  </a:solidFill>
                  <a:latin typeface="Arial"/>
                  <a:ea typeface="MS PGothic" panose="020B0600070205080204" pitchFamily="34" charset="-128"/>
                  <a:cs typeface="Arial"/>
                  <a:sym typeface="Nexa Bold" charset="0"/>
                </a:rPr>
                <a:t>INSPIRE</a:t>
              </a:r>
            </a:p>
            <a:p>
              <a:pPr eaLnBrk="1" hangingPunct="1"/>
              <a:r>
                <a:rPr lang="en-US" altLang="en-US" sz="1800" b="1" dirty="0" smtClean="0">
                  <a:solidFill>
                    <a:schemeClr val="tx1"/>
                  </a:solidFill>
                  <a:latin typeface="Arial"/>
                  <a:ea typeface="MS PGothic" panose="020B0600070205080204" pitchFamily="34" charset="-128"/>
                  <a:cs typeface="Arial"/>
                  <a:sym typeface="Nexa Bold" charset="0"/>
                </a:rPr>
                <a:t>15 M</a:t>
              </a:r>
              <a:endParaRPr lang="en-US" altLang="en-US" sz="1800" b="1" dirty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  <a:sym typeface="Nexa Bold" charset="0"/>
              </a:endParaRPr>
            </a:p>
          </p:txBody>
        </p:sp>
        <p:sp>
          <p:nvSpPr>
            <p:cNvPr id="8" name="AutoShape 19"/>
            <p:cNvSpPr>
              <a:spLocks/>
            </p:cNvSpPr>
            <p:nvPr/>
          </p:nvSpPr>
          <p:spPr bwMode="auto">
            <a:xfrm>
              <a:off x="10211433" y="3480777"/>
              <a:ext cx="1720409" cy="530664"/>
            </a:xfrm>
            <a:prstGeom prst="roundRect">
              <a:avLst>
                <a:gd name="adj" fmla="val 50000"/>
              </a:avLst>
            </a:prstGeom>
            <a:solidFill>
              <a:srgbClr val="FAC09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txBody>
            <a:bodyPr lIns="0" tIns="0" rIns="0" bIns="0" anchor="ctr"/>
            <a:lstStyle>
              <a:lvl1pPr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r>
                <a:rPr lang="en-US" altLang="en-US" sz="1800" b="1" dirty="0">
                  <a:solidFill>
                    <a:schemeClr val="tx1"/>
                  </a:solidFill>
                  <a:latin typeface="Arial"/>
                  <a:ea typeface="MS PGothic" panose="020B0600070205080204" pitchFamily="34" charset="-128"/>
                  <a:cs typeface="Arial"/>
                  <a:sym typeface="Nexa Bold" charset="0"/>
                </a:rPr>
                <a:t>IEDC</a:t>
              </a:r>
            </a:p>
            <a:p>
              <a:r>
                <a:rPr lang="en-US" altLang="en-US" sz="1800" b="1" dirty="0" smtClean="0">
                  <a:solidFill>
                    <a:schemeClr val="tx1"/>
                  </a:solidFill>
                  <a:latin typeface="Arial"/>
                  <a:ea typeface="MS PGothic" panose="020B0600070205080204" pitchFamily="34" charset="-128"/>
                  <a:cs typeface="Arial"/>
                  <a:sym typeface="Nexa Bold" charset="0"/>
                </a:rPr>
                <a:t>5 M</a:t>
              </a:r>
              <a:endParaRPr lang="en-US" altLang="en-US" sz="1800" b="1" dirty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  <a:sym typeface="Nexa Bold" charset="0"/>
              </a:endParaRPr>
            </a:p>
          </p:txBody>
        </p:sp>
        <p:cxnSp>
          <p:nvCxnSpPr>
            <p:cNvPr id="9" name="Straight Connector 8"/>
            <p:cNvCxnSpPr>
              <a:stCxn id="7" idx="2"/>
              <a:endCxn id="16" idx="0"/>
            </p:cNvCxnSpPr>
            <p:nvPr/>
          </p:nvCxnSpPr>
          <p:spPr>
            <a:xfrm>
              <a:off x="6507600" y="2036176"/>
              <a:ext cx="1317285" cy="1407563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133243" y="3705899"/>
              <a:ext cx="1091867" cy="1991"/>
            </a:xfrm>
            <a:prstGeom prst="line">
              <a:avLst/>
            </a:prstGeom>
            <a:ln>
              <a:solidFill>
                <a:srgbClr val="000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6" idx="2"/>
            </p:cNvCxnSpPr>
            <p:nvPr/>
          </p:nvCxnSpPr>
          <p:spPr>
            <a:xfrm>
              <a:off x="7824885" y="4081622"/>
              <a:ext cx="1617337" cy="1258454"/>
            </a:xfrm>
            <a:prstGeom prst="line">
              <a:avLst/>
            </a:prstGeom>
            <a:ln>
              <a:solidFill>
                <a:srgbClr val="000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endCxn id="16" idx="2"/>
            </p:cNvCxnSpPr>
            <p:nvPr/>
          </p:nvCxnSpPr>
          <p:spPr>
            <a:xfrm flipV="1">
              <a:off x="6529267" y="4081622"/>
              <a:ext cx="1295618" cy="1271001"/>
            </a:xfrm>
            <a:prstGeom prst="line">
              <a:avLst/>
            </a:prstGeom>
            <a:ln>
              <a:solidFill>
                <a:srgbClr val="000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4" idx="2"/>
              <a:endCxn id="16" idx="0"/>
            </p:cNvCxnSpPr>
            <p:nvPr/>
          </p:nvCxnSpPr>
          <p:spPr>
            <a:xfrm flipH="1">
              <a:off x="7824885" y="2036176"/>
              <a:ext cx="1415885" cy="1407563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utoShape 19"/>
            <p:cNvSpPr>
              <a:spLocks/>
            </p:cNvSpPr>
            <p:nvPr/>
          </p:nvSpPr>
          <p:spPr bwMode="auto">
            <a:xfrm>
              <a:off x="8256429" y="1505512"/>
              <a:ext cx="1968681" cy="530664"/>
            </a:xfrm>
            <a:prstGeom prst="roundRect">
              <a:avLst>
                <a:gd name="adj" fmla="val 50000"/>
              </a:avLst>
            </a:prstGeom>
            <a:solidFill>
              <a:srgbClr val="FAC09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txBody>
            <a:bodyPr lIns="0" tIns="0" rIns="0" bIns="0" anchor="ctr"/>
            <a:lstStyle>
              <a:lvl1pPr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800" b="1" dirty="0" smtClean="0">
                  <a:solidFill>
                    <a:schemeClr val="tx1"/>
                  </a:solidFill>
                  <a:latin typeface="Arial"/>
                  <a:ea typeface="MS PGothic" panose="020B0600070205080204" pitchFamily="34" charset="-128"/>
                  <a:cs typeface="Arial"/>
                  <a:sym typeface="Nexa Bold" charset="0"/>
                </a:rPr>
                <a:t>UDAAN</a:t>
              </a:r>
            </a:p>
            <a:p>
              <a:pPr eaLnBrk="1" hangingPunct="1"/>
              <a:r>
                <a:rPr lang="en-US" altLang="en-US" sz="1800" b="1" dirty="0" smtClean="0">
                  <a:solidFill>
                    <a:schemeClr val="tx1"/>
                  </a:solidFill>
                  <a:latin typeface="Arial"/>
                  <a:ea typeface="MS PGothic" panose="020B0600070205080204" pitchFamily="34" charset="-128"/>
                  <a:cs typeface="Arial"/>
                  <a:sym typeface="Nexa Bold" charset="0"/>
                </a:rPr>
                <a:t>8.5 M</a:t>
              </a:r>
              <a:endParaRPr lang="en-US" altLang="en-US" sz="1800" b="1" dirty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  <a:sym typeface="Nexa Bold" charset="0"/>
              </a:endParaRPr>
            </a:p>
          </p:txBody>
        </p:sp>
        <p:sp>
          <p:nvSpPr>
            <p:cNvPr id="15" name="AutoShape 19"/>
            <p:cNvSpPr>
              <a:spLocks/>
            </p:cNvSpPr>
            <p:nvPr/>
          </p:nvSpPr>
          <p:spPr bwMode="auto">
            <a:xfrm>
              <a:off x="3199831" y="3480777"/>
              <a:ext cx="2091169" cy="53066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txBody>
            <a:bodyPr lIns="0" tIns="0" rIns="0" bIns="0" anchor="ctr"/>
            <a:lstStyle>
              <a:lvl1pPr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800" b="1" dirty="0" smtClean="0">
                  <a:solidFill>
                    <a:schemeClr val="tx1"/>
                  </a:solidFill>
                  <a:latin typeface="Arial"/>
                  <a:ea typeface="MS PGothic" panose="020B0600070205080204" pitchFamily="34" charset="-128"/>
                  <a:cs typeface="Arial"/>
                  <a:sym typeface="Nexa Bold" charset="0"/>
                </a:rPr>
                <a:t>DST PROJECTS</a:t>
              </a:r>
            </a:p>
            <a:p>
              <a:pPr eaLnBrk="1" hangingPunct="1"/>
              <a:r>
                <a:rPr lang="en-US" altLang="en-US" sz="1800" b="1" dirty="0" smtClean="0">
                  <a:solidFill>
                    <a:schemeClr val="tx1"/>
                  </a:solidFill>
                  <a:latin typeface="Arial"/>
                  <a:ea typeface="MS PGothic" panose="020B0600070205080204" pitchFamily="34" charset="-128"/>
                  <a:cs typeface="Arial"/>
                  <a:sym typeface="Nexa Bold" charset="0"/>
                </a:rPr>
                <a:t>9.6 M</a:t>
              </a:r>
              <a:endParaRPr lang="en-US" altLang="en-US" sz="1800" b="1" dirty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  <a:sym typeface="Nexa Bold" charset="0"/>
              </a:endParaRPr>
            </a:p>
          </p:txBody>
        </p:sp>
        <p:sp>
          <p:nvSpPr>
            <p:cNvPr id="16" name="AutoShape 16"/>
            <p:cNvSpPr>
              <a:spLocks/>
            </p:cNvSpPr>
            <p:nvPr/>
          </p:nvSpPr>
          <p:spPr bwMode="auto">
            <a:xfrm>
              <a:off x="6393197" y="3443739"/>
              <a:ext cx="2863376" cy="637883"/>
            </a:xfrm>
            <a:prstGeom prst="roundRect">
              <a:avLst>
                <a:gd name="adj" fmla="val 50000"/>
              </a:avLst>
            </a:prstGeom>
            <a:solidFill>
              <a:srgbClr val="F02F29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txBody>
            <a:bodyPr lIns="0" tIns="0" rIns="0" bIns="0" anchor="ctr"/>
            <a:lstStyle>
              <a:lvl1pPr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3600" b="1" dirty="0" smtClean="0">
                  <a:solidFill>
                    <a:schemeClr val="tx1"/>
                  </a:solidFill>
                  <a:latin typeface="+mn-lt"/>
                  <a:ea typeface="MS PGothic" panose="020B0600070205080204" pitchFamily="34" charset="-128"/>
                  <a:sym typeface="Nexa Bold" charset="0"/>
                </a:rPr>
                <a:t>GRANTS</a:t>
              </a:r>
              <a:endParaRPr lang="en-US" altLang="en-US" sz="3600" b="1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sym typeface="Nexa Bold" charset="0"/>
              </a:endParaRPr>
            </a:p>
          </p:txBody>
        </p:sp>
        <p:sp>
          <p:nvSpPr>
            <p:cNvPr id="17" name="AutoShape 19"/>
            <p:cNvSpPr>
              <a:spLocks/>
            </p:cNvSpPr>
            <p:nvPr/>
          </p:nvSpPr>
          <p:spPr bwMode="auto">
            <a:xfrm>
              <a:off x="5523259" y="5394448"/>
              <a:ext cx="1968681" cy="530664"/>
            </a:xfrm>
            <a:prstGeom prst="roundRect">
              <a:avLst>
                <a:gd name="adj" fmla="val 50000"/>
              </a:avLst>
            </a:prstGeom>
            <a:solidFill>
              <a:srgbClr val="FAC09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txBody>
            <a:bodyPr lIns="0" tIns="0" rIns="0" bIns="0" anchor="ctr"/>
            <a:lstStyle>
              <a:lvl1pPr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r>
                <a:rPr lang="en-US" altLang="en-US" sz="1800" b="1" dirty="0">
                  <a:solidFill>
                    <a:schemeClr val="tx1"/>
                  </a:solidFill>
                  <a:latin typeface="Arial"/>
                  <a:ea typeface="MS PGothic" panose="020B0600070205080204" pitchFamily="34" charset="-128"/>
                  <a:cs typeface="Arial"/>
                  <a:sym typeface="Nexa Bold" charset="0"/>
                </a:rPr>
                <a:t>CONFERENCES</a:t>
              </a:r>
            </a:p>
            <a:p>
              <a:r>
                <a:rPr lang="en-US" altLang="en-US" sz="1800" b="1" dirty="0" smtClean="0">
                  <a:solidFill>
                    <a:schemeClr val="tx1"/>
                  </a:solidFill>
                  <a:latin typeface="Arial"/>
                  <a:ea typeface="MS PGothic" panose="020B0600070205080204" pitchFamily="34" charset="-128"/>
                  <a:cs typeface="Arial"/>
                  <a:sym typeface="Nexa Bold" charset="0"/>
                </a:rPr>
                <a:t>1.5 M</a:t>
              </a:r>
              <a:endParaRPr lang="en-US" altLang="en-US" sz="1800" b="1" dirty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  <a:sym typeface="Nexa Bold" charset="0"/>
              </a:endParaRPr>
            </a:p>
          </p:txBody>
        </p:sp>
        <p:sp>
          <p:nvSpPr>
            <p:cNvPr id="18" name="AutoShape 19"/>
            <p:cNvSpPr>
              <a:spLocks/>
            </p:cNvSpPr>
            <p:nvPr/>
          </p:nvSpPr>
          <p:spPr bwMode="auto">
            <a:xfrm>
              <a:off x="8388635" y="5394448"/>
              <a:ext cx="1968681" cy="530664"/>
            </a:xfrm>
            <a:prstGeom prst="roundRect">
              <a:avLst>
                <a:gd name="adj" fmla="val 50000"/>
              </a:avLst>
            </a:prstGeom>
            <a:solidFill>
              <a:srgbClr val="FAC09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txBody>
            <a:bodyPr lIns="0" tIns="0" rIns="0" bIns="0" anchor="ctr"/>
            <a:lstStyle>
              <a:lvl1pPr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algn="ctr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800" b="1" dirty="0" smtClean="0">
                  <a:solidFill>
                    <a:schemeClr val="tx1"/>
                  </a:solidFill>
                  <a:latin typeface="Arial"/>
                  <a:ea typeface="MS PGothic" panose="020B0600070205080204" pitchFamily="34" charset="-128"/>
                  <a:cs typeface="Arial"/>
                  <a:sym typeface="Nexa Bold" charset="0"/>
                </a:rPr>
                <a:t>WORKSHOPS</a:t>
              </a:r>
            </a:p>
            <a:p>
              <a:pPr eaLnBrk="1" hangingPunct="1"/>
              <a:r>
                <a:rPr lang="en-US" altLang="en-US" sz="1800" b="1" dirty="0" smtClean="0">
                  <a:solidFill>
                    <a:schemeClr val="tx1"/>
                  </a:solidFill>
                  <a:latin typeface="Arial"/>
                  <a:ea typeface="MS PGothic" panose="020B0600070205080204" pitchFamily="34" charset="-128"/>
                  <a:cs typeface="Arial"/>
                  <a:sym typeface="Nexa Bold" charset="0"/>
                </a:rPr>
                <a:t>1.5 M</a:t>
              </a:r>
              <a:endParaRPr lang="en-US" altLang="en-US" sz="1800" b="1" dirty="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  <a:sym typeface="Nexa Bold" charset="0"/>
              </a:endParaRPr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866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600" y="415802"/>
            <a:ext cx="840740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ENTERPRENUERSHIP &amp; INNOVATION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34096" y="2454988"/>
            <a:ext cx="662761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Focus </a:t>
            </a:r>
            <a:r>
              <a:rPr lang="en-US" dirty="0">
                <a:latin typeface="Arial"/>
                <a:cs typeface="Arial"/>
              </a:rPr>
              <a:t>on the practical aspects of entrepreneurship which assists from </a:t>
            </a:r>
            <a:r>
              <a:rPr lang="en-US" dirty="0" smtClean="0">
                <a:latin typeface="Arial"/>
                <a:cs typeface="Arial"/>
              </a:rPr>
              <a:t>idea incubation </a:t>
            </a:r>
            <a:r>
              <a:rPr lang="en-US" dirty="0">
                <a:latin typeface="Arial"/>
                <a:cs typeface="Arial"/>
              </a:rPr>
              <a:t>to logical </a:t>
            </a:r>
            <a:r>
              <a:rPr lang="en-US" dirty="0" smtClean="0">
                <a:latin typeface="Arial"/>
                <a:cs typeface="Arial"/>
              </a:rPr>
              <a:t>conclusion.</a:t>
            </a:r>
            <a:endParaRPr lang="en-US" dirty="0">
              <a:latin typeface="Arial"/>
              <a:cs typeface="Arial"/>
            </a:endParaRPr>
          </a:p>
          <a:p>
            <a:pPr marL="171450" lvl="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First-hand experience with Entrepreneurs and industry experts for mentoring and </a:t>
            </a:r>
            <a:r>
              <a:rPr lang="en-US" dirty="0">
                <a:latin typeface="Arial"/>
                <a:cs typeface="Arial"/>
              </a:rPr>
              <a:t>execution. </a:t>
            </a:r>
          </a:p>
          <a:p>
            <a:pPr marL="171450" lvl="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Assistance in Business Plans pitching to investors for further investments and </a:t>
            </a:r>
            <a:r>
              <a:rPr lang="en-US" dirty="0" smtClean="0">
                <a:latin typeface="Arial"/>
                <a:cs typeface="Arial"/>
              </a:rPr>
              <a:t>capital </a:t>
            </a:r>
            <a:r>
              <a:rPr lang="en-US" dirty="0">
                <a:latin typeface="Arial"/>
                <a:cs typeface="Arial"/>
              </a:rPr>
              <a:t>growth.</a:t>
            </a:r>
          </a:p>
          <a:p>
            <a:pPr marL="171450" lvl="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TBI operates on a much lower fee structure as compared to most similar </a:t>
            </a:r>
            <a:r>
              <a:rPr lang="en-US" dirty="0" smtClean="0">
                <a:latin typeface="Arial"/>
                <a:cs typeface="Arial"/>
              </a:rPr>
              <a:t>institutions </a:t>
            </a:r>
            <a:r>
              <a:rPr lang="en-US" dirty="0">
                <a:latin typeface="Arial"/>
                <a:cs typeface="Arial"/>
              </a:rPr>
              <a:t>and create a life-time network for participants</a:t>
            </a:r>
            <a:r>
              <a:rPr lang="en-US" sz="1400" dirty="0">
                <a:latin typeface="Arial"/>
                <a:cs typeface="Arial"/>
              </a:rPr>
              <a:t>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67994245"/>
              </p:ext>
            </p:extLst>
          </p:nvPr>
        </p:nvGraphicFramePr>
        <p:xfrm>
          <a:off x="7870423" y="1146221"/>
          <a:ext cx="2934952" cy="35052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34952"/>
              </a:tblGrid>
              <a:tr h="3407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START- UPS </a:t>
                      </a:r>
                      <a:r>
                        <a:rPr lang="en-US" sz="1800" baseline="0" dirty="0" smtClean="0"/>
                        <a:t> AT  TBI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F02F29"/>
                    </a:solidFill>
                  </a:tcPr>
                </a:tc>
              </a:tr>
              <a:tr h="5395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  </a:t>
                      </a:r>
                      <a:r>
                        <a:rPr lang="en-US" sz="1600" b="1" dirty="0" smtClean="0"/>
                        <a:t>BOOK LAE INDIA</a:t>
                      </a:r>
                    </a:p>
                    <a:p>
                      <a:pPr algn="ctr"/>
                      <a:r>
                        <a:rPr lang="en-US" sz="1600" dirty="0" smtClean="0"/>
                        <a:t>(On</a:t>
                      </a:r>
                      <a:r>
                        <a:rPr lang="en-US" sz="1600" baseline="0" dirty="0" smtClean="0"/>
                        <a:t>line Book Exchange Site)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539514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  </a:t>
                      </a:r>
                      <a:r>
                        <a:rPr lang="en-US" sz="1600" b="1" dirty="0" smtClean="0"/>
                        <a:t>REED</a:t>
                      </a:r>
                      <a:r>
                        <a:rPr lang="en-US" sz="1600" b="1" baseline="0" dirty="0" smtClean="0"/>
                        <a:t> CONSULTANCY </a:t>
                      </a:r>
                      <a:r>
                        <a:rPr lang="en-US" sz="1600" baseline="0" dirty="0" smtClean="0"/>
                        <a:t>(Management Consultancy Firm)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CACACA"/>
                    </a:solidFill>
                  </a:tcPr>
                </a:tc>
              </a:tr>
              <a:tr h="539514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  </a:t>
                      </a:r>
                      <a:r>
                        <a:rPr lang="en-US" sz="1600" b="1" dirty="0" smtClean="0"/>
                        <a:t>7</a:t>
                      </a:r>
                      <a:r>
                        <a:rPr lang="en-US" sz="1600" b="1" baseline="0" dirty="0" smtClean="0"/>
                        <a:t> DAY STUDIO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(3D Animation Company)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766678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  </a:t>
                      </a:r>
                      <a:r>
                        <a:rPr lang="en-US" sz="1600" b="1" dirty="0" smtClean="0"/>
                        <a:t>ENNO-EXCELLENCE</a:t>
                      </a:r>
                      <a:endParaRPr lang="en-US" sz="1600" b="0" dirty="0" smtClean="0"/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(</a:t>
                      </a:r>
                      <a:r>
                        <a:rPr lang="en-US" sz="1600" dirty="0" smtClean="0"/>
                        <a:t>Rural Entrepreneurship Platform)</a:t>
                      </a:r>
                    </a:p>
                  </a:txBody>
                  <a:tcPr>
                    <a:solidFill>
                      <a:srgbClr val="CACACA"/>
                    </a:solidFill>
                  </a:tcPr>
                </a:tc>
              </a:tr>
              <a:tr h="5395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  </a:t>
                      </a:r>
                      <a:r>
                        <a:rPr lang="en-US" sz="1600" b="1" dirty="0" smtClean="0"/>
                        <a:t>REVADA</a:t>
                      </a:r>
                    </a:p>
                    <a:p>
                      <a:pPr algn="ctr"/>
                      <a:r>
                        <a:rPr lang="en-US" sz="1600" dirty="0" smtClean="0"/>
                        <a:t>(Social NGO)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5599" y="1313646"/>
            <a:ext cx="7514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latin typeface="Arial"/>
                <a:cs typeface="Arial"/>
              </a:rPr>
              <a:t>TECHNOLOGY BUSINESS INCUBATOR (TBI)</a:t>
            </a:r>
          </a:p>
          <a:p>
            <a:pPr algn="ctr"/>
            <a:endParaRPr lang="en-US" sz="1600" b="1" u="sng" dirty="0" smtClean="0">
              <a:latin typeface="Arial"/>
              <a:cs typeface="Arial"/>
            </a:endParaRPr>
          </a:p>
          <a:p>
            <a:pPr algn="ctr"/>
            <a:r>
              <a:rPr lang="en-US" sz="1600" b="1" u="sng" dirty="0" smtClean="0">
                <a:latin typeface="Arial"/>
                <a:cs typeface="Arial"/>
              </a:rPr>
              <a:t>INNOVATION and ENTEREPRENUERSHIP DEVELOPMENT CELL (IEDC)</a:t>
            </a:r>
            <a:endParaRPr lang="en-US" sz="1600" b="1" u="sng" dirty="0"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14445" y="4675031"/>
            <a:ext cx="4233462" cy="13234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FUNDING </a:t>
            </a:r>
            <a:r>
              <a:rPr lang="en-US" sz="1600" b="1" dirty="0" smtClean="0">
                <a:solidFill>
                  <a:srgbClr val="C00000"/>
                </a:solidFill>
                <a:latin typeface="Arial"/>
                <a:cs typeface="Arial"/>
              </a:rPr>
              <a:t>AGENCIES:</a:t>
            </a:r>
            <a:endParaRPr lang="en-GB" sz="1600" b="1" dirty="0" smtClean="0">
              <a:solidFill>
                <a:srgbClr val="C0000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Arial"/>
                <a:cs typeface="Arial"/>
              </a:rPr>
              <a:t>NABARD, SIDBI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Arial"/>
                <a:cs typeface="Arial"/>
              </a:rPr>
              <a:t>Leading Banks - SBI</a:t>
            </a:r>
            <a:r>
              <a:rPr lang="en-GB" sz="1600" b="1" dirty="0">
                <a:latin typeface="Arial"/>
                <a:cs typeface="Arial"/>
              </a:rPr>
              <a:t>, </a:t>
            </a:r>
            <a:r>
              <a:rPr lang="en-GB" sz="1600" b="1" dirty="0" smtClean="0">
                <a:latin typeface="Arial"/>
                <a:cs typeface="Arial"/>
              </a:rPr>
              <a:t>PNB</a:t>
            </a:r>
            <a:r>
              <a:rPr lang="en-GB" sz="1600" b="1" dirty="0">
                <a:latin typeface="Arial"/>
                <a:cs typeface="Arial"/>
              </a:rPr>
              <a:t>, </a:t>
            </a:r>
            <a:r>
              <a:rPr lang="en-GB" sz="1600" b="1" dirty="0" smtClean="0">
                <a:latin typeface="Arial"/>
                <a:cs typeface="Arial"/>
              </a:rPr>
              <a:t>ALLAHABAD etc.</a:t>
            </a:r>
            <a:endParaRPr lang="en-GB" sz="1600" b="1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Arial"/>
                <a:cs typeface="Arial"/>
              </a:rPr>
              <a:t>Govt. Organizations : DST</a:t>
            </a:r>
            <a:r>
              <a:rPr lang="en-GB" sz="1600" b="1" dirty="0">
                <a:latin typeface="Arial"/>
                <a:cs typeface="Arial"/>
              </a:rPr>
              <a:t>, MSME</a:t>
            </a:r>
          </a:p>
        </p:txBody>
      </p:sp>
    </p:spTree>
    <p:extLst>
      <p:ext uri="{BB962C8B-B14F-4D97-AF65-F5344CB8AC3E}">
        <p14:creationId xmlns="" xmlns:p14="http://schemas.microsoft.com/office/powerpoint/2010/main" val="712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1433" y="57015"/>
            <a:ext cx="8587153" cy="7321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COLLABORATIONS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ican.w2bpm.com/world-map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85" y="2336490"/>
            <a:ext cx="865822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sosceles Triangle 4"/>
          <p:cNvSpPr/>
          <p:nvPr/>
        </p:nvSpPr>
        <p:spPr>
          <a:xfrm>
            <a:off x="4205310" y="3187390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Isosceles Triangle 5"/>
          <p:cNvSpPr/>
          <p:nvPr/>
        </p:nvSpPr>
        <p:spPr>
          <a:xfrm>
            <a:off x="4345010" y="2641290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Isosceles Triangle 6"/>
          <p:cNvSpPr/>
          <p:nvPr/>
        </p:nvSpPr>
        <p:spPr>
          <a:xfrm>
            <a:off x="6478610" y="2488890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Isosceles Triangle 7"/>
          <p:cNvSpPr/>
          <p:nvPr/>
        </p:nvSpPr>
        <p:spPr>
          <a:xfrm>
            <a:off x="6662240" y="2823670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Isosceles Triangle 8"/>
          <p:cNvSpPr/>
          <p:nvPr/>
        </p:nvSpPr>
        <p:spPr>
          <a:xfrm>
            <a:off x="7164410" y="2869890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0" name="Straight Connector 9"/>
          <p:cNvCxnSpPr>
            <a:stCxn id="6" idx="1"/>
          </p:cNvCxnSpPr>
          <p:nvPr/>
        </p:nvCxnSpPr>
        <p:spPr>
          <a:xfrm rot="10800000">
            <a:off x="3649685" y="2131703"/>
            <a:ext cx="733425" cy="585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3"/>
          <p:cNvSpPr txBox="1">
            <a:spLocks noChangeArrowheads="1"/>
          </p:cNvSpPr>
          <p:nvPr/>
        </p:nvSpPr>
        <p:spPr bwMode="auto">
          <a:xfrm>
            <a:off x="4954610" y="2717490"/>
            <a:ext cx="14478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Calibri" pitchFamily="34" charset="0"/>
              </a:rPr>
              <a:t>GCU, Scotland</a:t>
            </a:r>
            <a:endParaRPr lang="fr-FR" sz="1050" b="1" dirty="0">
              <a:latin typeface="Calibri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5934098" y="2614303"/>
            <a:ext cx="544512" cy="26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39" idx="1"/>
          </p:cNvCxnSpPr>
          <p:nvPr/>
        </p:nvCxnSpPr>
        <p:spPr>
          <a:xfrm rot="10800000" flipH="1" flipV="1">
            <a:off x="7240610" y="2993715"/>
            <a:ext cx="41275" cy="1095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6" descr="https://encrypted-tbn2.gstatic.com/images?q=tbn:ANd9GcRDY9whTB-ZRGNd_CHNabTy73gXb_puIU-Af-n8AKwvylDCqcAm0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610" y="2433328"/>
            <a:ext cx="59848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>
            <a:stCxn id="5" idx="1"/>
          </p:cNvCxnSpPr>
          <p:nvPr/>
        </p:nvCxnSpPr>
        <p:spPr>
          <a:xfrm rot="10800000">
            <a:off x="3848123" y="3004828"/>
            <a:ext cx="395287" cy="258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7" descr="logo-royal-road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60" y="1574490"/>
            <a:ext cx="7810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8" descr="Kings-Western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85" y="1574490"/>
            <a:ext cx="8731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>
            <a:stCxn id="6" idx="0"/>
          </p:cNvCxnSpPr>
          <p:nvPr/>
        </p:nvCxnSpPr>
        <p:spPr>
          <a:xfrm rot="5400000" flipH="1" flipV="1">
            <a:off x="4202929" y="2326171"/>
            <a:ext cx="533400" cy="96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21210" y="2793690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+mn-lt"/>
              </a:rPr>
              <a:t>Canada</a:t>
            </a:r>
          </a:p>
        </p:txBody>
      </p:sp>
      <p:cxnSp>
        <p:nvCxnSpPr>
          <p:cNvPr id="20" name="Straight Connector 19"/>
          <p:cNvCxnSpPr>
            <a:stCxn id="5" idx="2"/>
          </p:cNvCxnSpPr>
          <p:nvPr/>
        </p:nvCxnSpPr>
        <p:spPr>
          <a:xfrm flipH="1">
            <a:off x="3725885" y="3339790"/>
            <a:ext cx="479425" cy="180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5" descr="C:\Users\cu\Downloads\Logos\Disctrict Columbi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35" y="2717490"/>
            <a:ext cx="8524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8" descr="logo-riversid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85" y="3889065"/>
            <a:ext cx="83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>
            <a:stCxn id="5" idx="3"/>
          </p:cNvCxnSpPr>
          <p:nvPr/>
        </p:nvCxnSpPr>
        <p:spPr>
          <a:xfrm flipH="1">
            <a:off x="3763985" y="3339790"/>
            <a:ext cx="517525" cy="687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66"/>
          <p:cNvSpPr txBox="1">
            <a:spLocks noChangeArrowheads="1"/>
          </p:cNvSpPr>
          <p:nvPr/>
        </p:nvSpPr>
        <p:spPr bwMode="auto">
          <a:xfrm>
            <a:off x="4345010" y="3127065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Calibri" panose="020F0502020204030204" pitchFamily="34" charset="0"/>
              </a:rPr>
              <a:t>USA</a:t>
            </a:r>
          </a:p>
        </p:txBody>
      </p:sp>
      <p:pic>
        <p:nvPicPr>
          <p:cNvPr id="25" name="Picture 69" descr="th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0" y="1422090"/>
            <a:ext cx="381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C:\Users\cu\Downloads\Logos\Northumbria-Universit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210" y="134589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Connector 26"/>
          <p:cNvCxnSpPr>
            <a:stCxn id="7" idx="0"/>
          </p:cNvCxnSpPr>
          <p:nvPr/>
        </p:nvCxnSpPr>
        <p:spPr>
          <a:xfrm rot="5400000" flipH="1" flipV="1">
            <a:off x="6756422" y="1738003"/>
            <a:ext cx="549275" cy="952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7" idx="5"/>
          </p:cNvCxnSpPr>
          <p:nvPr/>
        </p:nvCxnSpPr>
        <p:spPr>
          <a:xfrm flipH="1" flipV="1">
            <a:off x="6211910" y="1803090"/>
            <a:ext cx="3810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7" idx="0"/>
          </p:cNvCxnSpPr>
          <p:nvPr/>
        </p:nvCxnSpPr>
        <p:spPr>
          <a:xfrm rot="5400000" flipH="1" flipV="1">
            <a:off x="6516710" y="2069790"/>
            <a:ext cx="4572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250010" y="2641290"/>
            <a:ext cx="533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+mn-lt"/>
              </a:rPr>
              <a:t>UK</a:t>
            </a:r>
          </a:p>
        </p:txBody>
      </p:sp>
      <p:pic>
        <p:nvPicPr>
          <p:cNvPr id="31" name="Picture 97" descr="logo-cardiff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210" y="1498290"/>
            <a:ext cx="6858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8" descr="logo-chester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85" y="1803090"/>
            <a:ext cx="923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>
            <a:stCxn id="7" idx="1"/>
          </p:cNvCxnSpPr>
          <p:nvPr/>
        </p:nvCxnSpPr>
        <p:spPr>
          <a:xfrm rot="10800000">
            <a:off x="5635648" y="2107890"/>
            <a:ext cx="881062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7" idx="5"/>
          </p:cNvCxnSpPr>
          <p:nvPr/>
        </p:nvCxnSpPr>
        <p:spPr>
          <a:xfrm flipV="1">
            <a:off x="6592910" y="1934853"/>
            <a:ext cx="1600200" cy="630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27"/>
          <p:cNvSpPr txBox="1">
            <a:spLocks noChangeArrowheads="1"/>
          </p:cNvSpPr>
          <p:nvPr/>
        </p:nvSpPr>
        <p:spPr bwMode="auto">
          <a:xfrm>
            <a:off x="6478610" y="2993715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>
                <a:latin typeface="Calibri" panose="020F0502020204030204" pitchFamily="34" charset="0"/>
              </a:rPr>
              <a:t>France</a:t>
            </a:r>
          </a:p>
        </p:txBody>
      </p:sp>
      <p:pic>
        <p:nvPicPr>
          <p:cNvPr id="36" name="Picture 7" descr="C:\Users\cu\Downloads\Logos\Epit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210" y="218409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Connector 36"/>
          <p:cNvCxnSpPr>
            <a:stCxn id="8" idx="5"/>
          </p:cNvCxnSpPr>
          <p:nvPr/>
        </p:nvCxnSpPr>
        <p:spPr>
          <a:xfrm flipV="1">
            <a:off x="6776540" y="2530424"/>
            <a:ext cx="1233310" cy="369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7" descr="C:\Users\CU\AppData\Local\Temp\Rar$DRa0.849\UBIS-Switzerland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010" y="4089090"/>
            <a:ext cx="53975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149"/>
          <p:cNvSpPr txBox="1">
            <a:spLocks noChangeArrowheads="1"/>
          </p:cNvSpPr>
          <p:nvPr/>
        </p:nvSpPr>
        <p:spPr bwMode="auto">
          <a:xfrm>
            <a:off x="7240610" y="2869890"/>
            <a:ext cx="838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>
                <a:latin typeface="Calibri" panose="020F0502020204030204" pitchFamily="34" charset="0"/>
              </a:rPr>
              <a:t>Switzerland</a:t>
            </a:r>
          </a:p>
        </p:txBody>
      </p:sp>
      <p:sp>
        <p:nvSpPr>
          <p:cNvPr id="40" name="TextBox 154"/>
          <p:cNvSpPr txBox="1">
            <a:spLocks noChangeArrowheads="1"/>
          </p:cNvSpPr>
          <p:nvPr/>
        </p:nvSpPr>
        <p:spPr bwMode="auto">
          <a:xfrm>
            <a:off x="5488010" y="286989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>
                <a:latin typeface="Calibri" panose="020F0502020204030204" pitchFamily="34" charset="0"/>
              </a:rPr>
              <a:t>Germany</a:t>
            </a:r>
          </a:p>
        </p:txBody>
      </p:sp>
      <p:sp>
        <p:nvSpPr>
          <p:cNvPr id="41" name="Isosceles Triangle 40"/>
          <p:cNvSpPr/>
          <p:nvPr/>
        </p:nvSpPr>
        <p:spPr>
          <a:xfrm>
            <a:off x="6097610" y="2869890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42" name="Picture 3" descr="C:\Users\cu\Downloads\Logos\Schiller_International_University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35" y="3631890"/>
            <a:ext cx="955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/>
          <p:cNvCxnSpPr>
            <a:endCxn id="41" idx="2"/>
          </p:cNvCxnSpPr>
          <p:nvPr/>
        </p:nvCxnSpPr>
        <p:spPr>
          <a:xfrm rot="5400000" flipH="1" flipV="1">
            <a:off x="5515792" y="3050071"/>
            <a:ext cx="609600" cy="55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8" idx="2"/>
          </p:cNvCxnSpPr>
          <p:nvPr/>
        </p:nvCxnSpPr>
        <p:spPr>
          <a:xfrm rot="5400000" flipH="1" flipV="1">
            <a:off x="5737522" y="2737151"/>
            <a:ext cx="685800" cy="1163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5" idx="3"/>
          </p:cNvCxnSpPr>
          <p:nvPr/>
        </p:nvCxnSpPr>
        <p:spPr>
          <a:xfrm flipH="1" flipV="1">
            <a:off x="4281510" y="3339790"/>
            <a:ext cx="1262063" cy="292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Isosceles Triangle 45"/>
          <p:cNvSpPr/>
          <p:nvPr/>
        </p:nvSpPr>
        <p:spPr>
          <a:xfrm>
            <a:off x="9077807" y="3174690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47" name="Picture 197" descr="logo-royalinternational.jp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297"/>
          <a:stretch/>
        </p:blipFill>
        <p:spPr bwMode="auto">
          <a:xfrm>
            <a:off x="9126751" y="1525191"/>
            <a:ext cx="1238059" cy="70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Straight Connector 47"/>
          <p:cNvCxnSpPr/>
          <p:nvPr/>
        </p:nvCxnSpPr>
        <p:spPr>
          <a:xfrm flipV="1">
            <a:off x="9167076" y="2214253"/>
            <a:ext cx="470659" cy="1025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896373" y="3273115"/>
            <a:ext cx="914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+mn-lt"/>
              </a:rPr>
              <a:t>Mongolia</a:t>
            </a:r>
          </a:p>
        </p:txBody>
      </p:sp>
      <p:sp>
        <p:nvSpPr>
          <p:cNvPr id="50" name="Isosceles Triangle 49"/>
          <p:cNvSpPr/>
          <p:nvPr/>
        </p:nvSpPr>
        <p:spPr>
          <a:xfrm>
            <a:off x="6783410" y="3174690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51" name="Straight Connector 50"/>
          <p:cNvCxnSpPr>
            <a:stCxn id="50" idx="2"/>
          </p:cNvCxnSpPr>
          <p:nvPr/>
        </p:nvCxnSpPr>
        <p:spPr>
          <a:xfrm rot="5400000">
            <a:off x="6135710" y="3212790"/>
            <a:ext cx="5334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250010" y="3174690"/>
            <a:ext cx="533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+mn-lt"/>
              </a:rPr>
              <a:t>Spain</a:t>
            </a:r>
          </a:p>
        </p:txBody>
      </p:sp>
      <p:sp>
        <p:nvSpPr>
          <p:cNvPr id="53" name="Isosceles Triangle 52"/>
          <p:cNvSpPr/>
          <p:nvPr/>
        </p:nvSpPr>
        <p:spPr>
          <a:xfrm>
            <a:off x="4138635" y="3936690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4" name="TextBox 53"/>
          <p:cNvSpPr txBox="1"/>
          <p:nvPr/>
        </p:nvSpPr>
        <p:spPr>
          <a:xfrm>
            <a:off x="3942586" y="4042005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+mn-lt"/>
              </a:rPr>
              <a:t>Mexico</a:t>
            </a:r>
          </a:p>
        </p:txBody>
      </p:sp>
      <p:pic>
        <p:nvPicPr>
          <p:cNvPr id="55" name="Picture 6" descr="http://www.bing.com/th?id=AAUFreUo4MjHiCQ300C300&amp;w=75&amp;h=75&amp;c=7&amp;rs=1&amp;qlt=80&amp;pcl=f9f9f9&amp;cdv=1&amp;pid=16.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73" y="5849628"/>
            <a:ext cx="6270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Straight Connector 55"/>
          <p:cNvCxnSpPr>
            <a:stCxn id="54" idx="0"/>
          </p:cNvCxnSpPr>
          <p:nvPr/>
        </p:nvCxnSpPr>
        <p:spPr>
          <a:xfrm>
            <a:off x="4247386" y="4042005"/>
            <a:ext cx="262724" cy="1842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Isosceles Triangle 56"/>
          <p:cNvSpPr/>
          <p:nvPr/>
        </p:nvSpPr>
        <p:spPr>
          <a:xfrm>
            <a:off x="9145610" y="3936690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8" name="TextBox 57"/>
          <p:cNvSpPr txBox="1"/>
          <p:nvPr/>
        </p:nvSpPr>
        <p:spPr>
          <a:xfrm>
            <a:off x="9298010" y="3911290"/>
            <a:ext cx="914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+mn-lt"/>
              </a:rPr>
              <a:t>Thailand</a:t>
            </a:r>
          </a:p>
        </p:txBody>
      </p:sp>
      <p:pic>
        <p:nvPicPr>
          <p:cNvPr id="59" name="Picture 6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019" y="4967812"/>
            <a:ext cx="525223" cy="53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Straight Connector 59"/>
          <p:cNvCxnSpPr/>
          <p:nvPr/>
        </p:nvCxnSpPr>
        <p:spPr>
          <a:xfrm>
            <a:off x="9180986" y="4125211"/>
            <a:ext cx="21709" cy="805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410" y="4851090"/>
            <a:ext cx="11541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Connector 61"/>
          <p:cNvCxnSpPr/>
          <p:nvPr/>
        </p:nvCxnSpPr>
        <p:spPr>
          <a:xfrm rot="5400000">
            <a:off x="3202010" y="3784290"/>
            <a:ext cx="15240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Isosceles Triangle 62"/>
          <p:cNvSpPr/>
          <p:nvPr/>
        </p:nvSpPr>
        <p:spPr>
          <a:xfrm>
            <a:off x="7055729" y="3057268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64" name="Straight Connector 63"/>
          <p:cNvCxnSpPr/>
          <p:nvPr/>
        </p:nvCxnSpPr>
        <p:spPr>
          <a:xfrm flipH="1">
            <a:off x="6252725" y="3193610"/>
            <a:ext cx="826420" cy="955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 descr="http://www.cuchd.in/international_alliances/images/logo-lodz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r="26800" b="-17381"/>
          <a:stretch/>
        </p:blipFill>
        <p:spPr bwMode="auto">
          <a:xfrm>
            <a:off x="5647630" y="4165290"/>
            <a:ext cx="83098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Isosceles Triangle 65"/>
          <p:cNvSpPr/>
          <p:nvPr/>
        </p:nvSpPr>
        <p:spPr>
          <a:xfrm>
            <a:off x="5159580" y="5311310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67" name="Straight Connector 66"/>
          <p:cNvCxnSpPr>
            <a:stCxn id="68" idx="0"/>
          </p:cNvCxnSpPr>
          <p:nvPr/>
        </p:nvCxnSpPr>
        <p:spPr>
          <a:xfrm flipH="1" flipV="1">
            <a:off x="5292748" y="5483826"/>
            <a:ext cx="169369" cy="215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10" descr="http://www.bing.com/th?id=AoZWJ2dkYxNnHGg300C300&amp;w=75&amp;h=75&amp;c=7&amp;rs=1&amp;qlt=80&amp;pcl=f9f9f9&amp;cdv=1&amp;pid=16.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31" y="5698862"/>
            <a:ext cx="695771" cy="62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68"/>
          <p:cNvSpPr/>
          <p:nvPr/>
        </p:nvSpPr>
        <p:spPr>
          <a:xfrm>
            <a:off x="4924697" y="5522420"/>
            <a:ext cx="73609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/>
              <a:t>Argentina</a:t>
            </a:r>
            <a:endParaRPr lang="en-US" sz="1050" b="1" dirty="0"/>
          </a:p>
        </p:txBody>
      </p:sp>
      <p:sp>
        <p:nvSpPr>
          <p:cNvPr id="70" name="Rectangle 69"/>
          <p:cNvSpPr/>
          <p:nvPr/>
        </p:nvSpPr>
        <p:spPr>
          <a:xfrm>
            <a:off x="6882995" y="3184374"/>
            <a:ext cx="57259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/>
              <a:t>Poland</a:t>
            </a:r>
          </a:p>
        </p:txBody>
      </p:sp>
      <p:pic>
        <p:nvPicPr>
          <p:cNvPr id="71" name="Picture 68" descr="new-bcu-logo-square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759" y="1401490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54" descr="Youngstown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285" y="3327089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Isosceles Triangle 72"/>
          <p:cNvSpPr/>
          <p:nvPr/>
        </p:nvSpPr>
        <p:spPr>
          <a:xfrm>
            <a:off x="9110287" y="3521960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4" name="TextBox 73"/>
          <p:cNvSpPr txBox="1"/>
          <p:nvPr/>
        </p:nvSpPr>
        <p:spPr>
          <a:xfrm>
            <a:off x="8928853" y="3620385"/>
            <a:ext cx="58896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 smtClean="0">
                <a:latin typeface="+mn-lt"/>
              </a:rPr>
              <a:t>China</a:t>
            </a:r>
            <a:endParaRPr lang="en-US" sz="1050" b="1" dirty="0">
              <a:latin typeface="+mn-lt"/>
            </a:endParaRPr>
          </a:p>
        </p:txBody>
      </p:sp>
      <p:sp>
        <p:nvSpPr>
          <p:cNvPr id="75" name="Isosceles Triangle 74"/>
          <p:cNvSpPr/>
          <p:nvPr/>
        </p:nvSpPr>
        <p:spPr>
          <a:xfrm>
            <a:off x="10099650" y="5184465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6" name="TextBox 75"/>
          <p:cNvSpPr txBox="1"/>
          <p:nvPr/>
        </p:nvSpPr>
        <p:spPr>
          <a:xfrm>
            <a:off x="9757159" y="5336865"/>
            <a:ext cx="914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 smtClean="0"/>
              <a:t>Australia</a:t>
            </a:r>
            <a:endParaRPr lang="en-US" sz="1050" b="1" dirty="0">
              <a:latin typeface="+mn-lt"/>
            </a:endParaRPr>
          </a:p>
        </p:txBody>
      </p:sp>
      <p:cxnSp>
        <p:nvCxnSpPr>
          <p:cNvPr id="77" name="Straight Connector 76"/>
          <p:cNvCxnSpPr>
            <a:endCxn id="74" idx="0"/>
          </p:cNvCxnSpPr>
          <p:nvPr/>
        </p:nvCxnSpPr>
        <p:spPr>
          <a:xfrm flipH="1">
            <a:off x="9223334" y="2831462"/>
            <a:ext cx="643697" cy="7889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75" idx="5"/>
          </p:cNvCxnSpPr>
          <p:nvPr/>
        </p:nvCxnSpPr>
        <p:spPr>
          <a:xfrm flipH="1">
            <a:off x="10213950" y="4963810"/>
            <a:ext cx="771166" cy="296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 descr="C:\Users\admin\Desktop\xiamen.jpg"/>
          <p:cNvPicPr/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947" y="2326162"/>
            <a:ext cx="492950" cy="51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Picture 79" descr="C:\Users\admin\Desktop\images (2).jpg"/>
          <p:cNvPicPr/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696" y="2341763"/>
            <a:ext cx="608439" cy="5683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Straight Connector 80"/>
          <p:cNvCxnSpPr/>
          <p:nvPr/>
        </p:nvCxnSpPr>
        <p:spPr>
          <a:xfrm flipH="1">
            <a:off x="9268558" y="2861057"/>
            <a:ext cx="1136599" cy="699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 descr="C:\Users\admin\Desktop\images (3).jpg"/>
          <p:cNvPicPr/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370" y="3297238"/>
            <a:ext cx="563537" cy="5124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Straight Connector 82"/>
          <p:cNvCxnSpPr>
            <a:endCxn id="74" idx="0"/>
          </p:cNvCxnSpPr>
          <p:nvPr/>
        </p:nvCxnSpPr>
        <p:spPr>
          <a:xfrm flipH="1" flipV="1">
            <a:off x="9223334" y="3620385"/>
            <a:ext cx="1317451" cy="351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 descr="C:\Users\admin\Desktop\images (4).jpg"/>
          <p:cNvPicPr/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615" y="3855645"/>
            <a:ext cx="547050" cy="5534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Straight Connector 84"/>
          <p:cNvCxnSpPr>
            <a:endCxn id="74" idx="0"/>
          </p:cNvCxnSpPr>
          <p:nvPr/>
        </p:nvCxnSpPr>
        <p:spPr>
          <a:xfrm flipH="1" flipV="1">
            <a:off x="9223334" y="3620385"/>
            <a:ext cx="1406526" cy="355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5" descr="C:\Users\admin\Desktop\Seal_of_jilin_university.jpg"/>
          <p:cNvPicPr/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427" y="4109273"/>
            <a:ext cx="429214" cy="4429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Straight Connector 86"/>
          <p:cNvCxnSpPr/>
          <p:nvPr/>
        </p:nvCxnSpPr>
        <p:spPr>
          <a:xfrm flipH="1" flipV="1">
            <a:off x="9104978" y="3568990"/>
            <a:ext cx="1027463" cy="5809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 descr="C:\Users\admin\Desktop\download.png"/>
          <p:cNvPicPr/>
          <p:nvPr/>
        </p:nvPicPr>
        <p:blipFill rotWithShape="1">
          <a:blip r:embed="rId2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53" t="10144" r="8642" b="4348"/>
          <a:stretch/>
        </p:blipFill>
        <p:spPr bwMode="auto">
          <a:xfrm>
            <a:off x="10899391" y="4605575"/>
            <a:ext cx="682896" cy="5534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9" name="Picture 88" descr="C:\Users\admin\Desktop\download.jpg"/>
          <p:cNvPicPr/>
          <p:nvPr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620" y="5116502"/>
            <a:ext cx="1166014" cy="36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Picture 89" descr="C:\Users\admin\Desktop\standard_logo.jpg"/>
          <p:cNvPicPr/>
          <p:nvPr/>
        </p:nvPicPr>
        <p:blipFill>
          <a:blip r:embed="rId3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832" y="5522420"/>
            <a:ext cx="1354927" cy="494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 descr="C:\Users\admin\Desktop\Deakin.png"/>
          <p:cNvPicPr/>
          <p:nvPr/>
        </p:nvPicPr>
        <p:blipFill>
          <a:blip r:embed="rId3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153" y="5760997"/>
            <a:ext cx="643762" cy="6551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Straight Connector 91"/>
          <p:cNvCxnSpPr>
            <a:stCxn id="89" idx="1"/>
            <a:endCxn id="75" idx="5"/>
          </p:cNvCxnSpPr>
          <p:nvPr/>
        </p:nvCxnSpPr>
        <p:spPr>
          <a:xfrm flipH="1" flipV="1">
            <a:off x="10213950" y="5260665"/>
            <a:ext cx="653670" cy="39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endCxn id="75" idx="5"/>
          </p:cNvCxnSpPr>
          <p:nvPr/>
        </p:nvCxnSpPr>
        <p:spPr>
          <a:xfrm flipH="1" flipV="1">
            <a:off x="10213950" y="5260665"/>
            <a:ext cx="685441" cy="458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91" idx="0"/>
            <a:endCxn id="76" idx="0"/>
          </p:cNvCxnSpPr>
          <p:nvPr/>
        </p:nvCxnSpPr>
        <p:spPr>
          <a:xfrm flipH="1" flipV="1">
            <a:off x="10214359" y="5336865"/>
            <a:ext cx="172675" cy="424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94" descr="tu-logo"/>
          <p:cNvPicPr/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8193110" y="4036452"/>
            <a:ext cx="497712" cy="60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6" name="Straight Connector 95"/>
          <p:cNvCxnSpPr/>
          <p:nvPr/>
        </p:nvCxnSpPr>
        <p:spPr>
          <a:xfrm flipH="1">
            <a:off x="8693599" y="4045215"/>
            <a:ext cx="487386" cy="190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 descr="220px-KUBlogo"/>
          <p:cNvPicPr/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954943" y="4617112"/>
            <a:ext cx="628169" cy="54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8" name="Straight Connector 97"/>
          <p:cNvCxnSpPr/>
          <p:nvPr/>
        </p:nvCxnSpPr>
        <p:spPr>
          <a:xfrm flipH="1">
            <a:off x="8577255" y="4093586"/>
            <a:ext cx="572017" cy="660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 descr="logo"/>
          <p:cNvPicPr/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9256637" y="4634664"/>
            <a:ext cx="1130398" cy="35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0" name="Straight Connector 99"/>
          <p:cNvCxnSpPr/>
          <p:nvPr/>
        </p:nvCxnSpPr>
        <p:spPr>
          <a:xfrm>
            <a:off x="9212757" y="4022658"/>
            <a:ext cx="154794" cy="6107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100" descr="C:\Users\admin\Desktop\images.jpg"/>
          <p:cNvPicPr/>
          <p:nvPr/>
        </p:nvPicPr>
        <p:blipFill>
          <a:blip r:embed="rId3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71" y="5516174"/>
            <a:ext cx="578676" cy="5046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Straight Connector 101"/>
          <p:cNvCxnSpPr/>
          <p:nvPr/>
        </p:nvCxnSpPr>
        <p:spPr>
          <a:xfrm flipH="1">
            <a:off x="8288217" y="4140462"/>
            <a:ext cx="850993" cy="14326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02" descr="C:\Users\admin\Desktop\images (1).jpg"/>
          <p:cNvPicPr/>
          <p:nvPr/>
        </p:nvPicPr>
        <p:blipFill>
          <a:blip r:embed="rId3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823" y="4001886"/>
            <a:ext cx="431573" cy="480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Straight Connector 103"/>
          <p:cNvCxnSpPr/>
          <p:nvPr/>
        </p:nvCxnSpPr>
        <p:spPr>
          <a:xfrm flipH="1">
            <a:off x="8108579" y="4048692"/>
            <a:ext cx="1013399" cy="2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/>
          <p:cNvPicPr/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8484138" y="5483825"/>
            <a:ext cx="588402" cy="62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6" name="Straight Connector 105"/>
          <p:cNvCxnSpPr>
            <a:endCxn id="105" idx="0"/>
          </p:cNvCxnSpPr>
          <p:nvPr/>
        </p:nvCxnSpPr>
        <p:spPr>
          <a:xfrm flipH="1">
            <a:off x="8778339" y="4142798"/>
            <a:ext cx="393985" cy="1341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Isosceles Triangle 106"/>
          <p:cNvSpPr/>
          <p:nvPr/>
        </p:nvSpPr>
        <p:spPr>
          <a:xfrm>
            <a:off x="7815234" y="3600663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08" name="Straight Connector 107"/>
          <p:cNvCxnSpPr/>
          <p:nvPr/>
        </p:nvCxnSpPr>
        <p:spPr>
          <a:xfrm flipV="1">
            <a:off x="7910399" y="3435873"/>
            <a:ext cx="75860" cy="270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7664976" y="3711524"/>
            <a:ext cx="40588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/>
              <a:t>Iraq</a:t>
            </a:r>
            <a:endParaRPr lang="en-US" sz="1050" b="1" dirty="0"/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85" y="2957471"/>
            <a:ext cx="608162" cy="606649"/>
          </a:xfrm>
          <a:prstGeom prst="rect">
            <a:avLst/>
          </a:prstGeom>
        </p:spPr>
      </p:pic>
      <p:sp>
        <p:nvSpPr>
          <p:cNvPr id="111" name="Isosceles Triangle 110"/>
          <p:cNvSpPr/>
          <p:nvPr/>
        </p:nvSpPr>
        <p:spPr>
          <a:xfrm>
            <a:off x="8326829" y="3544185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12" name="Straight Connector 111"/>
          <p:cNvCxnSpPr/>
          <p:nvPr/>
        </p:nvCxnSpPr>
        <p:spPr>
          <a:xfrm flipV="1">
            <a:off x="8421834" y="3219352"/>
            <a:ext cx="183699" cy="415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8009850" y="3684381"/>
            <a:ext cx="83708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050" dirty="0"/>
              <a:t>Afghanistan</a:t>
            </a:r>
            <a:endParaRPr lang="en-US" sz="1050" b="1" dirty="0"/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15" y="2114229"/>
            <a:ext cx="1287422" cy="360899"/>
          </a:xfrm>
          <a:prstGeom prst="rect">
            <a:avLst/>
          </a:prstGeom>
        </p:spPr>
      </p:pic>
      <p:cxnSp>
        <p:nvCxnSpPr>
          <p:cNvPr id="115" name="Straight Connector 114"/>
          <p:cNvCxnSpPr>
            <a:stCxn id="6" idx="1"/>
          </p:cNvCxnSpPr>
          <p:nvPr/>
        </p:nvCxnSpPr>
        <p:spPr>
          <a:xfrm flipH="1" flipV="1">
            <a:off x="3123125" y="2293627"/>
            <a:ext cx="1259985" cy="423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Isosceles Triangle 115"/>
          <p:cNvSpPr/>
          <p:nvPr/>
        </p:nvSpPr>
        <p:spPr>
          <a:xfrm>
            <a:off x="9403492" y="4238729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17" name="Straight Connector 116"/>
          <p:cNvCxnSpPr>
            <a:endCxn id="119" idx="1"/>
          </p:cNvCxnSpPr>
          <p:nvPr/>
        </p:nvCxnSpPr>
        <p:spPr>
          <a:xfrm>
            <a:off x="9514664" y="4296788"/>
            <a:ext cx="1704544" cy="105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9331659" y="4363068"/>
            <a:ext cx="914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050" dirty="0"/>
              <a:t>Singapore</a:t>
            </a:r>
            <a:endParaRPr lang="en-US" sz="1050" b="1" dirty="0">
              <a:latin typeface="+mn-lt"/>
            </a:endParaRPr>
          </a:p>
        </p:txBody>
      </p:sp>
      <p:pic>
        <p:nvPicPr>
          <p:cNvPr id="119" name="Picture 14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658" b="12439"/>
          <a:stretch/>
        </p:blipFill>
        <p:spPr bwMode="auto">
          <a:xfrm>
            <a:off x="11219208" y="4242261"/>
            <a:ext cx="674903" cy="3202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Isosceles Triangle 119"/>
          <p:cNvSpPr/>
          <p:nvPr/>
        </p:nvSpPr>
        <p:spPr>
          <a:xfrm>
            <a:off x="9862346" y="3344724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21" name="Straight Connector 120"/>
          <p:cNvCxnSpPr/>
          <p:nvPr/>
        </p:nvCxnSpPr>
        <p:spPr>
          <a:xfrm flipH="1">
            <a:off x="10005302" y="3024675"/>
            <a:ext cx="1090502" cy="388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" name="Picture 121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865" y="2612205"/>
            <a:ext cx="959009" cy="521263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9557451" y="3455471"/>
            <a:ext cx="914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050" dirty="0"/>
              <a:t>South Korea</a:t>
            </a:r>
            <a:endParaRPr lang="en-US" sz="1050" b="1" dirty="0">
              <a:latin typeface="+mn-lt"/>
            </a:endParaRPr>
          </a:p>
        </p:txBody>
      </p:sp>
      <p:sp>
        <p:nvSpPr>
          <p:cNvPr id="124" name="Isosceles Triangle 123"/>
          <p:cNvSpPr/>
          <p:nvPr/>
        </p:nvSpPr>
        <p:spPr>
          <a:xfrm>
            <a:off x="4882211" y="4363068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25" name="Straight Connector 124"/>
          <p:cNvCxnSpPr>
            <a:stCxn id="124" idx="5"/>
          </p:cNvCxnSpPr>
          <p:nvPr/>
        </p:nvCxnSpPr>
        <p:spPr>
          <a:xfrm>
            <a:off x="4996511" y="4439268"/>
            <a:ext cx="876369" cy="2594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Picture 12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73" y="4568979"/>
            <a:ext cx="723688" cy="474946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4695309" y="4464668"/>
            <a:ext cx="85379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050" dirty="0" smtClean="0"/>
              <a:t>Colombia</a:t>
            </a:r>
            <a:endParaRPr lang="en-US" sz="1050" b="1" dirty="0">
              <a:latin typeface="+mn-lt"/>
            </a:endParaRPr>
          </a:p>
        </p:txBody>
      </p:sp>
      <p:sp>
        <p:nvSpPr>
          <p:cNvPr id="128" name="Isosceles Triangle 127"/>
          <p:cNvSpPr/>
          <p:nvPr/>
        </p:nvSpPr>
        <p:spPr>
          <a:xfrm>
            <a:off x="6935810" y="3327090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29" name="Straight Connector 128"/>
          <p:cNvCxnSpPr/>
          <p:nvPr/>
        </p:nvCxnSpPr>
        <p:spPr>
          <a:xfrm flipH="1">
            <a:off x="6804751" y="3646021"/>
            <a:ext cx="201824" cy="1629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6779882" y="3457307"/>
            <a:ext cx="42992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/>
              <a:t>Italy</a:t>
            </a: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039" y="5259517"/>
            <a:ext cx="413676" cy="642286"/>
          </a:xfrm>
          <a:prstGeom prst="rect">
            <a:avLst/>
          </a:prstGeom>
        </p:spPr>
      </p:pic>
      <p:sp>
        <p:nvSpPr>
          <p:cNvPr id="132" name="Isosceles Triangle 131"/>
          <p:cNvSpPr/>
          <p:nvPr/>
        </p:nvSpPr>
        <p:spPr>
          <a:xfrm>
            <a:off x="5392213" y="4844751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" name="TextBox 132"/>
          <p:cNvSpPr txBox="1"/>
          <p:nvPr/>
        </p:nvSpPr>
        <p:spPr>
          <a:xfrm>
            <a:off x="5221808" y="4978174"/>
            <a:ext cx="5789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050" dirty="0"/>
              <a:t>Brazil</a:t>
            </a:r>
            <a:endParaRPr lang="en-US" sz="1050" b="1" dirty="0">
              <a:latin typeface="+mn-lt"/>
            </a:endParaRPr>
          </a:p>
        </p:txBody>
      </p:sp>
      <p:cxnSp>
        <p:nvCxnSpPr>
          <p:cNvPr id="134" name="Straight Connector 133"/>
          <p:cNvCxnSpPr>
            <a:stCxn id="132" idx="4"/>
          </p:cNvCxnSpPr>
          <p:nvPr/>
        </p:nvCxnSpPr>
        <p:spPr>
          <a:xfrm>
            <a:off x="5544613" y="4997151"/>
            <a:ext cx="552997" cy="501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Picture 13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79" y="5345407"/>
            <a:ext cx="738532" cy="518543"/>
          </a:xfrm>
          <a:prstGeom prst="rect">
            <a:avLst/>
          </a:prstGeom>
        </p:spPr>
      </p:pic>
      <p:pic>
        <p:nvPicPr>
          <p:cNvPr id="136" name="Picture 2" descr="http://ican.w2bpm.com/world-map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85" y="2324324"/>
            <a:ext cx="865822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Isosceles Triangle 136"/>
          <p:cNvSpPr/>
          <p:nvPr/>
        </p:nvSpPr>
        <p:spPr>
          <a:xfrm>
            <a:off x="4205310" y="3175224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8" name="Isosceles Triangle 137"/>
          <p:cNvSpPr/>
          <p:nvPr/>
        </p:nvSpPr>
        <p:spPr>
          <a:xfrm>
            <a:off x="4345010" y="2629124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9" name="Isosceles Triangle 138"/>
          <p:cNvSpPr/>
          <p:nvPr/>
        </p:nvSpPr>
        <p:spPr>
          <a:xfrm>
            <a:off x="6478610" y="2476724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0" name="Isosceles Triangle 139"/>
          <p:cNvSpPr/>
          <p:nvPr/>
        </p:nvSpPr>
        <p:spPr>
          <a:xfrm>
            <a:off x="6662240" y="2811504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1" name="Isosceles Triangle 140"/>
          <p:cNvSpPr/>
          <p:nvPr/>
        </p:nvSpPr>
        <p:spPr>
          <a:xfrm>
            <a:off x="7164410" y="2857724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42" name="Straight Connector 141"/>
          <p:cNvCxnSpPr>
            <a:stCxn id="138" idx="1"/>
          </p:cNvCxnSpPr>
          <p:nvPr/>
        </p:nvCxnSpPr>
        <p:spPr>
          <a:xfrm rot="10800000">
            <a:off x="3649685" y="2119537"/>
            <a:ext cx="733425" cy="585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23"/>
          <p:cNvSpPr txBox="1">
            <a:spLocks noChangeArrowheads="1"/>
          </p:cNvSpPr>
          <p:nvPr/>
        </p:nvSpPr>
        <p:spPr bwMode="auto">
          <a:xfrm>
            <a:off x="4954610" y="2705324"/>
            <a:ext cx="14478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Calibri" pitchFamily="34" charset="0"/>
              </a:rPr>
              <a:t>GCU, Scotland</a:t>
            </a:r>
            <a:endParaRPr lang="fr-FR" sz="1050" b="1" dirty="0">
              <a:latin typeface="Calibri" pitchFamily="34" charset="0"/>
            </a:endParaRPr>
          </a:p>
        </p:txBody>
      </p:sp>
      <p:cxnSp>
        <p:nvCxnSpPr>
          <p:cNvPr id="144" name="Straight Connector 143"/>
          <p:cNvCxnSpPr/>
          <p:nvPr/>
        </p:nvCxnSpPr>
        <p:spPr>
          <a:xfrm rot="10800000">
            <a:off x="5934098" y="2602137"/>
            <a:ext cx="544512" cy="26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171" idx="1"/>
          </p:cNvCxnSpPr>
          <p:nvPr/>
        </p:nvCxnSpPr>
        <p:spPr>
          <a:xfrm rot="10800000" flipH="1" flipV="1">
            <a:off x="7240610" y="2981549"/>
            <a:ext cx="41275" cy="1095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Picture 6" descr="https://encrypted-tbn2.gstatic.com/images?q=tbn:ANd9GcRDY9whTB-ZRGNd_CHNabTy73gXb_puIU-Af-n8AKwvylDCqcAm0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610" y="2421162"/>
            <a:ext cx="59848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7" name="Straight Connector 146"/>
          <p:cNvCxnSpPr>
            <a:stCxn id="137" idx="1"/>
          </p:cNvCxnSpPr>
          <p:nvPr/>
        </p:nvCxnSpPr>
        <p:spPr>
          <a:xfrm rot="10800000">
            <a:off x="3848123" y="2992662"/>
            <a:ext cx="395287" cy="258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8" name="Picture 27" descr="logo-royal-road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60" y="1562324"/>
            <a:ext cx="7810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28" descr="Kings-Western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85" y="1562324"/>
            <a:ext cx="8731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0" name="Straight Connector 149"/>
          <p:cNvCxnSpPr>
            <a:stCxn id="138" idx="0"/>
          </p:cNvCxnSpPr>
          <p:nvPr/>
        </p:nvCxnSpPr>
        <p:spPr>
          <a:xfrm rot="5400000" flipH="1" flipV="1">
            <a:off x="4202929" y="2314005"/>
            <a:ext cx="533400" cy="96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4421210" y="2781524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+mn-lt"/>
              </a:rPr>
              <a:t>Canada</a:t>
            </a:r>
          </a:p>
        </p:txBody>
      </p:sp>
      <p:cxnSp>
        <p:nvCxnSpPr>
          <p:cNvPr id="152" name="Straight Connector 151"/>
          <p:cNvCxnSpPr>
            <a:stCxn id="137" idx="2"/>
          </p:cNvCxnSpPr>
          <p:nvPr/>
        </p:nvCxnSpPr>
        <p:spPr>
          <a:xfrm flipH="1">
            <a:off x="3725885" y="3327624"/>
            <a:ext cx="479425" cy="180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" name="Picture 5" descr="C:\Users\cu\Downloads\Logos\Disctrict Columbi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35" y="2705324"/>
            <a:ext cx="8524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58" descr="logo-riversid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85" y="3876899"/>
            <a:ext cx="83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5" name="Straight Connector 154"/>
          <p:cNvCxnSpPr>
            <a:stCxn id="137" idx="3"/>
          </p:cNvCxnSpPr>
          <p:nvPr/>
        </p:nvCxnSpPr>
        <p:spPr>
          <a:xfrm flipH="1">
            <a:off x="3763985" y="3327624"/>
            <a:ext cx="517525" cy="687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66"/>
          <p:cNvSpPr txBox="1">
            <a:spLocks noChangeArrowheads="1"/>
          </p:cNvSpPr>
          <p:nvPr/>
        </p:nvSpPr>
        <p:spPr bwMode="auto">
          <a:xfrm>
            <a:off x="4345010" y="3114899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latin typeface="Calibri" panose="020F0502020204030204" pitchFamily="34" charset="0"/>
              </a:rPr>
              <a:t>USA</a:t>
            </a:r>
          </a:p>
        </p:txBody>
      </p:sp>
      <p:pic>
        <p:nvPicPr>
          <p:cNvPr id="157" name="Picture 69" descr="th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10" y="1409924"/>
            <a:ext cx="381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6" descr="C:\Users\cu\Downloads\Logos\Northumbria-Universit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210" y="1333724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9" name="Straight Connector 158"/>
          <p:cNvCxnSpPr>
            <a:stCxn id="139" idx="0"/>
          </p:cNvCxnSpPr>
          <p:nvPr/>
        </p:nvCxnSpPr>
        <p:spPr>
          <a:xfrm rot="5400000" flipH="1" flipV="1">
            <a:off x="6756422" y="1725837"/>
            <a:ext cx="549275" cy="952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139" idx="5"/>
          </p:cNvCxnSpPr>
          <p:nvPr/>
        </p:nvCxnSpPr>
        <p:spPr>
          <a:xfrm flipH="1" flipV="1">
            <a:off x="6211910" y="1790924"/>
            <a:ext cx="3810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139" idx="0"/>
          </p:cNvCxnSpPr>
          <p:nvPr/>
        </p:nvCxnSpPr>
        <p:spPr>
          <a:xfrm rot="5400000" flipH="1" flipV="1">
            <a:off x="6516710" y="2057624"/>
            <a:ext cx="4572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6250010" y="2629124"/>
            <a:ext cx="533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+mn-lt"/>
              </a:rPr>
              <a:t>UK</a:t>
            </a:r>
          </a:p>
        </p:txBody>
      </p:sp>
      <p:pic>
        <p:nvPicPr>
          <p:cNvPr id="163" name="Picture 97" descr="logo-cardiff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210" y="1486124"/>
            <a:ext cx="6858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" name="Picture 98" descr="logo-chester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85" y="1790924"/>
            <a:ext cx="923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5" name="Straight Connector 164"/>
          <p:cNvCxnSpPr>
            <a:stCxn id="139" idx="1"/>
          </p:cNvCxnSpPr>
          <p:nvPr/>
        </p:nvCxnSpPr>
        <p:spPr>
          <a:xfrm rot="10800000">
            <a:off x="5635648" y="2095724"/>
            <a:ext cx="881062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139" idx="5"/>
          </p:cNvCxnSpPr>
          <p:nvPr/>
        </p:nvCxnSpPr>
        <p:spPr>
          <a:xfrm flipV="1">
            <a:off x="6592910" y="1922687"/>
            <a:ext cx="1600200" cy="630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27"/>
          <p:cNvSpPr txBox="1">
            <a:spLocks noChangeArrowheads="1"/>
          </p:cNvSpPr>
          <p:nvPr/>
        </p:nvSpPr>
        <p:spPr bwMode="auto">
          <a:xfrm>
            <a:off x="6478610" y="2981549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>
                <a:latin typeface="Calibri" panose="020F0502020204030204" pitchFamily="34" charset="0"/>
              </a:rPr>
              <a:t>France</a:t>
            </a:r>
          </a:p>
        </p:txBody>
      </p:sp>
      <p:pic>
        <p:nvPicPr>
          <p:cNvPr id="168" name="Picture 7" descr="C:\Users\cu\Downloads\Logos\Epit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210" y="2171924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9" name="Straight Connector 168"/>
          <p:cNvCxnSpPr>
            <a:stCxn id="140" idx="5"/>
          </p:cNvCxnSpPr>
          <p:nvPr/>
        </p:nvCxnSpPr>
        <p:spPr>
          <a:xfrm flipV="1">
            <a:off x="6776540" y="2518258"/>
            <a:ext cx="1233310" cy="369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0" name="Picture 7" descr="C:\Users\CU\AppData\Local\Temp\Rar$DRa0.849\UBIS-Switzerland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010" y="4076924"/>
            <a:ext cx="53975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" name="TextBox 149"/>
          <p:cNvSpPr txBox="1">
            <a:spLocks noChangeArrowheads="1"/>
          </p:cNvSpPr>
          <p:nvPr/>
        </p:nvSpPr>
        <p:spPr bwMode="auto">
          <a:xfrm>
            <a:off x="7240610" y="2857724"/>
            <a:ext cx="838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>
                <a:latin typeface="Calibri" panose="020F0502020204030204" pitchFamily="34" charset="0"/>
              </a:rPr>
              <a:t>Switzerland</a:t>
            </a:r>
          </a:p>
        </p:txBody>
      </p:sp>
      <p:sp>
        <p:nvSpPr>
          <p:cNvPr id="172" name="TextBox 154"/>
          <p:cNvSpPr txBox="1">
            <a:spLocks noChangeArrowheads="1"/>
          </p:cNvSpPr>
          <p:nvPr/>
        </p:nvSpPr>
        <p:spPr bwMode="auto">
          <a:xfrm>
            <a:off x="5488010" y="2857724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>
                <a:latin typeface="Calibri" panose="020F0502020204030204" pitchFamily="34" charset="0"/>
              </a:rPr>
              <a:t>Germany</a:t>
            </a:r>
          </a:p>
        </p:txBody>
      </p:sp>
      <p:sp>
        <p:nvSpPr>
          <p:cNvPr id="173" name="Isosceles Triangle 172"/>
          <p:cNvSpPr/>
          <p:nvPr/>
        </p:nvSpPr>
        <p:spPr>
          <a:xfrm>
            <a:off x="6097610" y="2857724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74" name="Picture 3" descr="C:\Users\cu\Downloads\Logos\Schiller_International_University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35" y="3619724"/>
            <a:ext cx="955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5" name="Straight Connector 174"/>
          <p:cNvCxnSpPr>
            <a:endCxn id="173" idx="2"/>
          </p:cNvCxnSpPr>
          <p:nvPr/>
        </p:nvCxnSpPr>
        <p:spPr>
          <a:xfrm rot="5400000" flipH="1" flipV="1">
            <a:off x="5515792" y="3037905"/>
            <a:ext cx="609600" cy="55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>
            <a:endCxn id="140" idx="2"/>
          </p:cNvCxnSpPr>
          <p:nvPr/>
        </p:nvCxnSpPr>
        <p:spPr>
          <a:xfrm rot="5400000" flipH="1" flipV="1">
            <a:off x="5737522" y="2724985"/>
            <a:ext cx="685800" cy="1163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endCxn id="137" idx="3"/>
          </p:cNvCxnSpPr>
          <p:nvPr/>
        </p:nvCxnSpPr>
        <p:spPr>
          <a:xfrm flipH="1" flipV="1">
            <a:off x="4281510" y="3327624"/>
            <a:ext cx="1262063" cy="292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Isosceles Triangle 177"/>
          <p:cNvSpPr/>
          <p:nvPr/>
        </p:nvSpPr>
        <p:spPr>
          <a:xfrm>
            <a:off x="9077807" y="3162524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79" name="Picture 197" descr="logo-royalinternational.jp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297"/>
          <a:stretch/>
        </p:blipFill>
        <p:spPr bwMode="auto">
          <a:xfrm>
            <a:off x="9126751" y="1513025"/>
            <a:ext cx="1238059" cy="70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0" name="Straight Connector 179"/>
          <p:cNvCxnSpPr/>
          <p:nvPr/>
        </p:nvCxnSpPr>
        <p:spPr>
          <a:xfrm flipV="1">
            <a:off x="9167076" y="2202087"/>
            <a:ext cx="470659" cy="1025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8896373" y="3260949"/>
            <a:ext cx="914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+mn-lt"/>
              </a:rPr>
              <a:t>Mongolia</a:t>
            </a:r>
          </a:p>
        </p:txBody>
      </p:sp>
      <p:sp>
        <p:nvSpPr>
          <p:cNvPr id="182" name="Isosceles Triangle 181"/>
          <p:cNvSpPr/>
          <p:nvPr/>
        </p:nvSpPr>
        <p:spPr>
          <a:xfrm>
            <a:off x="6783410" y="3162524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83" name="Straight Connector 182"/>
          <p:cNvCxnSpPr>
            <a:stCxn id="182" idx="2"/>
          </p:cNvCxnSpPr>
          <p:nvPr/>
        </p:nvCxnSpPr>
        <p:spPr>
          <a:xfrm rot="5400000">
            <a:off x="6135710" y="3200624"/>
            <a:ext cx="5334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6250010" y="3162524"/>
            <a:ext cx="533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+mn-lt"/>
              </a:rPr>
              <a:t>Spain</a:t>
            </a:r>
          </a:p>
        </p:txBody>
      </p:sp>
      <p:sp>
        <p:nvSpPr>
          <p:cNvPr id="185" name="Isosceles Triangle 184"/>
          <p:cNvSpPr/>
          <p:nvPr/>
        </p:nvSpPr>
        <p:spPr>
          <a:xfrm>
            <a:off x="4138635" y="3924524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86" name="TextBox 185"/>
          <p:cNvSpPr txBox="1"/>
          <p:nvPr/>
        </p:nvSpPr>
        <p:spPr>
          <a:xfrm>
            <a:off x="3942586" y="4029839"/>
            <a:ext cx="609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+mn-lt"/>
              </a:rPr>
              <a:t>Mexico</a:t>
            </a:r>
          </a:p>
        </p:txBody>
      </p:sp>
      <p:pic>
        <p:nvPicPr>
          <p:cNvPr id="187" name="Picture 6" descr="http://www.bing.com/th?id=AAUFreUo4MjHiCQ300C300&amp;w=75&amp;h=75&amp;c=7&amp;rs=1&amp;qlt=80&amp;pcl=f9f9f9&amp;cdv=1&amp;pid=16.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73" y="5837462"/>
            <a:ext cx="6270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8" name="Straight Connector 187"/>
          <p:cNvCxnSpPr>
            <a:stCxn id="186" idx="0"/>
          </p:cNvCxnSpPr>
          <p:nvPr/>
        </p:nvCxnSpPr>
        <p:spPr>
          <a:xfrm>
            <a:off x="4247386" y="4029839"/>
            <a:ext cx="262724" cy="1842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Isosceles Triangle 188"/>
          <p:cNvSpPr/>
          <p:nvPr/>
        </p:nvSpPr>
        <p:spPr>
          <a:xfrm>
            <a:off x="9145610" y="3924524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0" name="TextBox 189"/>
          <p:cNvSpPr txBox="1"/>
          <p:nvPr/>
        </p:nvSpPr>
        <p:spPr>
          <a:xfrm>
            <a:off x="9298010" y="3899124"/>
            <a:ext cx="914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+mn-lt"/>
              </a:rPr>
              <a:t>Thailand</a:t>
            </a:r>
          </a:p>
        </p:txBody>
      </p:sp>
      <p:pic>
        <p:nvPicPr>
          <p:cNvPr id="191" name="Picture 6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019" y="4955646"/>
            <a:ext cx="525223" cy="53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2" name="Straight Connector 191"/>
          <p:cNvCxnSpPr/>
          <p:nvPr/>
        </p:nvCxnSpPr>
        <p:spPr>
          <a:xfrm>
            <a:off x="9180986" y="4113045"/>
            <a:ext cx="21709" cy="805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3" name="Picture 6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410" y="4838924"/>
            <a:ext cx="11541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" name="Straight Connector 193"/>
          <p:cNvCxnSpPr/>
          <p:nvPr/>
        </p:nvCxnSpPr>
        <p:spPr>
          <a:xfrm rot="5400000">
            <a:off x="3202010" y="3772124"/>
            <a:ext cx="15240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Isosceles Triangle 194"/>
          <p:cNvSpPr/>
          <p:nvPr/>
        </p:nvSpPr>
        <p:spPr>
          <a:xfrm>
            <a:off x="7055729" y="3045102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96" name="Straight Connector 195"/>
          <p:cNvCxnSpPr/>
          <p:nvPr/>
        </p:nvCxnSpPr>
        <p:spPr>
          <a:xfrm flipH="1">
            <a:off x="6252725" y="3181444"/>
            <a:ext cx="826420" cy="955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7" name="Picture 2" descr="http://www.cuchd.in/international_alliances/images/logo-lodz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r="26800" b="-17381"/>
          <a:stretch/>
        </p:blipFill>
        <p:spPr bwMode="auto">
          <a:xfrm>
            <a:off x="5647630" y="4153124"/>
            <a:ext cx="83098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Isosceles Triangle 197"/>
          <p:cNvSpPr/>
          <p:nvPr/>
        </p:nvSpPr>
        <p:spPr>
          <a:xfrm>
            <a:off x="5159580" y="5299144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99" name="Straight Connector 198"/>
          <p:cNvCxnSpPr>
            <a:stCxn id="200" idx="0"/>
          </p:cNvCxnSpPr>
          <p:nvPr/>
        </p:nvCxnSpPr>
        <p:spPr>
          <a:xfrm flipH="1" flipV="1">
            <a:off x="5292748" y="5471660"/>
            <a:ext cx="169369" cy="215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0" name="Picture 10" descr="http://www.bing.com/th?id=AoZWJ2dkYxNnHGg300C300&amp;w=75&amp;h=75&amp;c=7&amp;rs=1&amp;qlt=80&amp;pcl=f9f9f9&amp;cdv=1&amp;pid=16.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31" y="5686696"/>
            <a:ext cx="695771" cy="62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" name="Rectangle 200"/>
          <p:cNvSpPr/>
          <p:nvPr/>
        </p:nvSpPr>
        <p:spPr>
          <a:xfrm>
            <a:off x="4924697" y="5510254"/>
            <a:ext cx="73609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/>
              <a:t>Argentina</a:t>
            </a:r>
            <a:endParaRPr lang="en-US" sz="1050" b="1" dirty="0"/>
          </a:p>
        </p:txBody>
      </p:sp>
      <p:sp>
        <p:nvSpPr>
          <p:cNvPr id="202" name="Rectangle 201"/>
          <p:cNvSpPr/>
          <p:nvPr/>
        </p:nvSpPr>
        <p:spPr>
          <a:xfrm>
            <a:off x="6882995" y="3172208"/>
            <a:ext cx="57259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/>
              <a:t>Poland</a:t>
            </a:r>
          </a:p>
        </p:txBody>
      </p:sp>
      <p:pic>
        <p:nvPicPr>
          <p:cNvPr id="203" name="Picture 68" descr="new-bcu-logo-square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759" y="1389324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" name="Picture 54" descr="Youngstown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285" y="3314923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" name="Isosceles Triangle 204"/>
          <p:cNvSpPr/>
          <p:nvPr/>
        </p:nvSpPr>
        <p:spPr>
          <a:xfrm>
            <a:off x="10099650" y="5172299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06" name="TextBox 205"/>
          <p:cNvSpPr txBox="1"/>
          <p:nvPr/>
        </p:nvSpPr>
        <p:spPr>
          <a:xfrm>
            <a:off x="9757159" y="5324699"/>
            <a:ext cx="9144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 smtClean="0"/>
              <a:t>Australia</a:t>
            </a:r>
            <a:endParaRPr lang="en-US" sz="1050" b="1" dirty="0">
              <a:latin typeface="+mn-lt"/>
            </a:endParaRPr>
          </a:p>
        </p:txBody>
      </p:sp>
      <p:cxnSp>
        <p:nvCxnSpPr>
          <p:cNvPr id="207" name="Straight Connector 206"/>
          <p:cNvCxnSpPr>
            <a:endCxn id="205" idx="5"/>
          </p:cNvCxnSpPr>
          <p:nvPr/>
        </p:nvCxnSpPr>
        <p:spPr>
          <a:xfrm flipH="1">
            <a:off x="10213950" y="4951644"/>
            <a:ext cx="771166" cy="296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" name="Picture 207" descr="C:\Users\admin\Desktop\download.png"/>
          <p:cNvPicPr/>
          <p:nvPr/>
        </p:nvPicPr>
        <p:blipFill rotWithShape="1">
          <a:blip r:embed="rId2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53" t="10144" r="8642" b="4348"/>
          <a:stretch/>
        </p:blipFill>
        <p:spPr bwMode="auto">
          <a:xfrm>
            <a:off x="10899391" y="4593409"/>
            <a:ext cx="682896" cy="5534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9" name="Picture 208" descr="C:\Users\admin\Desktop\download.jpg"/>
          <p:cNvPicPr/>
          <p:nvPr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620" y="5104336"/>
            <a:ext cx="1166014" cy="36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Picture 209" descr="C:\Users\admin\Desktop\standard_logo.jpg"/>
          <p:cNvPicPr/>
          <p:nvPr/>
        </p:nvPicPr>
        <p:blipFill>
          <a:blip r:embed="rId3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832" y="5510254"/>
            <a:ext cx="1354927" cy="494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Picture 210" descr="C:\Users\admin\Desktop\Deakin.png"/>
          <p:cNvPicPr/>
          <p:nvPr/>
        </p:nvPicPr>
        <p:blipFill>
          <a:blip r:embed="rId3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153" y="5748831"/>
            <a:ext cx="643762" cy="6551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Straight Connector 211"/>
          <p:cNvCxnSpPr>
            <a:stCxn id="209" idx="1"/>
            <a:endCxn id="205" idx="5"/>
          </p:cNvCxnSpPr>
          <p:nvPr/>
        </p:nvCxnSpPr>
        <p:spPr>
          <a:xfrm flipH="1" flipV="1">
            <a:off x="10213950" y="5248499"/>
            <a:ext cx="653670" cy="39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>
            <a:endCxn id="205" idx="5"/>
          </p:cNvCxnSpPr>
          <p:nvPr/>
        </p:nvCxnSpPr>
        <p:spPr>
          <a:xfrm flipH="1" flipV="1">
            <a:off x="10213950" y="5248499"/>
            <a:ext cx="685441" cy="458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>
            <a:stCxn id="211" idx="0"/>
            <a:endCxn id="206" idx="0"/>
          </p:cNvCxnSpPr>
          <p:nvPr/>
        </p:nvCxnSpPr>
        <p:spPr>
          <a:xfrm flipH="1" flipV="1">
            <a:off x="10214359" y="5324699"/>
            <a:ext cx="172675" cy="4241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" name="Picture 214" descr="tu-logo"/>
          <p:cNvPicPr/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8193110" y="4024286"/>
            <a:ext cx="497712" cy="60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6" name="Straight Connector 215"/>
          <p:cNvCxnSpPr/>
          <p:nvPr/>
        </p:nvCxnSpPr>
        <p:spPr>
          <a:xfrm flipH="1">
            <a:off x="8693599" y="4033049"/>
            <a:ext cx="487386" cy="190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7" name="Picture 216" descr="220px-KUBlogo"/>
          <p:cNvPicPr/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954943" y="4604946"/>
            <a:ext cx="628169" cy="54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8" name="Straight Connector 217"/>
          <p:cNvCxnSpPr/>
          <p:nvPr/>
        </p:nvCxnSpPr>
        <p:spPr>
          <a:xfrm flipH="1">
            <a:off x="8577255" y="4081420"/>
            <a:ext cx="572017" cy="660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9" name="Picture 218" descr="logo"/>
          <p:cNvPicPr/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9256637" y="4622498"/>
            <a:ext cx="1130398" cy="35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0" name="Straight Connector 219"/>
          <p:cNvCxnSpPr/>
          <p:nvPr/>
        </p:nvCxnSpPr>
        <p:spPr>
          <a:xfrm>
            <a:off x="9212757" y="4010492"/>
            <a:ext cx="154794" cy="6107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1" name="Picture 220" descr="C:\Users\admin\Desktop\images.jpg"/>
          <p:cNvPicPr/>
          <p:nvPr/>
        </p:nvPicPr>
        <p:blipFill>
          <a:blip r:embed="rId3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71" y="5504008"/>
            <a:ext cx="578676" cy="5046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Straight Connector 221"/>
          <p:cNvCxnSpPr/>
          <p:nvPr/>
        </p:nvCxnSpPr>
        <p:spPr>
          <a:xfrm flipH="1">
            <a:off x="8288217" y="4128296"/>
            <a:ext cx="850993" cy="14326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3" name="Picture 222" descr="C:\Users\admin\Desktop\images (1).jpg"/>
          <p:cNvPicPr/>
          <p:nvPr/>
        </p:nvPicPr>
        <p:blipFill>
          <a:blip r:embed="rId3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823" y="3989720"/>
            <a:ext cx="431573" cy="480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Straight Connector 223"/>
          <p:cNvCxnSpPr/>
          <p:nvPr/>
        </p:nvCxnSpPr>
        <p:spPr>
          <a:xfrm flipH="1">
            <a:off x="8108579" y="4036526"/>
            <a:ext cx="1013399" cy="2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" name="Picture 224"/>
          <p:cNvPicPr/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8484138" y="5471659"/>
            <a:ext cx="588402" cy="62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6" name="Straight Connector 225"/>
          <p:cNvCxnSpPr>
            <a:endCxn id="225" idx="0"/>
          </p:cNvCxnSpPr>
          <p:nvPr/>
        </p:nvCxnSpPr>
        <p:spPr>
          <a:xfrm flipH="1">
            <a:off x="8778339" y="4130632"/>
            <a:ext cx="393985" cy="1341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Isosceles Triangle 226"/>
          <p:cNvSpPr/>
          <p:nvPr/>
        </p:nvSpPr>
        <p:spPr>
          <a:xfrm>
            <a:off x="7815234" y="3588497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228" name="Straight Connector 227"/>
          <p:cNvCxnSpPr/>
          <p:nvPr/>
        </p:nvCxnSpPr>
        <p:spPr>
          <a:xfrm flipV="1">
            <a:off x="7910399" y="3423707"/>
            <a:ext cx="75860" cy="270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Rectangle 228"/>
          <p:cNvSpPr/>
          <p:nvPr/>
        </p:nvSpPr>
        <p:spPr>
          <a:xfrm>
            <a:off x="7664976" y="3699358"/>
            <a:ext cx="40588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 smtClean="0"/>
              <a:t>Iraq</a:t>
            </a:r>
            <a:endParaRPr lang="en-US" sz="1050" b="1" dirty="0"/>
          </a:p>
        </p:txBody>
      </p:sp>
      <p:pic>
        <p:nvPicPr>
          <p:cNvPr id="230" name="Picture 229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85" y="2945305"/>
            <a:ext cx="608162" cy="606649"/>
          </a:xfrm>
          <a:prstGeom prst="rect">
            <a:avLst/>
          </a:prstGeom>
        </p:spPr>
      </p:pic>
      <p:sp>
        <p:nvSpPr>
          <p:cNvPr id="231" name="Isosceles Triangle 230"/>
          <p:cNvSpPr/>
          <p:nvPr/>
        </p:nvSpPr>
        <p:spPr>
          <a:xfrm>
            <a:off x="8326829" y="3532019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232" name="Straight Connector 231"/>
          <p:cNvCxnSpPr/>
          <p:nvPr/>
        </p:nvCxnSpPr>
        <p:spPr>
          <a:xfrm flipV="1">
            <a:off x="8421834" y="3207186"/>
            <a:ext cx="183699" cy="415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Rectangle 232"/>
          <p:cNvSpPr/>
          <p:nvPr/>
        </p:nvSpPr>
        <p:spPr>
          <a:xfrm>
            <a:off x="8009850" y="3672215"/>
            <a:ext cx="83708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050" dirty="0"/>
              <a:t>Afghanistan</a:t>
            </a:r>
            <a:endParaRPr lang="en-US" sz="1050" b="1" dirty="0"/>
          </a:p>
        </p:txBody>
      </p:sp>
      <p:pic>
        <p:nvPicPr>
          <p:cNvPr id="234" name="Picture 233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15" y="2102063"/>
            <a:ext cx="1287422" cy="360899"/>
          </a:xfrm>
          <a:prstGeom prst="rect">
            <a:avLst/>
          </a:prstGeom>
        </p:spPr>
      </p:pic>
      <p:cxnSp>
        <p:nvCxnSpPr>
          <p:cNvPr id="235" name="Straight Connector 234"/>
          <p:cNvCxnSpPr>
            <a:stCxn id="138" idx="1"/>
          </p:cNvCxnSpPr>
          <p:nvPr/>
        </p:nvCxnSpPr>
        <p:spPr>
          <a:xfrm flipH="1" flipV="1">
            <a:off x="3123125" y="2281461"/>
            <a:ext cx="1259985" cy="423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Isosceles Triangle 235"/>
          <p:cNvSpPr/>
          <p:nvPr/>
        </p:nvSpPr>
        <p:spPr>
          <a:xfrm>
            <a:off x="9403492" y="4226563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237" name="Straight Connector 236"/>
          <p:cNvCxnSpPr>
            <a:endCxn id="239" idx="1"/>
          </p:cNvCxnSpPr>
          <p:nvPr/>
        </p:nvCxnSpPr>
        <p:spPr>
          <a:xfrm>
            <a:off x="9514664" y="4284622"/>
            <a:ext cx="1704544" cy="105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TextBox 237"/>
          <p:cNvSpPr txBox="1"/>
          <p:nvPr/>
        </p:nvSpPr>
        <p:spPr>
          <a:xfrm>
            <a:off x="9331659" y="4350902"/>
            <a:ext cx="914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050" dirty="0"/>
              <a:t>Singapore</a:t>
            </a:r>
            <a:endParaRPr lang="en-US" sz="1050" b="1" dirty="0">
              <a:latin typeface="+mn-lt"/>
            </a:endParaRPr>
          </a:p>
        </p:txBody>
      </p:sp>
      <p:pic>
        <p:nvPicPr>
          <p:cNvPr id="239" name="Picture 14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658" b="12439"/>
          <a:stretch/>
        </p:blipFill>
        <p:spPr bwMode="auto">
          <a:xfrm>
            <a:off x="11219208" y="4230095"/>
            <a:ext cx="674903" cy="3202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" name="Isosceles Triangle 239"/>
          <p:cNvSpPr/>
          <p:nvPr/>
        </p:nvSpPr>
        <p:spPr>
          <a:xfrm>
            <a:off x="9862346" y="3332558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241" name="Straight Connector 240"/>
          <p:cNvCxnSpPr/>
          <p:nvPr/>
        </p:nvCxnSpPr>
        <p:spPr>
          <a:xfrm flipH="1">
            <a:off x="10005302" y="3012509"/>
            <a:ext cx="1090502" cy="388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2" name="Picture 241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865" y="2600039"/>
            <a:ext cx="959009" cy="521263"/>
          </a:xfrm>
          <a:prstGeom prst="rect">
            <a:avLst/>
          </a:prstGeom>
        </p:spPr>
      </p:pic>
      <p:sp>
        <p:nvSpPr>
          <p:cNvPr id="243" name="TextBox 242"/>
          <p:cNvSpPr txBox="1"/>
          <p:nvPr/>
        </p:nvSpPr>
        <p:spPr>
          <a:xfrm>
            <a:off x="9557451" y="3443305"/>
            <a:ext cx="914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050" dirty="0"/>
              <a:t>South Korea</a:t>
            </a:r>
            <a:endParaRPr lang="en-US" sz="1050" b="1" dirty="0">
              <a:latin typeface="+mn-lt"/>
            </a:endParaRPr>
          </a:p>
        </p:txBody>
      </p:sp>
      <p:sp>
        <p:nvSpPr>
          <p:cNvPr id="244" name="Isosceles Triangle 243"/>
          <p:cNvSpPr/>
          <p:nvPr/>
        </p:nvSpPr>
        <p:spPr>
          <a:xfrm>
            <a:off x="4882211" y="4350902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245" name="Straight Connector 244"/>
          <p:cNvCxnSpPr>
            <a:stCxn id="244" idx="5"/>
          </p:cNvCxnSpPr>
          <p:nvPr/>
        </p:nvCxnSpPr>
        <p:spPr>
          <a:xfrm>
            <a:off x="4996511" y="4427102"/>
            <a:ext cx="876369" cy="2594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6" name="Picture 24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73" y="4556813"/>
            <a:ext cx="723688" cy="474946"/>
          </a:xfrm>
          <a:prstGeom prst="rect">
            <a:avLst/>
          </a:prstGeom>
        </p:spPr>
      </p:pic>
      <p:sp>
        <p:nvSpPr>
          <p:cNvPr id="247" name="TextBox 246"/>
          <p:cNvSpPr txBox="1"/>
          <p:nvPr/>
        </p:nvSpPr>
        <p:spPr>
          <a:xfrm>
            <a:off x="4695309" y="4452502"/>
            <a:ext cx="85379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050" dirty="0" smtClean="0"/>
              <a:t>Colombia</a:t>
            </a:r>
            <a:endParaRPr lang="en-US" sz="1050" b="1" dirty="0">
              <a:latin typeface="+mn-lt"/>
            </a:endParaRPr>
          </a:p>
        </p:txBody>
      </p:sp>
      <p:sp>
        <p:nvSpPr>
          <p:cNvPr id="248" name="Isosceles Triangle 247"/>
          <p:cNvSpPr/>
          <p:nvPr/>
        </p:nvSpPr>
        <p:spPr>
          <a:xfrm>
            <a:off x="6935810" y="3314924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249" name="Straight Connector 248"/>
          <p:cNvCxnSpPr/>
          <p:nvPr/>
        </p:nvCxnSpPr>
        <p:spPr>
          <a:xfrm flipH="1">
            <a:off x="6804751" y="3633855"/>
            <a:ext cx="201824" cy="1629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Rectangle 249"/>
          <p:cNvSpPr/>
          <p:nvPr/>
        </p:nvSpPr>
        <p:spPr>
          <a:xfrm>
            <a:off x="6779882" y="3445141"/>
            <a:ext cx="42992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/>
              <a:t>Italy</a:t>
            </a:r>
          </a:p>
        </p:txBody>
      </p:sp>
      <p:pic>
        <p:nvPicPr>
          <p:cNvPr id="251" name="Picture 250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039" y="5247351"/>
            <a:ext cx="413676" cy="642286"/>
          </a:xfrm>
          <a:prstGeom prst="rect">
            <a:avLst/>
          </a:prstGeom>
        </p:spPr>
      </p:pic>
      <p:sp>
        <p:nvSpPr>
          <p:cNvPr id="252" name="Isosceles Triangle 251"/>
          <p:cNvSpPr/>
          <p:nvPr/>
        </p:nvSpPr>
        <p:spPr>
          <a:xfrm>
            <a:off x="5392213" y="4832585"/>
            <a:ext cx="152400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53" name="TextBox 252"/>
          <p:cNvSpPr txBox="1"/>
          <p:nvPr/>
        </p:nvSpPr>
        <p:spPr>
          <a:xfrm>
            <a:off x="5221808" y="4966008"/>
            <a:ext cx="5789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050" dirty="0"/>
              <a:t>Brazil</a:t>
            </a:r>
            <a:endParaRPr lang="en-US" sz="1050" b="1" dirty="0">
              <a:latin typeface="+mn-lt"/>
            </a:endParaRPr>
          </a:p>
        </p:txBody>
      </p:sp>
      <p:cxnSp>
        <p:nvCxnSpPr>
          <p:cNvPr id="254" name="Straight Connector 253"/>
          <p:cNvCxnSpPr>
            <a:stCxn id="252" idx="4"/>
          </p:cNvCxnSpPr>
          <p:nvPr/>
        </p:nvCxnSpPr>
        <p:spPr>
          <a:xfrm>
            <a:off x="5544613" y="4984985"/>
            <a:ext cx="552997" cy="501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5" name="Picture 25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79" y="5333241"/>
            <a:ext cx="738532" cy="518543"/>
          </a:xfrm>
          <a:prstGeom prst="rect">
            <a:avLst/>
          </a:prstGeom>
        </p:spPr>
      </p:pic>
      <p:sp>
        <p:nvSpPr>
          <p:cNvPr id="256" name="TextBox 255"/>
          <p:cNvSpPr txBox="1"/>
          <p:nvPr/>
        </p:nvSpPr>
        <p:spPr>
          <a:xfrm>
            <a:off x="107140" y="2950348"/>
            <a:ext cx="25834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 smtClean="0">
                <a:solidFill>
                  <a:srgbClr val="C00000"/>
                </a:solidFill>
              </a:rPr>
              <a:t>Collaborations with more than  75 reputed and highly ranked International Universities across the globe.</a:t>
            </a:r>
            <a:endParaRPr lang="en-US" sz="2200" b="1" i="1" dirty="0">
              <a:solidFill>
                <a:srgbClr val="C00000"/>
              </a:solidFill>
            </a:endParaRPr>
          </a:p>
        </p:txBody>
      </p:sp>
      <p:sp>
        <p:nvSpPr>
          <p:cNvPr id="257" name="object 7"/>
          <p:cNvSpPr/>
          <p:nvPr/>
        </p:nvSpPr>
        <p:spPr>
          <a:xfrm flipV="1">
            <a:off x="107139" y="580169"/>
            <a:ext cx="7707831" cy="100468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22302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8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3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9" grpId="0"/>
      <p:bldP spid="24" grpId="0"/>
      <p:bldP spid="30" grpId="0"/>
      <p:bldP spid="35" grpId="0"/>
      <p:bldP spid="39" grpId="0"/>
      <p:bldP spid="40" grpId="0"/>
      <p:bldP spid="41" grpId="0" animBg="1"/>
      <p:bldP spid="46" grpId="0" animBg="1"/>
      <p:bldP spid="49" grpId="0"/>
      <p:bldP spid="50" grpId="0" animBg="1"/>
      <p:bldP spid="52" grpId="0"/>
      <p:bldP spid="53" grpId="0" animBg="1"/>
      <p:bldP spid="54" grpId="0"/>
      <p:bldP spid="57" grpId="0" animBg="1"/>
      <p:bldP spid="58" grpId="0"/>
      <p:bldP spid="63" grpId="0" animBg="1"/>
      <p:bldP spid="66" grpId="0" animBg="1"/>
      <p:bldP spid="69" grpId="0"/>
      <p:bldP spid="70" grpId="0"/>
      <p:bldP spid="73" grpId="0" animBg="1"/>
      <p:bldP spid="74" grpId="0"/>
      <p:bldP spid="75" grpId="0" animBg="1"/>
      <p:bldP spid="76" grpId="0"/>
      <p:bldP spid="107" grpId="0" animBg="1"/>
      <p:bldP spid="109" grpId="0"/>
      <p:bldP spid="111" grpId="0" animBg="1"/>
      <p:bldP spid="113" grpId="0"/>
      <p:bldP spid="116" grpId="0" animBg="1"/>
      <p:bldP spid="118" grpId="0"/>
      <p:bldP spid="120" grpId="0" animBg="1"/>
      <p:bldP spid="123" grpId="0"/>
      <p:bldP spid="124" grpId="0" animBg="1"/>
      <p:bldP spid="127" grpId="0"/>
      <p:bldP spid="128" grpId="0" animBg="1"/>
      <p:bldP spid="130" grpId="0"/>
      <p:bldP spid="132" grpId="0" animBg="1"/>
      <p:bldP spid="133" grpId="0"/>
      <p:bldP spid="137" grpId="0" animBg="1"/>
      <p:bldP spid="138" grpId="0" animBg="1"/>
      <p:bldP spid="139" grpId="0" animBg="1"/>
      <p:bldP spid="140" grpId="0" animBg="1"/>
      <p:bldP spid="141" grpId="0" animBg="1"/>
      <p:bldP spid="143" grpId="0"/>
      <p:bldP spid="151" grpId="0"/>
      <p:bldP spid="156" grpId="0"/>
      <p:bldP spid="162" grpId="0"/>
      <p:bldP spid="167" grpId="0"/>
      <p:bldP spid="171" grpId="0"/>
      <p:bldP spid="172" grpId="0"/>
      <p:bldP spid="173" grpId="0" animBg="1"/>
      <p:bldP spid="178" grpId="0" animBg="1"/>
      <p:bldP spid="181" grpId="0"/>
      <p:bldP spid="182" grpId="0" animBg="1"/>
      <p:bldP spid="184" grpId="0"/>
      <p:bldP spid="185" grpId="0" animBg="1"/>
      <p:bldP spid="186" grpId="0"/>
      <p:bldP spid="189" grpId="0" animBg="1"/>
      <p:bldP spid="190" grpId="0"/>
      <p:bldP spid="195" grpId="0" animBg="1"/>
      <p:bldP spid="198" grpId="0" animBg="1"/>
      <p:bldP spid="201" grpId="0"/>
      <p:bldP spid="202" grpId="0"/>
      <p:bldP spid="205" grpId="0" animBg="1"/>
      <p:bldP spid="206" grpId="0"/>
      <p:bldP spid="227" grpId="0" animBg="1"/>
      <p:bldP spid="229" grpId="0"/>
      <p:bldP spid="231" grpId="0" animBg="1"/>
      <p:bldP spid="233" grpId="0"/>
      <p:bldP spid="236" grpId="0" animBg="1"/>
      <p:bldP spid="238" grpId="0"/>
      <p:bldP spid="240" grpId="0" animBg="1"/>
      <p:bldP spid="243" grpId="0"/>
      <p:bldP spid="244" grpId="0" animBg="1"/>
      <p:bldP spid="247" grpId="0"/>
      <p:bldP spid="248" grpId="0" animBg="1"/>
      <p:bldP spid="250" grpId="0"/>
      <p:bldP spid="252" grpId="0" animBg="1"/>
      <p:bldP spid="253" grpId="0"/>
      <p:bldP spid="2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 txBox="1"/>
          <p:nvPr/>
        </p:nvSpPr>
        <p:spPr>
          <a:xfrm>
            <a:off x="2514600" y="2569337"/>
            <a:ext cx="7618569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600" b="1" i="1" dirty="0">
                <a:latin typeface="Arial"/>
                <a:cs typeface="Arial"/>
              </a:rPr>
              <a:t>“To be globally recognized as a Centre of Excellence for Research, Innovation, Entrepreneurship and disseminating knowledge by providing inspirational  learning to produce professional leaders for serving the society”.</a:t>
            </a: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431800" y="304800"/>
            <a:ext cx="84074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1" i="0">
                <a:solidFill>
                  <a:srgbClr val="10253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7"/>
            <a:r>
              <a:rPr lang="cs-CZ" spc="-5" dirty="0"/>
              <a:t>VISION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946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600" y="415802"/>
            <a:ext cx="840740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PARTNERSHIPS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6886394" y="5482061"/>
            <a:ext cx="18466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world map.psd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99979C">
                  <a:alpha val="85490"/>
                </a:srgbClr>
              </a:clrFrom>
              <a:clrTo>
                <a:srgbClr val="99979C">
                  <a:alpha val="0"/>
                </a:srgbClr>
              </a:clrTo>
            </a:clrChange>
            <a:alphaModFix amt="5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3570" r="51254"/>
          <a:stretch/>
        </p:blipFill>
        <p:spPr>
          <a:xfrm>
            <a:off x="2601405" y="1183190"/>
            <a:ext cx="7444448" cy="4055290"/>
          </a:xfrm>
          <a:prstGeom prst="rect">
            <a:avLst/>
          </a:prstGeom>
        </p:spPr>
      </p:pic>
      <p:pic>
        <p:nvPicPr>
          <p:cNvPr id="8" name="Picture 2" descr="C:\Users\CU\Desktop\iau-en-e-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65" y="2397855"/>
            <a:ext cx="1192666" cy="64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3" descr="C:\Users\CU\Desktop\AIES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65" y="3656795"/>
            <a:ext cx="1192666" cy="6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658" b="12439"/>
          <a:stretch/>
        </p:blipFill>
        <p:spPr bwMode="auto">
          <a:xfrm>
            <a:off x="1353279" y="2397855"/>
            <a:ext cx="1339022" cy="6354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671" b="13309"/>
          <a:stretch/>
        </p:blipFill>
        <p:spPr bwMode="auto">
          <a:xfrm>
            <a:off x="1353279" y="3659195"/>
            <a:ext cx="1339022" cy="6420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8886250" y="1324858"/>
            <a:ext cx="1979382" cy="4511146"/>
            <a:chOff x="9122207" y="1327757"/>
            <a:chExt cx="2033325" cy="4511146"/>
          </a:xfrm>
        </p:grpSpPr>
        <p:grpSp>
          <p:nvGrpSpPr>
            <p:cNvPr id="13" name="Group 12"/>
            <p:cNvGrpSpPr/>
            <p:nvPr/>
          </p:nvGrpSpPr>
          <p:grpSpPr>
            <a:xfrm>
              <a:off x="9122207" y="1327757"/>
              <a:ext cx="2033325" cy="1455208"/>
              <a:chOff x="2370003" y="2204"/>
              <a:chExt cx="2033325" cy="145520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370003" y="2204"/>
                <a:ext cx="2033325" cy="145520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2370003" y="2204"/>
                <a:ext cx="2033325" cy="145520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0" tIns="101600" rIns="101600" bIns="1016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5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4000" b="1" kern="1200" dirty="0" smtClean="0">
                    <a:solidFill>
                      <a:schemeClr val="tx1"/>
                    </a:solidFill>
                  </a:rPr>
                  <a:t>150+</a:t>
                </a:r>
              </a:p>
              <a:p>
                <a:pPr lvl="0" algn="ctr" defTabSz="1778000">
                  <a:lnSpc>
                    <a:spcPct val="5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2500" b="1" kern="1200" dirty="0" smtClean="0">
                    <a:solidFill>
                      <a:schemeClr val="tx1"/>
                    </a:solidFill>
                  </a:rPr>
                  <a:t>Partner</a:t>
                </a:r>
              </a:p>
              <a:p>
                <a:pPr lvl="0" algn="ctr" defTabSz="1778000">
                  <a:lnSpc>
                    <a:spcPct val="5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2500" b="1" kern="1200" dirty="0" smtClean="0">
                    <a:solidFill>
                      <a:schemeClr val="tx1"/>
                    </a:solidFill>
                  </a:rPr>
                  <a:t>Universities</a:t>
                </a:r>
                <a:endParaRPr lang="en-US" sz="2500" b="1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9149518" y="2855726"/>
              <a:ext cx="1978703" cy="1455208"/>
              <a:chOff x="2397314" y="1530173"/>
              <a:chExt cx="1978703" cy="1455208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397314" y="1530173"/>
                <a:ext cx="1978703" cy="145520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Rectangle 18"/>
              <p:cNvSpPr/>
              <p:nvPr/>
            </p:nvSpPr>
            <p:spPr>
              <a:xfrm>
                <a:off x="2397314" y="1530173"/>
                <a:ext cx="1978703" cy="145520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0" tIns="101600" rIns="101600" bIns="1016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5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4000" b="1" dirty="0" smtClean="0">
                    <a:solidFill>
                      <a:schemeClr val="tx1"/>
                    </a:solidFill>
                  </a:rPr>
                  <a:t>50</a:t>
                </a:r>
                <a:r>
                  <a:rPr lang="en-US" sz="4000" b="1" kern="1200" dirty="0" smtClean="0">
                    <a:solidFill>
                      <a:schemeClr val="tx1"/>
                    </a:solidFill>
                  </a:rPr>
                  <a:t>+</a:t>
                </a:r>
              </a:p>
              <a:p>
                <a:pPr lvl="0" algn="ctr" defTabSz="1778000">
                  <a:lnSpc>
                    <a:spcPct val="5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2500" b="1" kern="1200" dirty="0" smtClean="0">
                    <a:solidFill>
                      <a:schemeClr val="tx1"/>
                    </a:solidFill>
                  </a:rPr>
                  <a:t>Countries</a:t>
                </a:r>
                <a:endParaRPr lang="en-US" sz="2500" b="1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9124678" y="4383695"/>
              <a:ext cx="2028383" cy="1455208"/>
              <a:chOff x="2372474" y="3058142"/>
              <a:chExt cx="2028383" cy="1455208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372474" y="3058142"/>
                <a:ext cx="2028383" cy="145520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2372474" y="3058142"/>
                <a:ext cx="2028383" cy="145520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1600" tIns="101600" rIns="101600" bIns="101600" numCol="1" spcCol="1270" anchor="ctr" anchorCtr="0">
                <a:noAutofit/>
              </a:bodyPr>
              <a:lstStyle/>
              <a:p>
                <a:pPr lvl="0" algn="ctr" defTabSz="1778000">
                  <a:lnSpc>
                    <a:spcPct val="5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4000" b="1" kern="1200" dirty="0" smtClean="0">
                    <a:solidFill>
                      <a:schemeClr val="tx1"/>
                    </a:solidFill>
                  </a:rPr>
                  <a:t>600+</a:t>
                </a:r>
              </a:p>
              <a:p>
                <a:pPr lvl="0" algn="ctr" defTabSz="1778000">
                  <a:lnSpc>
                    <a:spcPct val="5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2500" b="1" kern="1200" dirty="0" smtClean="0">
                    <a:solidFill>
                      <a:schemeClr val="tx1"/>
                    </a:solidFill>
                  </a:rPr>
                  <a:t>International</a:t>
                </a:r>
              </a:p>
              <a:p>
                <a:pPr lvl="0" algn="ctr" defTabSz="1778000">
                  <a:lnSpc>
                    <a:spcPct val="5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2500" b="1" kern="1200" dirty="0" smtClean="0">
                    <a:solidFill>
                      <a:schemeClr val="tx1"/>
                    </a:solidFill>
                  </a:rPr>
                  <a:t>Students</a:t>
                </a:r>
                <a:endParaRPr lang="en-US" sz="2500" b="1" kern="12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4999" y="1183190"/>
            <a:ext cx="16742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 smtClean="0"/>
              <a:t>Afghanistan</a:t>
            </a:r>
            <a:endParaRPr lang="en-US" b="1" dirty="0"/>
          </a:p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/>
              <a:t>Argentina</a:t>
            </a:r>
          </a:p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/>
              <a:t>Australia</a:t>
            </a:r>
          </a:p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/>
              <a:t>Azerbaijan</a:t>
            </a:r>
          </a:p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/>
              <a:t>Belgium</a:t>
            </a:r>
          </a:p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/>
              <a:t>Brazil</a:t>
            </a:r>
          </a:p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/>
              <a:t>Bangladesh</a:t>
            </a:r>
          </a:p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/>
              <a:t>Canada</a:t>
            </a:r>
          </a:p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/>
              <a:t>China</a:t>
            </a:r>
          </a:p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/>
              <a:t>Colombia</a:t>
            </a:r>
          </a:p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/>
              <a:t>Cameroon</a:t>
            </a:r>
          </a:p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/>
              <a:t>Ethiopia </a:t>
            </a:r>
          </a:p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/>
              <a:t>France</a:t>
            </a:r>
          </a:p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 smtClean="0"/>
              <a:t>Finland</a:t>
            </a:r>
          </a:p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 smtClean="0"/>
              <a:t>Georgia</a:t>
            </a:r>
          </a:p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r>
              <a:rPr lang="en-US" b="1" dirty="0" smtClean="0"/>
              <a:t>Germany</a:t>
            </a:r>
          </a:p>
          <a:p>
            <a:pPr>
              <a:buClr>
                <a:srgbClr val="C00000"/>
              </a:buClr>
            </a:pPr>
            <a:r>
              <a:rPr lang="en-US" b="1" dirty="0">
                <a:solidFill>
                  <a:srgbClr val="FF0000"/>
                </a:solidFill>
              </a:rPr>
              <a:t>17</a:t>
            </a:r>
            <a:r>
              <a:rPr lang="en-US" b="1" dirty="0" smtClean="0"/>
              <a:t>. Indonesia</a:t>
            </a:r>
          </a:p>
          <a:p>
            <a:pPr lvl="0">
              <a:buClr>
                <a:srgbClr val="C00000"/>
              </a:buClr>
            </a:pPr>
            <a:r>
              <a:rPr lang="en-US" b="1" dirty="0">
                <a:solidFill>
                  <a:srgbClr val="C00000"/>
                </a:solidFill>
              </a:rPr>
              <a:t>18.</a:t>
            </a:r>
            <a:r>
              <a:rPr lang="en-US" b="1" dirty="0"/>
              <a:t> Iraq</a:t>
            </a:r>
          </a:p>
          <a:p>
            <a:pPr>
              <a:buClr>
                <a:srgbClr val="C00000"/>
              </a:buClr>
            </a:pPr>
            <a:endParaRPr lang="en-US" b="1" dirty="0"/>
          </a:p>
          <a:p>
            <a:pPr marL="342900" lvl="0" indent="-342900">
              <a:buClr>
                <a:srgbClr val="C00000"/>
              </a:buClr>
              <a:buFont typeface="+mj-lt"/>
              <a:buAutoNum type="arabicPeriod"/>
            </a:pPr>
            <a:endParaRPr lang="en-US" b="1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4810991" y="1183190"/>
            <a:ext cx="180291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19. </a:t>
            </a:r>
            <a:r>
              <a:rPr lang="en-US" b="1" dirty="0" smtClean="0"/>
              <a:t>Italy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20. </a:t>
            </a:r>
            <a:r>
              <a:rPr lang="en-US" b="1" dirty="0" smtClean="0"/>
              <a:t>Japan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21</a:t>
            </a:r>
            <a:r>
              <a:rPr lang="en-US" b="1" dirty="0" smtClean="0"/>
              <a:t>. Kenya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22. </a:t>
            </a:r>
            <a:r>
              <a:rPr lang="en-US" b="1" dirty="0" smtClean="0"/>
              <a:t>Liberia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23. </a:t>
            </a:r>
            <a:r>
              <a:rPr lang="en-US" b="1" dirty="0" smtClean="0"/>
              <a:t>Mexico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24. </a:t>
            </a:r>
            <a:r>
              <a:rPr lang="en-US" b="1" dirty="0" smtClean="0"/>
              <a:t>Mongolia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25. </a:t>
            </a:r>
            <a:r>
              <a:rPr lang="en-US" b="1" dirty="0" smtClean="0"/>
              <a:t>Malaysia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26. </a:t>
            </a:r>
            <a:r>
              <a:rPr lang="en-US" b="1" dirty="0" smtClean="0"/>
              <a:t>Macedonia</a:t>
            </a:r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27. </a:t>
            </a:r>
            <a:r>
              <a:rPr lang="en-US" b="1" dirty="0" smtClean="0"/>
              <a:t>Mauritius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28. </a:t>
            </a:r>
            <a:r>
              <a:rPr lang="en-US" b="1" dirty="0" smtClean="0"/>
              <a:t>Mozambique 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29. </a:t>
            </a:r>
            <a:r>
              <a:rPr lang="en-US" b="1" dirty="0" smtClean="0"/>
              <a:t>Netherlands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30. </a:t>
            </a:r>
            <a:r>
              <a:rPr lang="en-US" b="1" dirty="0" smtClean="0"/>
              <a:t>Nepal</a:t>
            </a:r>
          </a:p>
          <a:p>
            <a:pPr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31. </a:t>
            </a:r>
            <a:r>
              <a:rPr lang="en-US" b="1" dirty="0" smtClean="0"/>
              <a:t>New Zealand</a:t>
            </a:r>
          </a:p>
          <a:p>
            <a:pPr lvl="0">
              <a:buClr>
                <a:srgbClr val="C00000"/>
              </a:buClr>
            </a:pPr>
            <a:r>
              <a:rPr lang="en-US" b="1" dirty="0">
                <a:solidFill>
                  <a:srgbClr val="C00000"/>
                </a:solidFill>
              </a:rPr>
              <a:t>32. </a:t>
            </a:r>
            <a:r>
              <a:rPr lang="en-US" b="1" dirty="0"/>
              <a:t>Nigeria</a:t>
            </a:r>
          </a:p>
          <a:p>
            <a:pPr lvl="0">
              <a:buClr>
                <a:srgbClr val="C00000"/>
              </a:buClr>
            </a:pPr>
            <a:r>
              <a:rPr lang="en-US" b="1" dirty="0">
                <a:solidFill>
                  <a:srgbClr val="C00000"/>
                </a:solidFill>
              </a:rPr>
              <a:t>33. </a:t>
            </a:r>
            <a:r>
              <a:rPr lang="en-US" b="1" dirty="0" smtClean="0"/>
              <a:t>Poland</a:t>
            </a:r>
          </a:p>
          <a:p>
            <a:pPr>
              <a:buClr>
                <a:srgbClr val="C00000"/>
              </a:buClr>
            </a:pPr>
            <a:r>
              <a:rPr lang="en-US" b="1" dirty="0">
                <a:solidFill>
                  <a:srgbClr val="C00000"/>
                </a:solidFill>
              </a:rPr>
              <a:t>34. </a:t>
            </a:r>
            <a:r>
              <a:rPr lang="en-US" b="1" dirty="0" smtClean="0"/>
              <a:t>Philippines</a:t>
            </a:r>
          </a:p>
          <a:p>
            <a:pPr lvl="0">
              <a:buClr>
                <a:srgbClr val="C00000"/>
              </a:buClr>
            </a:pPr>
            <a:r>
              <a:rPr lang="en-US" b="1" dirty="0">
                <a:solidFill>
                  <a:srgbClr val="C00000"/>
                </a:solidFill>
              </a:rPr>
              <a:t>35. </a:t>
            </a:r>
            <a:r>
              <a:rPr lang="en-US" b="1" dirty="0" smtClean="0"/>
              <a:t>Russia</a:t>
            </a:r>
          </a:p>
          <a:p>
            <a:pPr>
              <a:buClr>
                <a:srgbClr val="C00000"/>
              </a:buClr>
            </a:pPr>
            <a:r>
              <a:rPr lang="en-US" b="1" dirty="0">
                <a:solidFill>
                  <a:srgbClr val="C00000"/>
                </a:solidFill>
              </a:rPr>
              <a:t>36. </a:t>
            </a:r>
            <a:r>
              <a:rPr lang="en-US" b="1" dirty="0"/>
              <a:t>Singapore</a:t>
            </a:r>
          </a:p>
          <a:p>
            <a:pPr lvl="0">
              <a:buClr>
                <a:srgbClr val="C00000"/>
              </a:buClr>
            </a:pPr>
            <a:endParaRPr lang="en-US" b="1" dirty="0"/>
          </a:p>
          <a:p>
            <a:pPr>
              <a:buClr>
                <a:srgbClr val="C00000"/>
              </a:buClr>
            </a:pPr>
            <a:endParaRPr lang="en-US" b="1" dirty="0"/>
          </a:p>
          <a:p>
            <a:pPr lvl="0">
              <a:buClr>
                <a:srgbClr val="C00000"/>
              </a:buClr>
            </a:pPr>
            <a:endParaRPr lang="en-US" b="1" dirty="0"/>
          </a:p>
          <a:p>
            <a:pPr>
              <a:buClr>
                <a:srgbClr val="C00000"/>
              </a:buClr>
            </a:pPr>
            <a:endParaRPr lang="en-US" b="1" dirty="0"/>
          </a:p>
          <a:p>
            <a:pPr marL="342900" lvl="0" indent="-342900">
              <a:buClr>
                <a:srgbClr val="C00000"/>
              </a:buClr>
              <a:buFont typeface="+mj-lt"/>
              <a:buAutoNum type="arabicPeriod" startAt="15"/>
            </a:pPr>
            <a:endParaRPr lang="en-US" b="1" dirty="0" smtClean="0"/>
          </a:p>
          <a:p>
            <a:pPr marL="342900" lvl="0" indent="-342900">
              <a:buClr>
                <a:srgbClr val="C00000"/>
              </a:buClr>
              <a:buFont typeface="+mj-lt"/>
              <a:buAutoNum type="arabicPeriod" startAt="15"/>
            </a:pPr>
            <a:endParaRPr lang="en-US" b="1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6613910" y="1119272"/>
            <a:ext cx="18759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37. </a:t>
            </a:r>
            <a:r>
              <a:rPr lang="en-US" b="1" dirty="0" smtClean="0"/>
              <a:t>South Africa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38. </a:t>
            </a:r>
            <a:r>
              <a:rPr lang="en-US" b="1" dirty="0" smtClean="0"/>
              <a:t>South </a:t>
            </a:r>
            <a:r>
              <a:rPr lang="en-US" b="1" dirty="0"/>
              <a:t>Korea</a:t>
            </a:r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39. </a:t>
            </a:r>
            <a:r>
              <a:rPr lang="en-US" b="1" dirty="0" smtClean="0"/>
              <a:t>Spain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40. </a:t>
            </a:r>
            <a:r>
              <a:rPr lang="en-US" b="1" dirty="0" smtClean="0"/>
              <a:t>Switzerland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41. </a:t>
            </a:r>
            <a:r>
              <a:rPr lang="en-US" b="1" dirty="0" smtClean="0"/>
              <a:t>Thailand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42. </a:t>
            </a:r>
            <a:r>
              <a:rPr lang="en-US" b="1" dirty="0" smtClean="0"/>
              <a:t>Turkey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43. </a:t>
            </a:r>
            <a:r>
              <a:rPr lang="en-US" b="1" dirty="0" smtClean="0"/>
              <a:t>Taiwan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44. </a:t>
            </a:r>
            <a:r>
              <a:rPr lang="en-US" b="1" dirty="0" smtClean="0"/>
              <a:t>Togo</a:t>
            </a:r>
            <a:endParaRPr lang="en-US" b="1" dirty="0"/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45. </a:t>
            </a:r>
            <a:r>
              <a:rPr lang="en-US" b="1" dirty="0" smtClean="0"/>
              <a:t>UK</a:t>
            </a:r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46. </a:t>
            </a:r>
            <a:r>
              <a:rPr lang="en-US" b="1" dirty="0" smtClean="0"/>
              <a:t>USA</a:t>
            </a:r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47. </a:t>
            </a:r>
            <a:r>
              <a:rPr lang="en-US" b="1" dirty="0" smtClean="0"/>
              <a:t>Vietnam</a:t>
            </a:r>
          </a:p>
          <a:p>
            <a:pPr lvl="0">
              <a:buClr>
                <a:srgbClr val="C00000"/>
              </a:buClr>
            </a:pPr>
            <a:r>
              <a:rPr lang="en-US" b="1" dirty="0" smtClean="0">
                <a:solidFill>
                  <a:srgbClr val="C00000"/>
                </a:solidFill>
              </a:rPr>
              <a:t>48. </a:t>
            </a:r>
            <a:r>
              <a:rPr lang="en-US" b="1" dirty="0" smtClean="0"/>
              <a:t>Zambia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51369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355600" y="415802"/>
            <a:ext cx="840740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PARTNERSHIPS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Other_initiative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981"/>
            <a:ext cx="12191999" cy="26659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6764" y="3525612"/>
            <a:ext cx="5147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30 Universities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Ranked Among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Top 200 Universities of the World – By QS 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Ranking</a:t>
            </a:r>
          </a:p>
          <a:p>
            <a:pPr lvl="0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3 Universities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with more than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500 years of 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legacy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13 Universities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with more than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150 years of 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legacy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11 Universities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with more than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100 years of 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legacy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Universities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with more than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50 years of 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legacy</a:t>
            </a:r>
          </a:p>
          <a:p>
            <a:pPr lvl="0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113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Public &amp; 35 Private Universities </a:t>
            </a:r>
          </a:p>
        </p:txBody>
      </p:sp>
      <p:sp>
        <p:nvSpPr>
          <p:cNvPr id="9" name="Rectangle 8"/>
          <p:cNvSpPr/>
          <p:nvPr/>
        </p:nvSpPr>
        <p:spPr>
          <a:xfrm>
            <a:off x="8022238" y="3525612"/>
            <a:ext cx="3579947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DOMAIN WISE TIE-UP’S</a:t>
            </a:r>
          </a:p>
          <a:p>
            <a:pPr lvl="0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Architecture – 19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Hospitality – 20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Management – 67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Media &amp; Animation – 20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Education – 10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Engineering – 60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Health – 24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Legal Studies – 22 </a:t>
            </a:r>
          </a:p>
          <a:p>
            <a:pPr lvl="0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849136" y="3700448"/>
            <a:ext cx="0" cy="2450206"/>
          </a:xfrm>
          <a:prstGeom prst="line">
            <a:avLst/>
          </a:prstGeom>
          <a:ln w="1905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4455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599" y="415802"/>
            <a:ext cx="10721703" cy="443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/>
                <a:cs typeface="Arial"/>
              </a:rPr>
              <a:t>INTERNATIONAL ACHIEVEMENTS BY STUDENTS 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0" y="1519331"/>
            <a:ext cx="5732912" cy="4016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05308" y="1894554"/>
            <a:ext cx="47780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Winners of MOONBUGGY Competition organized by NASA, USA -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Asia &amp; 12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World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164" y="3697130"/>
            <a:ext cx="5275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Ranked 1</a:t>
            </a:r>
            <a:r>
              <a:rPr lang="en-US" sz="20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endParaRPr lang="en-US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Winners of HUMAN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POWERED VEHICLE (HPVC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 annual event organized by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ASME In Colorado, USA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5435" y="3527726"/>
            <a:ext cx="5403382" cy="138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92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0" t="5218" r="28854" b="15418"/>
          <a:stretch/>
        </p:blipFill>
        <p:spPr>
          <a:xfrm>
            <a:off x="5970927" y="1877504"/>
            <a:ext cx="5911792" cy="3800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18751" y="1877504"/>
            <a:ext cx="53135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Formula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Racing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Designed by CU Students Booked their position in Top 10 in Technical Round at Chennai in Racing Competition out of 156 Participant from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 Cart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Designed by Mechanical, Automobile &amp; Electrical students and bagged 5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Position All over India Total 41 teams from PAN India participated including IITs, NITs, SRM &amp; VIT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all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Position in ASME HPVC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(Human Powered Vehicle Challenge) India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38297" y="5488183"/>
            <a:ext cx="4656406" cy="28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1" name="object 2"/>
          <p:cNvSpPr txBox="1">
            <a:spLocks/>
          </p:cNvSpPr>
          <p:nvPr/>
        </p:nvSpPr>
        <p:spPr>
          <a:xfrm>
            <a:off x="355599" y="415802"/>
            <a:ext cx="10721703" cy="443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/>
                <a:cs typeface="Arial"/>
              </a:rPr>
              <a:t>INTERNATIONAL ACHIEVEMENTS BY STUDENTS 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130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44885" y="2460582"/>
            <a:ext cx="5779397" cy="21758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C00000"/>
                </a:solidFill>
              </a:rPr>
              <a:t>Over all 1</a:t>
            </a:r>
            <a:r>
              <a:rPr lang="en-US" b="1" baseline="30000" dirty="0">
                <a:solidFill>
                  <a:srgbClr val="C00000"/>
                </a:solidFill>
              </a:rPr>
              <a:t>st</a:t>
            </a:r>
            <a:r>
              <a:rPr lang="en-US" b="1" dirty="0">
                <a:solidFill>
                  <a:srgbClr val="C00000"/>
                </a:solidFill>
              </a:rPr>
              <a:t> Position</a:t>
            </a:r>
            <a:r>
              <a:rPr lang="en-US" b="1" dirty="0"/>
              <a:t> in ASME HPVC India Competition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Total 41 teams from PAN India participated including IITs, NITs, SRM &amp; VIT.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/>
              <a:t>Team FATEH grabbed </a:t>
            </a:r>
            <a:r>
              <a:rPr lang="en-US" sz="2000" b="1" dirty="0" smtClean="0">
                <a:solidFill>
                  <a:srgbClr val="C00000"/>
                </a:solidFill>
              </a:rPr>
              <a:t>1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st</a:t>
            </a:r>
            <a:r>
              <a:rPr lang="en-US" sz="2000" b="1" dirty="0" smtClean="0">
                <a:solidFill>
                  <a:srgbClr val="C00000"/>
                </a:solidFill>
              </a:rPr>
              <a:t> Position in Design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2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nd</a:t>
            </a:r>
            <a:r>
              <a:rPr lang="en-US" sz="2000" b="1" dirty="0" smtClean="0">
                <a:solidFill>
                  <a:srgbClr val="C00000"/>
                </a:solidFill>
              </a:rPr>
              <a:t> Position in Innovation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538"/>
          <a:stretch/>
        </p:blipFill>
        <p:spPr>
          <a:xfrm>
            <a:off x="6216091" y="1790505"/>
            <a:ext cx="5596497" cy="3258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2" name="Straight Connector 11"/>
          <p:cNvCxnSpPr/>
          <p:nvPr/>
        </p:nvCxnSpPr>
        <p:spPr>
          <a:xfrm flipV="1">
            <a:off x="706380" y="4895755"/>
            <a:ext cx="4656406" cy="28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355599" y="415802"/>
            <a:ext cx="10721703" cy="443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/>
                <a:cs typeface="Arial"/>
              </a:rPr>
              <a:t>INTERNATIONAL ACHIEVEMENTS BY STUDENTS 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839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SC_0298.JPG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78" b="28387"/>
          <a:stretch/>
        </p:blipFill>
        <p:spPr>
          <a:xfrm>
            <a:off x="0" y="2111"/>
            <a:ext cx="12192000" cy="6526069"/>
          </a:xfrm>
          <a:prstGeom prst="rect">
            <a:avLst/>
          </a:prstGeom>
        </p:spPr>
      </p:pic>
      <p:sp>
        <p:nvSpPr>
          <p:cNvPr id="13" name="object 3"/>
          <p:cNvSpPr/>
          <p:nvPr/>
        </p:nvSpPr>
        <p:spPr>
          <a:xfrm rot="16200000">
            <a:off x="7769300" y="2105477"/>
            <a:ext cx="6526065" cy="2319334"/>
          </a:xfrm>
          <a:custGeom>
            <a:avLst/>
            <a:gdLst/>
            <a:ahLst/>
            <a:cxnLst/>
            <a:rect l="l" t="t" r="r" b="b"/>
            <a:pathLst>
              <a:path w="5394325" h="2413000">
                <a:moveTo>
                  <a:pt x="5393753" y="0"/>
                </a:moveTo>
                <a:lnTo>
                  <a:pt x="0" y="2412998"/>
                </a:lnTo>
                <a:lnTo>
                  <a:pt x="5393753" y="2412998"/>
                </a:lnTo>
                <a:lnTo>
                  <a:pt x="5393753" y="0"/>
                </a:lnTo>
                <a:close/>
              </a:path>
            </a:pathLst>
          </a:custGeom>
          <a:solidFill>
            <a:srgbClr val="4F4F4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>
              <a:solidFill>
                <a:schemeClr val="accent1"/>
              </a:solidFill>
            </a:endParaRPr>
          </a:p>
        </p:txBody>
      </p:sp>
      <p:sp>
        <p:nvSpPr>
          <p:cNvPr id="15" name="object 3"/>
          <p:cNvSpPr/>
          <p:nvPr/>
        </p:nvSpPr>
        <p:spPr>
          <a:xfrm rot="5400000">
            <a:off x="7769298" y="2105477"/>
            <a:ext cx="6526067" cy="2319335"/>
          </a:xfrm>
          <a:custGeom>
            <a:avLst/>
            <a:gdLst/>
            <a:ahLst/>
            <a:cxnLst/>
            <a:rect l="l" t="t" r="r" b="b"/>
            <a:pathLst>
              <a:path w="4759959" h="2959100">
                <a:moveTo>
                  <a:pt x="4759743" y="0"/>
                </a:moveTo>
                <a:lnTo>
                  <a:pt x="0" y="2959100"/>
                </a:lnTo>
                <a:lnTo>
                  <a:pt x="4759743" y="2959100"/>
                </a:lnTo>
                <a:lnTo>
                  <a:pt x="4759743" y="0"/>
                </a:lnTo>
                <a:close/>
              </a:path>
            </a:pathLst>
          </a:custGeom>
          <a:solidFill>
            <a:srgbClr val="FF0000">
              <a:alpha val="78000"/>
            </a:srgb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lang="en-US" sz="1600" dirty="0">
              <a:solidFill>
                <a:schemeClr val="bg1"/>
              </a:solidFill>
              <a:latin typeface="Heiti TC Light"/>
              <a:cs typeface="Heiti TC Light"/>
            </a:endParaRPr>
          </a:p>
        </p:txBody>
      </p:sp>
      <p:pic>
        <p:nvPicPr>
          <p:cNvPr id="16" name="Picture 5" descr="Logo 1.jpg"/>
          <p:cNvPicPr>
            <a:picLocks noChangeAspect="1"/>
          </p:cNvPicPr>
          <p:nvPr/>
        </p:nvPicPr>
        <p:blipFill>
          <a:blip r:embed="rId3" cstate="print"/>
          <a:srcRect l="30075" t="1851" r="1852" b="5453"/>
          <a:stretch>
            <a:fillRect/>
          </a:stretch>
        </p:blipFill>
        <p:spPr bwMode="auto">
          <a:xfrm>
            <a:off x="4347525" y="66403"/>
            <a:ext cx="2167575" cy="91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LOGO CU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184" y="66403"/>
            <a:ext cx="580419" cy="916897"/>
          </a:xfrm>
          <a:prstGeom prst="rect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3" name="Rectangle 2"/>
          <p:cNvSpPr/>
          <p:nvPr/>
        </p:nvSpPr>
        <p:spPr>
          <a:xfrm>
            <a:off x="5234646" y="5935282"/>
            <a:ext cx="6957354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en-US" sz="3200" b="1" dirty="0">
                <a:latin typeface="Book Antiqua" panose="02040602050305030304" pitchFamily="18" charset="0"/>
              </a:rPr>
              <a:t>We Solicit Guidance &amp; Suggestions </a:t>
            </a:r>
          </a:p>
        </p:txBody>
      </p:sp>
    </p:spTree>
    <p:extLst>
      <p:ext uri="{BB962C8B-B14F-4D97-AF65-F5344CB8AC3E}">
        <p14:creationId xmlns="" xmlns:p14="http://schemas.microsoft.com/office/powerpoint/2010/main" val="205541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600" y="415802"/>
            <a:ext cx="840740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AWARDS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blue-morning-gallery-awar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21" y="2063957"/>
            <a:ext cx="1431905" cy="141667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6291052"/>
              </p:ext>
            </p:extLst>
          </p:nvPr>
        </p:nvGraphicFramePr>
        <p:xfrm>
          <a:off x="3503055" y="864479"/>
          <a:ext cx="7598534" cy="92964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598534"/>
              </a:tblGrid>
              <a:tr h="3822430">
                <a:tc>
                  <a:txBody>
                    <a:bodyPr/>
                    <a:lstStyle/>
                    <a:p>
                      <a:pPr marL="285750" marR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2000" dirty="0" smtClean="0"/>
                    </a:p>
                    <a:p>
                      <a:pPr marL="285750" marR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000" dirty="0" smtClean="0"/>
                        <a:t>University with Best Placements by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WCRC.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000" dirty="0" smtClean="0"/>
                        <a:t> Asia's Best &amp; Fastest Growing University awarded by WCRC.</a:t>
                      </a:r>
                    </a:p>
                    <a:p>
                      <a:pPr marL="285750" marR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000" dirty="0" smtClean="0"/>
                        <a:t>Ranked 7th among Top 25 Socioversities of India by Careers 360.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000" dirty="0" smtClean="0"/>
                        <a:t>Awarded “A” Credit Rating by “FITCH” in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2015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 smtClean="0"/>
                        <a:t>                                  </a:t>
                      </a:r>
                      <a:r>
                        <a:rPr lang="en-US" sz="2400" u="sng" dirty="0" smtClean="0"/>
                        <a:t>Engineering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 smtClean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 smtClean="0"/>
                        <a:t>Ranked 5</a:t>
                      </a:r>
                      <a:r>
                        <a:rPr lang="en-US" sz="2000" baseline="30000" dirty="0" smtClean="0"/>
                        <a:t>th</a:t>
                      </a:r>
                      <a:r>
                        <a:rPr lang="en-US" sz="2000" baseline="0" dirty="0" smtClean="0"/>
                        <a:t> Among Top Private Engineering Institutes of India – THE WEEK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 smtClean="0"/>
                        <a:t>Ranked Among India’s Top 5 Engineering Institutes by Times Engineering.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 smtClean="0"/>
                        <a:t>Ranked 22</a:t>
                      </a:r>
                      <a:r>
                        <a:rPr lang="en-US" sz="2000" baseline="30000" dirty="0" smtClean="0"/>
                        <a:t>nd</a:t>
                      </a:r>
                      <a:r>
                        <a:rPr lang="en-US" sz="2000" dirty="0" smtClean="0"/>
                        <a:t> Among Top 100 Engineering Colleges</a:t>
                      </a:r>
                      <a:r>
                        <a:rPr lang="en-US" sz="2000" baseline="0" dirty="0" smtClean="0"/>
                        <a:t> in India- Outlook 2016</a:t>
                      </a:r>
                      <a:endParaRPr lang="en-US" sz="20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 smtClean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2400" dirty="0" smtClean="0"/>
                    </a:p>
                    <a:p>
                      <a:pPr marL="285750" marR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2400" b="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43985">
                <a:tc>
                  <a:txBody>
                    <a:bodyPr/>
                    <a:lstStyle/>
                    <a:p>
                      <a:pPr marL="285750" marR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</a:tr>
              <a:tr h="243985">
                <a:tc>
                  <a:txBody>
                    <a:bodyPr/>
                    <a:lstStyle/>
                    <a:p>
                      <a:pPr marL="285750" marR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</a:tr>
              <a:tr h="243985">
                <a:tc>
                  <a:txBody>
                    <a:bodyPr/>
                    <a:lstStyle/>
                    <a:p>
                      <a:pPr marL="285750" marR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</a:tr>
              <a:tr h="243985">
                <a:tc>
                  <a:txBody>
                    <a:bodyPr/>
                    <a:lstStyle/>
                    <a:p>
                      <a:pPr marL="285750" marR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de-DE" sz="24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37216" y="1437446"/>
            <a:ext cx="3065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u="sng" dirty="0">
                <a:latin typeface="Arial"/>
                <a:cs typeface="Arial"/>
              </a:rPr>
              <a:t>NON ACADEMIC AWARDS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3198" y="3979173"/>
            <a:ext cx="2497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Arial"/>
                <a:cs typeface="Arial"/>
              </a:rPr>
              <a:t>ACADEMIC AWARDS</a:t>
            </a:r>
            <a:endParaRPr lang="en-US" b="1" u="sng" dirty="0"/>
          </a:p>
        </p:txBody>
      </p:sp>
      <p:pic>
        <p:nvPicPr>
          <p:cNvPr id="10" name="Picture 9" descr="award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42" y="4847044"/>
            <a:ext cx="1109372" cy="10238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769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600" y="415802"/>
            <a:ext cx="840740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97" marR="5080">
              <a:lnSpc>
                <a:spcPts val="3798"/>
              </a:lnSpc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AWARDS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31592469"/>
              </p:ext>
            </p:extLst>
          </p:nvPr>
        </p:nvGraphicFramePr>
        <p:xfrm>
          <a:off x="3271234" y="1133342"/>
          <a:ext cx="7585656" cy="19507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585656"/>
              </a:tblGrid>
              <a:tr h="30631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Management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 smtClean="0">
                        <a:latin typeface="+mn-lt"/>
                        <a:cs typeface="Arial"/>
                      </a:endParaRPr>
                    </a:p>
                  </a:txBody>
                  <a:tcPr/>
                </a:tc>
              </a:tr>
              <a:tr h="282750">
                <a:tc>
                  <a:txBody>
                    <a:bodyPr/>
                    <a:lstStyle/>
                    <a:p>
                      <a:pPr marL="285750" marR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/>
                        <a:t>AAA Ranking by Careers 360.</a:t>
                      </a:r>
                      <a:endParaRPr lang="en-US" sz="1800" b="1" dirty="0" smtClean="0">
                        <a:latin typeface="+mn-lt"/>
                        <a:cs typeface="Arial"/>
                      </a:endParaRPr>
                    </a:p>
                  </a:txBody>
                  <a:tcPr/>
                </a:tc>
              </a:tr>
              <a:tr h="918936">
                <a:tc>
                  <a:txBody>
                    <a:bodyPr/>
                    <a:lstStyle/>
                    <a:p>
                      <a:pPr marL="285750" marR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/>
                        <a:t>AA+</a:t>
                      </a:r>
                      <a:r>
                        <a:rPr lang="en-US" sz="1800" b="1" baseline="0" dirty="0" smtClean="0"/>
                        <a:t> Ranking by Digital Learning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/>
                        <a:t>Top 5 Women</a:t>
                      </a:r>
                      <a:r>
                        <a:rPr lang="en-US" sz="1800" b="1" baseline="0" dirty="0" smtClean="0"/>
                        <a:t> Friendly B-School- </a:t>
                      </a:r>
                      <a:r>
                        <a:rPr lang="en-US" sz="1800" b="1" dirty="0" smtClean="0"/>
                        <a:t>Apex Institute of Technology</a:t>
                      </a:r>
                      <a:r>
                        <a:rPr lang="en-US" sz="1800" b="1" baseline="0" dirty="0" smtClean="0"/>
                        <a:t> by </a:t>
                      </a:r>
                      <a:r>
                        <a:rPr lang="en-US" sz="1800" b="1" dirty="0" smtClean="0"/>
                        <a:t>Outlook Money</a:t>
                      </a:r>
                    </a:p>
                    <a:p>
                      <a:pPr marL="285750" marR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n-US" sz="1800" b="1" dirty="0" smtClean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0902402"/>
              </p:ext>
            </p:extLst>
          </p:nvPr>
        </p:nvGraphicFramePr>
        <p:xfrm>
          <a:off x="3271234" y="3715727"/>
          <a:ext cx="7585656" cy="193132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585656"/>
              </a:tblGrid>
              <a:tr h="606988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+mn-lt"/>
                        </a:rPr>
                        <a:t>Hotel Management</a:t>
                      </a:r>
                      <a:r>
                        <a:rPr lang="en-US" sz="2000" baseline="0" dirty="0" smtClean="0">
                          <a:latin typeface="+mn-lt"/>
                        </a:rPr>
                        <a:t> </a:t>
                      </a:r>
                      <a:endParaRPr lang="en-US" sz="2000" dirty="0" smtClean="0">
                        <a:latin typeface="+mn-lt"/>
                        <a:cs typeface="Arial"/>
                      </a:endParaRPr>
                    </a:p>
                  </a:txBody>
                  <a:tcPr>
                    <a:solidFill>
                      <a:srgbClr val="CACACA"/>
                    </a:solidFill>
                  </a:tcPr>
                </a:tc>
              </a:tr>
              <a:tr h="1324337">
                <a:tc>
                  <a:txBody>
                    <a:bodyPr/>
                    <a:lstStyle/>
                    <a:p>
                      <a:pPr marL="285750" marR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dirty="0" smtClean="0">
                          <a:latin typeface="+mn-lt"/>
                          <a:cs typeface="Arial"/>
                        </a:rPr>
                        <a:t>Best Hotel Management</a:t>
                      </a:r>
                      <a:r>
                        <a:rPr lang="en-US" sz="1800" b="1" baseline="0" dirty="0" smtClean="0">
                          <a:latin typeface="+mn-lt"/>
                          <a:cs typeface="Arial"/>
                        </a:rPr>
                        <a:t> Institute 2014-2015. (Awarded for consecutive 2 years by Indian Restaurant Congress)</a:t>
                      </a:r>
                    </a:p>
                    <a:p>
                      <a:pPr marL="285750" marR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b="1" baseline="0" dirty="0" smtClean="0">
                          <a:latin typeface="+mn-lt"/>
                          <a:cs typeface="Arial"/>
                        </a:rPr>
                        <a:t>Ranked 25 Among top Pvt. Hotel Management Institutes of India – The Week </a:t>
                      </a:r>
                      <a:endParaRPr lang="en-US" sz="1800" b="1" dirty="0" smtClean="0">
                        <a:latin typeface="+mn-lt"/>
                        <a:cs typeface="Arial"/>
                      </a:endParaRPr>
                    </a:p>
                  </a:txBody>
                  <a:tcP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3" descr="award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5" y="1785789"/>
            <a:ext cx="2895600" cy="2895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55600" y="5343013"/>
            <a:ext cx="2497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Arial"/>
                <a:cs typeface="Arial"/>
              </a:rPr>
              <a:t>ACADEMIC AWARDS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936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55600" y="415802"/>
            <a:ext cx="8407400" cy="4985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00"/>
                </a:solidFill>
                <a:latin typeface="Arial"/>
                <a:cs typeface="Arial"/>
              </a:rPr>
              <a:t>CORPORATE ADVISORY BOARD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cab.png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037"/>
          <a:stretch/>
        </p:blipFill>
        <p:spPr>
          <a:xfrm>
            <a:off x="0" y="1532586"/>
            <a:ext cx="12192000" cy="50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120721" y="5237186"/>
            <a:ext cx="8272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Corporate Advisory Board </a:t>
            </a:r>
            <a:r>
              <a:rPr lang="en-US" b="1" dirty="0" smtClean="0">
                <a:latin typeface="Arial"/>
                <a:cs typeface="Arial"/>
              </a:rPr>
              <a:t>(CAB) </a:t>
            </a:r>
            <a:r>
              <a:rPr lang="en-US" dirty="0" smtClean="0">
                <a:latin typeface="Arial"/>
                <a:cs typeface="Arial"/>
              </a:rPr>
              <a:t>of Chandigarh University has more than 150 Senior Functionaries Like Chairmen, VP’s, CEO’s and Directors of Top Multinational Companies.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D2E2-1290-474C-A8DD-E64A9E379AB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21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>
          <a:xfrm>
            <a:off x="355600" y="415802"/>
            <a:ext cx="8407400" cy="4985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00"/>
                </a:solidFill>
                <a:latin typeface="Arial"/>
                <a:cs typeface="Arial"/>
              </a:rPr>
              <a:t>CORPORATE ADVISORY BOARD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1415399"/>
              </p:ext>
            </p:extLst>
          </p:nvPr>
        </p:nvGraphicFramePr>
        <p:xfrm>
          <a:off x="418120" y="3713751"/>
          <a:ext cx="11341806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602"/>
                <a:gridCol w="3780602"/>
                <a:gridCol w="3780602"/>
              </a:tblGrid>
              <a:tr h="278224"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ABG Shipyard Ltd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Asia Motors Works Ltd (AMW)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CK Birla Group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82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Ashok Leyland Ltd.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Ballarpur Industries Ltd (BILT)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Coffee Day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782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Aditya Birla Group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Birla Soft India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CSC (P) Ltd.</a:t>
                      </a:r>
                    </a:p>
                  </a:txBody>
                  <a:tcPr/>
                </a:tc>
              </a:tr>
              <a:tr h="278224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Adventz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Group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Caterpillar India Pvt.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Cinda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Engg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&amp; Construction Pvt. Ltd.</a:t>
                      </a:r>
                    </a:p>
                  </a:txBody>
                  <a:tcPr/>
                </a:tc>
              </a:tr>
              <a:tr h="278224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Anand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Automotive Systems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CGI India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Cybage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Software Pvt.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782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Apollo </a:t>
                      </a:r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Tyres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CHEP India (Brambles Ltd.)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Cypress Semiconductor Technology India 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260240" y="1617138"/>
          <a:ext cx="7831242" cy="1948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0414"/>
                <a:gridCol w="2610414"/>
                <a:gridCol w="2610414"/>
              </a:tblGrid>
              <a:tr h="9740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740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78" y="1736059"/>
            <a:ext cx="1022988" cy="790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447" y="1739582"/>
            <a:ext cx="1894532" cy="777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999" y="1805607"/>
            <a:ext cx="1902429" cy="5992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850" b="32738"/>
          <a:stretch/>
        </p:blipFill>
        <p:spPr>
          <a:xfrm>
            <a:off x="7613431" y="2747534"/>
            <a:ext cx="2343564" cy="657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73" y="2775181"/>
            <a:ext cx="2454266" cy="700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6581"/>
          <a:stretch/>
        </p:blipFill>
        <p:spPr>
          <a:xfrm>
            <a:off x="5407294" y="2627385"/>
            <a:ext cx="1564838" cy="857256"/>
          </a:xfrm>
          <a:prstGeom prst="rect">
            <a:avLst/>
          </a:prstGeom>
        </p:spPr>
      </p:pic>
      <p:sp>
        <p:nvSpPr>
          <p:cNvPr id="13" name="object 3"/>
          <p:cNvSpPr/>
          <p:nvPr/>
        </p:nvSpPr>
        <p:spPr>
          <a:xfrm>
            <a:off x="0" y="0"/>
            <a:ext cx="12191999" cy="6413679"/>
          </a:xfrm>
          <a:custGeom>
            <a:avLst/>
            <a:gdLst/>
            <a:ahLst/>
            <a:cxnLst/>
            <a:rect l="l" t="t" r="r" b="b"/>
            <a:pathLst>
              <a:path w="10160000" h="7213600">
                <a:moveTo>
                  <a:pt x="10160000" y="0"/>
                </a:moveTo>
                <a:lnTo>
                  <a:pt x="7309667" y="0"/>
                </a:lnTo>
                <a:lnTo>
                  <a:pt x="0" y="4660898"/>
                </a:lnTo>
                <a:lnTo>
                  <a:pt x="0" y="7213598"/>
                </a:lnTo>
                <a:lnTo>
                  <a:pt x="10160000" y="398839"/>
                </a:lnTo>
                <a:lnTo>
                  <a:pt x="10160000" y="0"/>
                </a:lnTo>
                <a:close/>
              </a:path>
            </a:pathLst>
          </a:custGeom>
          <a:solidFill>
            <a:srgbClr val="F02F29">
              <a:alpha val="8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4867-C8F6-4310-A27E-5F69B73375B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64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>
          <a:xfrm>
            <a:off x="355600" y="415802"/>
            <a:ext cx="8407400" cy="4985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00"/>
                </a:solidFill>
                <a:latin typeface="Arial"/>
                <a:cs typeface="Arial"/>
              </a:rPr>
              <a:t>CORPORATE ADVISORY BOARD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7"/>
          <p:cNvSpPr/>
          <p:nvPr/>
        </p:nvSpPr>
        <p:spPr>
          <a:xfrm>
            <a:off x="355600" y="914400"/>
            <a:ext cx="4318000" cy="88901"/>
          </a:xfrm>
          <a:custGeom>
            <a:avLst/>
            <a:gdLst/>
            <a:ahLst/>
            <a:cxnLst/>
            <a:rect l="l" t="t" r="r" b="b"/>
            <a:pathLst>
              <a:path w="4318000" h="88900">
                <a:moveTo>
                  <a:pt x="0" y="88900"/>
                </a:moveTo>
                <a:lnTo>
                  <a:pt x="4318000" y="88900"/>
                </a:lnTo>
                <a:lnTo>
                  <a:pt x="4318000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800000">
              <a:alpha val="75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/>
        </p:nvSpPr>
        <p:spPr>
          <a:xfrm>
            <a:off x="0" y="0"/>
            <a:ext cx="12191999" cy="6413679"/>
          </a:xfrm>
          <a:custGeom>
            <a:avLst/>
            <a:gdLst/>
            <a:ahLst/>
            <a:cxnLst/>
            <a:rect l="l" t="t" r="r" b="b"/>
            <a:pathLst>
              <a:path w="10160000" h="7213600">
                <a:moveTo>
                  <a:pt x="10160000" y="0"/>
                </a:moveTo>
                <a:lnTo>
                  <a:pt x="7309667" y="0"/>
                </a:lnTo>
                <a:lnTo>
                  <a:pt x="0" y="4660898"/>
                </a:lnTo>
                <a:lnTo>
                  <a:pt x="0" y="7213598"/>
                </a:lnTo>
                <a:lnTo>
                  <a:pt x="10160000" y="398839"/>
                </a:lnTo>
                <a:lnTo>
                  <a:pt x="10160000" y="0"/>
                </a:lnTo>
                <a:close/>
              </a:path>
            </a:pathLst>
          </a:custGeom>
          <a:solidFill>
            <a:srgbClr val="F02F29">
              <a:alpha val="8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8662488"/>
              </p:ext>
            </p:extLst>
          </p:nvPr>
        </p:nvGraphicFramePr>
        <p:xfrm>
          <a:off x="540913" y="3666728"/>
          <a:ext cx="11341806" cy="231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602"/>
                <a:gridCol w="3780602"/>
                <a:gridCol w="3780602"/>
              </a:tblGrid>
              <a:tr h="3462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GMR Group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Microsoft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Go Daddy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620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Deepak Nitrite Limited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Reliance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Force Motors Ltd. 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62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E. Shaw India Software Private Limited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Rio Tinto India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Grail Research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620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ERA Infra Engineering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Fino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Paytech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GVK Power and Infrastructure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62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Dalmia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Finolex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Cables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Gwynnie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Bee India Pvt.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62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Eveready Industries India Ltd.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FMC Technologies </a:t>
                      </a:r>
                      <a:r>
                        <a:rPr lang="fr-FR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India</a:t>
                      </a:r>
                      <a:r>
                        <a:rPr lang="fr-FR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Pvt</a:t>
                      </a:r>
                      <a:r>
                        <a:rPr lang="fr-FR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Ltd.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HD Motor Company India </a:t>
                      </a:r>
                      <a:r>
                        <a:rPr lang="en-US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Pvt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Ltd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1825229" y="1155811"/>
          <a:ext cx="8519001" cy="23165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9667"/>
                <a:gridCol w="2839667"/>
                <a:gridCol w="2839667"/>
              </a:tblGrid>
              <a:tr h="11582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582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35" t="27754" r="9987" b="22240"/>
          <a:stretch/>
        </p:blipFill>
        <p:spPr>
          <a:xfrm>
            <a:off x="2140004" y="1382195"/>
            <a:ext cx="2318197" cy="786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835" b="29620"/>
          <a:stretch/>
        </p:blipFill>
        <p:spPr>
          <a:xfrm>
            <a:off x="5033521" y="1297140"/>
            <a:ext cx="2102415" cy="7472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929" y="1350224"/>
            <a:ext cx="2680857" cy="8425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578" y="2402854"/>
            <a:ext cx="2033056" cy="10165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994" b="26502"/>
          <a:stretch/>
        </p:blipFill>
        <p:spPr>
          <a:xfrm>
            <a:off x="1989718" y="2502642"/>
            <a:ext cx="2618771" cy="6185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499" y="2402854"/>
            <a:ext cx="956458" cy="97988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4867-C8F6-4310-A27E-5F69B73375B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919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</TotalTime>
  <Words>3578</Words>
  <Application>Microsoft Office PowerPoint</Application>
  <PresentationFormat>Custom</PresentationFormat>
  <Paragraphs>883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CU-Addmission</dc:creator>
  <cp:lastModifiedBy>E4246</cp:lastModifiedBy>
  <cp:revision>230</cp:revision>
  <dcterms:created xsi:type="dcterms:W3CDTF">2016-07-09T09:30:43Z</dcterms:created>
  <dcterms:modified xsi:type="dcterms:W3CDTF">2017-11-30T04:59:44Z</dcterms:modified>
</cp:coreProperties>
</file>