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handoutMasterIdLst>
    <p:handoutMasterId r:id="rId27"/>
  </p:handoutMasterIdLst>
  <p:sldIdLst>
    <p:sldId id="411" r:id="rId3"/>
    <p:sldId id="279" r:id="rId4"/>
    <p:sldId id="414" r:id="rId5"/>
    <p:sldId id="413" r:id="rId6"/>
    <p:sldId id="320" r:id="rId7"/>
    <p:sldId id="397" r:id="rId8"/>
    <p:sldId id="398" r:id="rId9"/>
    <p:sldId id="399" r:id="rId10"/>
    <p:sldId id="412" r:id="rId11"/>
    <p:sldId id="401" r:id="rId12"/>
    <p:sldId id="402" r:id="rId13"/>
    <p:sldId id="308" r:id="rId14"/>
    <p:sldId id="277" r:id="rId15"/>
    <p:sldId id="403" r:id="rId16"/>
    <p:sldId id="404" r:id="rId17"/>
    <p:sldId id="406" r:id="rId18"/>
    <p:sldId id="390" r:id="rId19"/>
    <p:sldId id="391" r:id="rId20"/>
    <p:sldId id="393" r:id="rId21"/>
    <p:sldId id="394" r:id="rId22"/>
    <p:sldId id="409" r:id="rId23"/>
    <p:sldId id="395" r:id="rId24"/>
    <p:sldId id="410" r:id="rId25"/>
  </p:sldIdLst>
  <p:sldSz cx="9144000" cy="6858000" type="screen4x3"/>
  <p:notesSz cx="9874250" cy="6797675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PC" initials="UPC" lastIdx="8" clrIdx="0"/>
  <p:cmAuthor id="1" name="upcnet" initials="u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254B97"/>
    <a:srgbClr val="FFCC00"/>
    <a:srgbClr val="C0B492"/>
    <a:srgbClr val="2E7E82"/>
    <a:srgbClr val="356F7B"/>
    <a:srgbClr val="00FFFF"/>
    <a:srgbClr val="D18C2F"/>
    <a:srgbClr val="1C3972"/>
    <a:srgbClr val="8DA6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8905" autoAdjust="0"/>
    <p:restoredTop sz="98420" autoAdjust="0"/>
  </p:normalViewPr>
  <p:slideViewPr>
    <p:cSldViewPr>
      <p:cViewPr varScale="1">
        <p:scale>
          <a:sx n="106" d="100"/>
          <a:sy n="106" d="100"/>
        </p:scale>
        <p:origin x="55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027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7F9B8D6B-3F5D-4681-8B1D-859EE5DF9B8A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027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629F4481-B702-44AB-98D9-0DBB3D61EB4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977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5592027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0A0F423-6016-446B-9A62-0B68007E7480}" type="datetimeFigureOut">
              <a:rPr lang="es-ES"/>
              <a:pPr>
                <a:defRPr/>
              </a:pPr>
              <a:t>06/10/2020</a:t>
            </a:fld>
            <a:endParaRPr lang="es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986966" y="3229443"/>
            <a:ext cx="7900322" cy="3058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noProof="0" smtClean="0"/>
              <a:t>Feu clic aquí per editar els estils de text</a:t>
            </a:r>
          </a:p>
          <a:p>
            <a:pPr lvl="1"/>
            <a:r>
              <a:rPr lang="ca-ES" noProof="0" smtClean="0"/>
              <a:t>Segon nivell</a:t>
            </a:r>
          </a:p>
          <a:p>
            <a:pPr lvl="2"/>
            <a:r>
              <a:rPr lang="ca-ES" noProof="0" smtClean="0"/>
              <a:t>Tercer nivell</a:t>
            </a:r>
          </a:p>
          <a:p>
            <a:pPr lvl="3"/>
            <a:r>
              <a:rPr lang="ca-ES" noProof="0" smtClean="0"/>
              <a:t>Quart nivell</a:t>
            </a:r>
          </a:p>
          <a:p>
            <a:pPr lvl="4"/>
            <a:r>
              <a:rPr lang="ca-ES" noProof="0" smtClean="0"/>
              <a:t>Cinquè nivell</a:t>
            </a:r>
            <a:endParaRPr lang="es-ES" noProof="0" smtClean="0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1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592027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82322B7-74A3-4310-9945-7F5B001C379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19531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408363" y="850900"/>
            <a:ext cx="3057525" cy="22939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a-ES" altLang="es-ES" dirty="0" smtClean="0"/>
          </a:p>
        </p:txBody>
      </p:sp>
      <p:sp>
        <p:nvSpPr>
          <p:cNvPr id="66564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837" indent="-285707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2826" indent="-228565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599957" indent="-228565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088" indent="-228565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218" indent="-2285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348" indent="-2285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8479" indent="-2285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5610" indent="-2285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0D33C6FB-2330-4657-BBCA-19BBF5387E56}" type="slidenum">
              <a:rPr lang="ca-ES" altLang="es-ES" smtClean="0">
                <a:cs typeface="Arial" charset="0"/>
              </a:rPr>
              <a:pPr/>
              <a:t>4</a:t>
            </a:fld>
            <a:endParaRPr lang="ca-ES" altLang="es-ES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582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a-ES" dirty="0" smtClean="0"/>
          </a:p>
        </p:txBody>
      </p:sp>
      <p:sp>
        <p:nvSpPr>
          <p:cNvPr id="48132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FA38DDA-CC1A-49C6-B20C-08D8C989F09C}" type="slidenum">
              <a:rPr lang="es-ES" smtClean="0">
                <a:latin typeface="Arial" charset="0"/>
                <a:cs typeface="Arial" charset="0"/>
              </a:rPr>
              <a:pPr/>
              <a:t>22</a:t>
            </a:fld>
            <a:endParaRPr lang="es-E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252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9156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82C7585-1237-4555-AD2E-7AB720F7D6B0}" type="slidenum">
              <a:rPr lang="es-ES" smtClean="0">
                <a:latin typeface="Arial" charset="0"/>
                <a:cs typeface="Arial" charset="0"/>
              </a:rPr>
              <a:pPr/>
              <a:t>23</a:t>
            </a:fld>
            <a:endParaRPr lang="es-E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217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s-ES" dirty="0" smtClean="0"/>
              <a:t> </a:t>
            </a:r>
          </a:p>
          <a:p>
            <a:pPr>
              <a:defRPr/>
            </a:pPr>
            <a:endParaRPr lang="es-ES" dirty="0"/>
          </a:p>
        </p:txBody>
      </p:sp>
      <p:sp>
        <p:nvSpPr>
          <p:cNvPr id="4198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890FFC-7EDE-4385-903E-B7E39F62CE1B}" type="slidenum">
              <a:rPr lang="es-ES" smtClean="0">
                <a:latin typeface="Arial" charset="0"/>
                <a:cs typeface="Arial" charset="0"/>
              </a:rPr>
              <a:pPr/>
              <a:t>6</a:t>
            </a:fld>
            <a:endParaRPr lang="es-E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512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2322B7-74A3-4310-9945-7F5B001C3790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5272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2322B7-74A3-4310-9945-7F5B001C3790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5272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smtClean="0"/>
          </a:p>
        </p:txBody>
      </p:sp>
      <p:sp>
        <p:nvSpPr>
          <p:cNvPr id="68612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823" indent="-285701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2804" indent="-228561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599926" indent="-228561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047" indent="-228561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169" indent="-22856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291" indent="-22856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8413" indent="-22856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5534" indent="-22856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57208059-1E7B-411B-9D57-53DF87A120B0}" type="slidenum">
              <a:rPr lang="es-ES" altLang="es-ES" smtClean="0">
                <a:cs typeface="Arial" charset="0"/>
              </a:rPr>
              <a:pPr/>
              <a:t>10</a:t>
            </a:fld>
            <a:endParaRPr lang="es-ES" altLang="es-ES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634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a-ES" dirty="0" smtClean="0"/>
          </a:p>
        </p:txBody>
      </p:sp>
      <p:sp>
        <p:nvSpPr>
          <p:cNvPr id="46084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7AE4E9F-602F-459C-9650-A5C43D30B891}" type="slidenum">
              <a:rPr lang="es-ES" smtClean="0">
                <a:latin typeface="Arial" charset="0"/>
                <a:cs typeface="Arial" charset="0"/>
              </a:rPr>
              <a:pPr/>
              <a:t>11</a:t>
            </a:fld>
            <a:endParaRPr lang="es-E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189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2322B7-74A3-4310-9945-7F5B001C3790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3552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a-ES" dirty="0" smtClean="0"/>
          </a:p>
        </p:txBody>
      </p:sp>
      <p:sp>
        <p:nvSpPr>
          <p:cNvPr id="46084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7AE4E9F-602F-459C-9650-A5C43D30B891}" type="slidenum">
              <a:rPr lang="es-ES" smtClean="0">
                <a:latin typeface="Arial" charset="0"/>
                <a:cs typeface="Arial" charset="0"/>
              </a:rPr>
              <a:pPr/>
              <a:t>16</a:t>
            </a:fld>
            <a:endParaRPr lang="es-E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149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a-ES" dirty="0" smtClean="0"/>
          </a:p>
        </p:txBody>
      </p:sp>
      <p:sp>
        <p:nvSpPr>
          <p:cNvPr id="48132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FA38DDA-CC1A-49C6-B20C-08D8C989F09C}" type="slidenum">
              <a:rPr lang="es-ES" smtClean="0">
                <a:latin typeface="Arial" charset="0"/>
                <a:cs typeface="Arial" charset="0"/>
              </a:rPr>
              <a:pPr/>
              <a:t>21</a:t>
            </a:fld>
            <a:endParaRPr lang="es-E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549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3AD0F-446B-4499-A872-350316AB69F1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0EDBD-F0E5-48E3-B565-406E8F60A51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DBD60-8E1C-400D-8C72-F93DFE2922B9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D226D-6A3D-4F9E-B1B8-2A5167E6DF4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77A0A-5259-4940-8166-579FDFE72224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95401-B8AF-4A2F-9AFD-2156D82F629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Rectángulo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s-ES" sz="3200" b="1">
              <a:solidFill>
                <a:srgbClr val="993366"/>
              </a:solidFill>
              <a:cs typeface="+mn-cs"/>
            </a:endParaRPr>
          </a:p>
        </p:txBody>
      </p:sp>
      <p:pic>
        <p:nvPicPr>
          <p:cNvPr id="4" name="5 Imagen" descr="UPC-CEI-positiu-p3005-interior-blanc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5454650"/>
            <a:ext cx="3317875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7 Imagen" descr="barra blava arrodonida.jpg"/>
          <p:cNvPicPr>
            <a:picLocks noChangeAspect="1"/>
          </p:cNvPicPr>
          <p:nvPr userDrawn="1"/>
        </p:nvPicPr>
        <p:blipFill>
          <a:blip r:embed="rId3" cstate="print"/>
          <a:srcRect t="40471" r="917"/>
          <a:stretch>
            <a:fillRect/>
          </a:stretch>
        </p:blipFill>
        <p:spPr bwMode="auto">
          <a:xfrm>
            <a:off x="714375" y="0"/>
            <a:ext cx="7643813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ítol 1"/>
          <p:cNvSpPr>
            <a:spLocks noGrp="1"/>
          </p:cNvSpPr>
          <p:nvPr>
            <p:ph type="title"/>
          </p:nvPr>
        </p:nvSpPr>
        <p:spPr>
          <a:xfrm>
            <a:off x="1857374" y="3971925"/>
            <a:ext cx="675640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lang="es-ES" sz="3600" b="1" kern="1200" dirty="0">
                <a:solidFill>
                  <a:srgbClr val="007DCC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lvl="0"/>
            <a:r>
              <a:rPr lang="ca-ES" smtClean="0"/>
              <a:t>Feu clic aquí per editar l'estil</a:t>
            </a:r>
            <a:endParaRPr lang="es-E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BÀS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65933" y="1620000"/>
            <a:ext cx="7176062" cy="3806832"/>
          </a:xfrm>
        </p:spPr>
        <p:txBody>
          <a:bodyPr/>
          <a:lstStyle>
            <a:lvl1pPr>
              <a:buSzPct val="119000"/>
              <a:buFont typeface="Wingdings" pitchFamily="2" charset="2"/>
              <a:buChar char="§"/>
              <a:defRPr/>
            </a:lvl1pPr>
            <a:lvl3pPr>
              <a:buClr>
                <a:srgbClr val="007ABE"/>
              </a:buClr>
              <a:buSzPct val="90000"/>
              <a:buFont typeface="Courier New" pitchFamily="49" charset="0"/>
              <a:buChar char="o"/>
              <a:defRPr sz="1300"/>
            </a:lvl3pPr>
          </a:lstStyle>
          <a:p>
            <a:pPr lvl="0"/>
            <a:r>
              <a:rPr lang="ca-ES" smtClean="0"/>
              <a:t>Feu clic aquí per editar els estils de text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</p:txBody>
      </p:sp>
      <p:sp>
        <p:nvSpPr>
          <p:cNvPr id="7" name="Contenidor de contingut 2"/>
          <p:cNvSpPr>
            <a:spLocks noGrp="1"/>
          </p:cNvSpPr>
          <p:nvPr>
            <p:ph idx="13"/>
          </p:nvPr>
        </p:nvSpPr>
        <p:spPr>
          <a:xfrm>
            <a:off x="3214677" y="142852"/>
            <a:ext cx="4933591" cy="857256"/>
          </a:xfrm>
        </p:spPr>
        <p:txBody>
          <a:bodyPr/>
          <a:lstStyle>
            <a:lvl1pPr algn="r">
              <a:spcBef>
                <a:spcPts val="0"/>
              </a:spcBef>
              <a:buSzPct val="119000"/>
              <a:buFontTx/>
              <a:buNone/>
              <a:defRPr sz="2400" b="1"/>
            </a:lvl1pPr>
            <a:lvl3pPr>
              <a:buClr>
                <a:srgbClr val="007ABE"/>
              </a:buClr>
              <a:buSzPct val="90000"/>
              <a:buFont typeface="Courier New" pitchFamily="49" charset="0"/>
              <a:buChar char="o"/>
              <a:defRPr sz="1300"/>
            </a:lvl3pPr>
          </a:lstStyle>
          <a:p>
            <a:pPr lvl="0"/>
            <a:r>
              <a:rPr lang="ca-ES" smtClean="0"/>
              <a:t>Feu clic aquí per editar els estils de text</a:t>
            </a:r>
          </a:p>
          <a:p>
            <a:pPr lvl="1"/>
            <a:r>
              <a:rPr lang="ca-ES" smtClean="0"/>
              <a:t>Segon nivell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865188" y="6245225"/>
            <a:ext cx="140335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24B8B-49D0-4343-8103-8FB88D274B8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àgina eleme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57224" y="1142984"/>
            <a:ext cx="77724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a-ES" smtClean="0"/>
              <a:t>Feu clic aquí per editar els estils de text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65188" y="6245225"/>
            <a:ext cx="140335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9CAE9-AC00-4297-A19D-BBE557543E8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897358" y="1071547"/>
            <a:ext cx="3357563" cy="5021278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buClr>
                <a:srgbClr val="007ABE"/>
              </a:buClr>
              <a:buSzPct val="90000"/>
              <a:buFont typeface="Courier New" pitchFamily="49" charset="0"/>
              <a:buChar char="o"/>
              <a:defRPr sz="13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 smtClean="0"/>
              <a:t>Feu clic aquí per editar els estils de text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4741863" y="1071547"/>
            <a:ext cx="3359150" cy="5021278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buClr>
                <a:srgbClr val="007ABE"/>
              </a:buClr>
              <a:buSzPct val="90000"/>
              <a:buFont typeface="Courier New" pitchFamily="49" charset="0"/>
              <a:buChar char="o"/>
              <a:defRPr sz="13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 smtClean="0"/>
              <a:t>Feu clic aquí per editar els estils de text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F3048-2C5E-4D17-A2AE-CA55736E2DA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83941" y="1163646"/>
            <a:ext cx="3402307" cy="63976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7AB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Feu clic aquí per editar els estils de text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883941" y="2017721"/>
            <a:ext cx="3402307" cy="2411411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buClr>
                <a:srgbClr val="007ABE"/>
              </a:buClr>
              <a:buSzPct val="90000"/>
              <a:buFont typeface="Courier New" pitchFamily="49" charset="0"/>
              <a:buChar char="o"/>
              <a:defRPr sz="13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 smtClean="0"/>
              <a:t>Feu clic aquí per editar els estils de text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</p:txBody>
      </p:sp>
      <p:sp>
        <p:nvSpPr>
          <p:cNvPr id="12" name="Contenidor de text 2"/>
          <p:cNvSpPr>
            <a:spLocks noGrp="1"/>
          </p:cNvSpPr>
          <p:nvPr>
            <p:ph type="body" idx="13"/>
          </p:nvPr>
        </p:nvSpPr>
        <p:spPr>
          <a:xfrm>
            <a:off x="4714876" y="1163646"/>
            <a:ext cx="3402307" cy="63976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7AB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Feu clic aquí per editar els estils de text</a:t>
            </a:r>
          </a:p>
        </p:txBody>
      </p:sp>
      <p:sp>
        <p:nvSpPr>
          <p:cNvPr id="13" name="Contenidor de contingut 3"/>
          <p:cNvSpPr>
            <a:spLocks noGrp="1"/>
          </p:cNvSpPr>
          <p:nvPr>
            <p:ph sz="half" idx="14"/>
          </p:nvPr>
        </p:nvSpPr>
        <p:spPr>
          <a:xfrm>
            <a:off x="4714876" y="2017721"/>
            <a:ext cx="3402307" cy="2411411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buClr>
                <a:srgbClr val="007ABE"/>
              </a:buClr>
              <a:buSzPct val="90000"/>
              <a:buFont typeface="Courier New" pitchFamily="49" charset="0"/>
              <a:buChar char="o"/>
              <a:defRPr sz="13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 smtClean="0"/>
              <a:t>Feu clic aquí per editar els estils de text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5"/>
          </p:nvPr>
        </p:nvSpPr>
        <p:spPr>
          <a:xfrm>
            <a:off x="884238" y="6245225"/>
            <a:ext cx="140335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FA254-620F-4679-8E86-D238E956959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73668" y="1080000"/>
            <a:ext cx="3008313" cy="1162050"/>
          </a:xfrm>
          <a:prstGeom prst="rect">
            <a:avLst/>
          </a:prstGeom>
        </p:spPr>
        <p:txBody>
          <a:bodyPr anchor="t"/>
          <a:lstStyle>
            <a:lvl1pPr algn="l">
              <a:defRPr sz="1800" b="1"/>
            </a:lvl1pPr>
          </a:lstStyle>
          <a:p>
            <a:r>
              <a:rPr lang="ca-ES" smtClean="0"/>
              <a:t>Feu clic aquí per editar l'estil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214810" y="1080000"/>
            <a:ext cx="3857652" cy="4929222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buClr>
                <a:srgbClr val="007ABE"/>
              </a:buClr>
              <a:buSzPct val="90000"/>
              <a:buFont typeface="Courier New" pitchFamily="49" charset="0"/>
              <a:buChar char="o"/>
              <a:defRPr sz="1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smtClean="0"/>
              <a:t>Feu clic aquí per editar els estils de text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73668" y="2305035"/>
            <a:ext cx="3008313" cy="3767172"/>
          </a:xfrm>
        </p:spPr>
        <p:txBody>
          <a:bodyPr/>
          <a:lstStyle>
            <a:lvl1pPr marL="0" indent="0"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els estils de text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65188" y="6245225"/>
            <a:ext cx="140335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70920-3112-4858-858A-7782D2192C6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ca-ES" smtClean="0"/>
              <a:t>Feu clic aquí per editar l'estil</a:t>
            </a:r>
            <a:endParaRPr lang="es-ES" dirty="0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1792288" y="1080000"/>
            <a:ext cx="5486400" cy="3513153"/>
          </a:xfrm>
        </p:spPr>
        <p:txBody>
          <a:bodyPr/>
          <a:lstStyle>
            <a:lvl1pPr marL="0" indent="0">
              <a:buNone/>
              <a:defRPr sz="31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els estils de text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65188" y="6245225"/>
            <a:ext cx="140335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0D4B1-44CD-4BE7-912C-8574121E069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ol horitzonta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1000100" y="1214422"/>
            <a:ext cx="7072338" cy="4878395"/>
          </a:xfrm>
        </p:spPr>
        <p:txBody>
          <a:bodyPr vert="eaVert"/>
          <a:lstStyle>
            <a:lvl3pPr>
              <a:buClr>
                <a:srgbClr val="007ABE"/>
              </a:buClr>
              <a:buSzPct val="90000"/>
              <a:buFont typeface="Courier New" pitchFamily="49" charset="0"/>
              <a:buChar char="o"/>
              <a:defRPr sz="1300"/>
            </a:lvl3pPr>
          </a:lstStyle>
          <a:p>
            <a:pPr lvl="0"/>
            <a:r>
              <a:rPr lang="ca-ES" smtClean="0"/>
              <a:t>Feu clic aquí per editar els estils de text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65188" y="6245225"/>
            <a:ext cx="140335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879DA-9B2A-492F-9F27-AF7F04A5478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30BC5-36B8-4DE3-B55F-530C9F610770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C3C02-D9B6-41F6-9687-CC06D957F64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F6CCF-B445-4E8E-8743-479012632662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67EB0-EA77-421D-B531-1F10CA88B63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9CCCD-D85B-45FD-9FA9-429996588ACF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CD826-93A2-4A4B-ACEF-A56E50BFF62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4F25D-3E55-4E4B-85C8-2AAD32B9F2BE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36A4F-C7FB-4702-A12B-0C0BDAECF3E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B7E32309-3F9E-4A80-8504-1B97A4BE1294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CC088953-A9FD-42CA-92D4-4DFA1AAA01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F18A7-7E22-48AD-A5E3-14456EBF9277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67958-F22C-4377-B05F-0056C922D2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D26B6-E00A-4E55-A9AC-4DE197287474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427B6-807A-48D0-9E41-3BBE1D52E18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16A82-D651-4489-9A5D-9D86908FD36D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37DDC-3690-4068-AACF-EBC3B1DAB06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3482A-53CD-4348-8580-EEA617A517A6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3E879-95FF-4FD2-8D7A-7C2D1E3DD87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096A8-BBF9-43CE-9E5A-EF0716DA5E08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E08C6-5575-4E7C-9FEF-A932FF77110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1789A-A62F-4D1A-B666-0BF2282D279E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46669-54E5-43DD-97F2-4ECDCEC81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998EF-2BAA-4DCA-868B-ABAD6B3D02A7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DF8F5-9AAE-4E2B-949A-72F2A0CFBFB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B55BA585-6098-4CB2-8FE2-9CE50A4CA1CA}" type="datetimeFigureOut">
              <a:rPr lang="en-US"/>
              <a:pPr>
                <a:defRPr/>
              </a:pPr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6960A4EB-4BD1-4FF2-993C-1078A10FA2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1265238"/>
            <a:ext cx="7175500" cy="487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1"/>
            <a:endParaRPr lang="es-ES" smtClean="0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96938" y="6245225"/>
            <a:ext cx="14033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57438" y="6245225"/>
            <a:ext cx="42148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3688" y="6245225"/>
            <a:ext cx="15716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520D0E2E-BEC9-4DAC-A682-D87F2767405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000125" y="0"/>
            <a:ext cx="7175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endParaRPr lang="es-ES" sz="2400" b="1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grpSp>
        <p:nvGrpSpPr>
          <p:cNvPr id="2055" name="10 Grupo"/>
          <p:cNvGrpSpPr>
            <a:grpSpLocks/>
          </p:cNvGrpSpPr>
          <p:nvPr/>
        </p:nvGrpSpPr>
        <p:grpSpPr bwMode="auto">
          <a:xfrm>
            <a:off x="427038" y="0"/>
            <a:ext cx="7859712" cy="1000125"/>
            <a:chOff x="427038" y="0"/>
            <a:chExt cx="7859712" cy="1000125"/>
          </a:xfrm>
        </p:grpSpPr>
        <p:pic>
          <p:nvPicPr>
            <p:cNvPr id="2056" name="8 Imagen" descr="barra blava arrodonida.jpg"/>
            <p:cNvPicPr>
              <a:picLocks noChangeAspect="1"/>
            </p:cNvPicPr>
            <p:nvPr userDrawn="1"/>
          </p:nvPicPr>
          <p:blipFill>
            <a:blip r:embed="rId14" cstate="print"/>
            <a:srcRect t="40471" r="917"/>
            <a:stretch>
              <a:fillRect/>
            </a:stretch>
          </p:blipFill>
          <p:spPr bwMode="auto">
            <a:xfrm>
              <a:off x="714375" y="0"/>
              <a:ext cx="7572375" cy="357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2" name="11 Conector recto"/>
            <p:cNvCxnSpPr/>
            <p:nvPr userDrawn="1"/>
          </p:nvCxnSpPr>
          <p:spPr>
            <a:xfrm>
              <a:off x="1000125" y="998538"/>
              <a:ext cx="7072313" cy="1587"/>
            </a:xfrm>
            <a:prstGeom prst="line">
              <a:avLst/>
            </a:prstGeom>
            <a:ln>
              <a:solidFill>
                <a:srgbClr val="007AB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58" name="5 Imagen" descr="UPC-CEI-positiu-p3005-interior-blanc.png"/>
            <p:cNvPicPr>
              <a:picLocks noChangeAspect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27038" y="153988"/>
              <a:ext cx="2430462" cy="81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69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100">
          <a:solidFill>
            <a:srgbClr val="007AB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100">
          <a:solidFill>
            <a:srgbClr val="007ABE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100">
          <a:solidFill>
            <a:srgbClr val="007ABE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100">
          <a:solidFill>
            <a:srgbClr val="007ABE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100">
          <a:solidFill>
            <a:srgbClr val="007ABE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7ABE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7ABE"/>
        </a:buClr>
        <a:buFont typeface="Arial" charset="0"/>
        <a:buChar char="•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7ABE"/>
        </a:buClr>
        <a:buFont typeface="Courier New" pitchFamily="49" charset="0"/>
        <a:buChar char="o"/>
        <a:defRPr sz="1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image" Target="../media/image17.jpeg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0.jpe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hyperlink" Target="http://www.grenoble-inp.fr/bienvenido-grenoble-it-10109.kjsp?RH=INPG_ES&amp;RF=INPG_ES" TargetMode="External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4.jpeg"/><Relationship Id="rId5" Type="http://schemas.openxmlformats.org/officeDocument/2006/relationships/image" Target="../media/image43.emf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hyperlink" Target="http://www.kic-innoenergy.com/co-location-menu/co-locations/cc-iberia.html" TargetMode="External"/><Relationship Id="rId3" Type="http://schemas.openxmlformats.org/officeDocument/2006/relationships/hyperlink" Target="http://www.kic-innoenergy.com/co-location-menu/co-locations/cc-benelux.html" TargetMode="External"/><Relationship Id="rId7" Type="http://schemas.openxmlformats.org/officeDocument/2006/relationships/hyperlink" Target="http://www.kic-innoenergy.com/co-location-menu/co-locations/cc-poland-plus.html" TargetMode="External"/><Relationship Id="rId12" Type="http://schemas.openxmlformats.org/officeDocument/2006/relationships/image" Target="../media/image4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6.jpeg"/><Relationship Id="rId11" Type="http://schemas.openxmlformats.org/officeDocument/2006/relationships/hyperlink" Target="http://www.kic-innoenergy.com/co-location-menu/co-locations/cc-germany.html" TargetMode="External"/><Relationship Id="rId5" Type="http://schemas.openxmlformats.org/officeDocument/2006/relationships/hyperlink" Target="http://www.kic-innoenergy.com/co-location-menu/co-locations/cc-alps-valleys.html" TargetMode="External"/><Relationship Id="rId15" Type="http://schemas.openxmlformats.org/officeDocument/2006/relationships/image" Target="../media/image51.jpeg"/><Relationship Id="rId10" Type="http://schemas.openxmlformats.org/officeDocument/2006/relationships/image" Target="../media/image48.jpeg"/><Relationship Id="rId4" Type="http://schemas.openxmlformats.org/officeDocument/2006/relationships/image" Target="../media/image45.jpeg"/><Relationship Id="rId9" Type="http://schemas.openxmlformats.org/officeDocument/2006/relationships/hyperlink" Target="http://www.kic-innoenergy.com/co-location-menu/co-locations/cc-sweden.html" TargetMode="External"/><Relationship Id="rId1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0" r="298"/>
          <a:stretch/>
        </p:blipFill>
        <p:spPr>
          <a:xfrm>
            <a:off x="-36512" y="0"/>
            <a:ext cx="9180512" cy="6858000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56792"/>
            <a:ext cx="7872413" cy="2743200"/>
          </a:xfrm>
          <a:prstGeom prst="rect">
            <a:avLst/>
          </a:prstGeom>
        </p:spPr>
      </p:pic>
      <p:pic>
        <p:nvPicPr>
          <p:cNvPr id="7" name="Imat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382913"/>
            <a:ext cx="2957577" cy="115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4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39"/>
          <p:cNvSpPr>
            <a:spLocks noChangeShapeType="1"/>
          </p:cNvSpPr>
          <p:nvPr/>
        </p:nvSpPr>
        <p:spPr bwMode="auto">
          <a:xfrm>
            <a:off x="468313" y="115888"/>
            <a:ext cx="6192837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79" name="Line 40"/>
          <p:cNvSpPr>
            <a:spLocks noChangeShapeType="1"/>
          </p:cNvSpPr>
          <p:nvPr/>
        </p:nvSpPr>
        <p:spPr bwMode="auto">
          <a:xfrm>
            <a:off x="498475" y="7267575"/>
            <a:ext cx="61928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0" name="Line 41"/>
          <p:cNvSpPr>
            <a:spLocks noChangeShapeType="1"/>
          </p:cNvSpPr>
          <p:nvPr/>
        </p:nvSpPr>
        <p:spPr bwMode="auto">
          <a:xfrm>
            <a:off x="468313" y="115888"/>
            <a:ext cx="0" cy="2730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1" name="Line 43"/>
          <p:cNvSpPr>
            <a:spLocks noChangeShapeType="1"/>
          </p:cNvSpPr>
          <p:nvPr/>
        </p:nvSpPr>
        <p:spPr bwMode="auto">
          <a:xfrm>
            <a:off x="6661150" y="115888"/>
            <a:ext cx="2087563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3" name="Line 76"/>
          <p:cNvSpPr>
            <a:spLocks noChangeShapeType="1"/>
          </p:cNvSpPr>
          <p:nvPr/>
        </p:nvSpPr>
        <p:spPr bwMode="auto">
          <a:xfrm>
            <a:off x="498475" y="6692900"/>
            <a:ext cx="0" cy="2730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4" name="Line 77"/>
          <p:cNvSpPr>
            <a:spLocks noChangeShapeType="1"/>
          </p:cNvSpPr>
          <p:nvPr/>
        </p:nvSpPr>
        <p:spPr bwMode="auto">
          <a:xfrm>
            <a:off x="8778875" y="6721475"/>
            <a:ext cx="0" cy="2730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5" name="Line 78"/>
          <p:cNvSpPr>
            <a:spLocks noChangeShapeType="1"/>
          </p:cNvSpPr>
          <p:nvPr/>
        </p:nvSpPr>
        <p:spPr bwMode="auto">
          <a:xfrm>
            <a:off x="498475" y="6994525"/>
            <a:ext cx="0" cy="2730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6" name="Line 79"/>
          <p:cNvSpPr>
            <a:spLocks noChangeShapeType="1"/>
          </p:cNvSpPr>
          <p:nvPr/>
        </p:nvSpPr>
        <p:spPr bwMode="auto">
          <a:xfrm>
            <a:off x="8778875" y="6994525"/>
            <a:ext cx="0" cy="2730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7" name="Line 80"/>
          <p:cNvSpPr>
            <a:spLocks noChangeShapeType="1"/>
          </p:cNvSpPr>
          <p:nvPr/>
        </p:nvSpPr>
        <p:spPr bwMode="auto">
          <a:xfrm>
            <a:off x="6691313" y="7267575"/>
            <a:ext cx="2087562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8" name="Oval 7"/>
          <p:cNvSpPr>
            <a:spLocks noChangeArrowheads="1"/>
          </p:cNvSpPr>
          <p:nvPr/>
        </p:nvSpPr>
        <p:spPr bwMode="auto">
          <a:xfrm>
            <a:off x="4278313" y="3495439"/>
            <a:ext cx="647700" cy="644525"/>
          </a:xfrm>
          <a:prstGeom prst="ellipse">
            <a:avLst/>
          </a:prstGeom>
          <a:solidFill>
            <a:srgbClr val="0766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endParaRPr lang="ca-ES" altLang="es-ES" sz="2400"/>
          </a:p>
        </p:txBody>
      </p:sp>
      <p:sp>
        <p:nvSpPr>
          <p:cNvPr id="24589" name="Line 71"/>
          <p:cNvSpPr>
            <a:spLocks noChangeShapeType="1"/>
          </p:cNvSpPr>
          <p:nvPr/>
        </p:nvSpPr>
        <p:spPr bwMode="auto">
          <a:xfrm>
            <a:off x="3306763" y="2720975"/>
            <a:ext cx="1350468" cy="782638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90" name="Line 72"/>
          <p:cNvSpPr>
            <a:spLocks noChangeShapeType="1"/>
          </p:cNvSpPr>
          <p:nvPr/>
        </p:nvSpPr>
        <p:spPr bwMode="auto">
          <a:xfrm flipV="1">
            <a:off x="4926013" y="2006600"/>
            <a:ext cx="1065212" cy="1428750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91" name="Line 74"/>
          <p:cNvSpPr>
            <a:spLocks noChangeShapeType="1"/>
          </p:cNvSpPr>
          <p:nvPr/>
        </p:nvSpPr>
        <p:spPr bwMode="auto">
          <a:xfrm flipH="1">
            <a:off x="4069164" y="4249845"/>
            <a:ext cx="336445" cy="1195380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93" name="Line 74"/>
          <p:cNvSpPr>
            <a:spLocks noChangeShapeType="1"/>
          </p:cNvSpPr>
          <p:nvPr/>
        </p:nvSpPr>
        <p:spPr bwMode="auto">
          <a:xfrm>
            <a:off x="5171393" y="3952081"/>
            <a:ext cx="819831" cy="561886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94" name="Line 74"/>
          <p:cNvSpPr>
            <a:spLocks noChangeShapeType="1"/>
          </p:cNvSpPr>
          <p:nvPr/>
        </p:nvSpPr>
        <p:spPr bwMode="auto">
          <a:xfrm flipV="1">
            <a:off x="2808288" y="3829991"/>
            <a:ext cx="1260876" cy="216546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grpSp>
        <p:nvGrpSpPr>
          <p:cNvPr id="24595" name="Agrupa 3"/>
          <p:cNvGrpSpPr>
            <a:grpSpLocks/>
          </p:cNvGrpSpPr>
          <p:nvPr/>
        </p:nvGrpSpPr>
        <p:grpSpPr bwMode="auto">
          <a:xfrm>
            <a:off x="5892800" y="3419287"/>
            <a:ext cx="2886075" cy="2534476"/>
            <a:chOff x="641350" y="1931988"/>
            <a:chExt cx="2886076" cy="2532404"/>
          </a:xfrm>
        </p:grpSpPr>
        <p:sp>
          <p:nvSpPr>
            <p:cNvPr id="24629" name="Line 52"/>
            <p:cNvSpPr>
              <a:spLocks noChangeShapeType="1"/>
            </p:cNvSpPr>
            <p:nvPr/>
          </p:nvSpPr>
          <p:spPr bwMode="auto">
            <a:xfrm>
              <a:off x="641350" y="1931988"/>
              <a:ext cx="0" cy="82073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4630" name="Line 54"/>
            <p:cNvSpPr>
              <a:spLocks noChangeShapeType="1"/>
            </p:cNvSpPr>
            <p:nvPr/>
          </p:nvSpPr>
          <p:spPr bwMode="auto">
            <a:xfrm>
              <a:off x="641350" y="2752725"/>
              <a:ext cx="0" cy="27305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grpSp>
          <p:nvGrpSpPr>
            <p:cNvPr id="24631" name="Group 45"/>
            <p:cNvGrpSpPr>
              <a:grpSpLocks/>
            </p:cNvGrpSpPr>
            <p:nvPr/>
          </p:nvGrpSpPr>
          <p:grpSpPr bwMode="auto">
            <a:xfrm>
              <a:off x="809257" y="3098893"/>
              <a:ext cx="331339" cy="368300"/>
              <a:chOff x="4690" y="4137"/>
              <a:chExt cx="259" cy="136"/>
            </a:xfrm>
          </p:grpSpPr>
          <p:sp>
            <p:nvSpPr>
              <p:cNvPr id="24633" name="Line 46"/>
              <p:cNvSpPr>
                <a:spLocks noChangeShapeType="1"/>
              </p:cNvSpPr>
              <p:nvPr/>
            </p:nvSpPr>
            <p:spPr bwMode="auto">
              <a:xfrm>
                <a:off x="4690" y="4137"/>
                <a:ext cx="259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4634" name="Line 47"/>
              <p:cNvSpPr>
                <a:spLocks noChangeShapeType="1"/>
              </p:cNvSpPr>
              <p:nvPr/>
            </p:nvSpPr>
            <p:spPr bwMode="auto">
              <a:xfrm flipV="1">
                <a:off x="4690" y="4137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4632" name="Text Box 42"/>
            <p:cNvSpPr txBox="1">
              <a:spLocks noChangeArrowheads="1"/>
            </p:cNvSpPr>
            <p:nvPr/>
          </p:nvSpPr>
          <p:spPr bwMode="auto">
            <a:xfrm>
              <a:off x="863601" y="3098981"/>
              <a:ext cx="2663825" cy="1365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ca-ES" altLang="es-ES" b="1" dirty="0" smtClean="0">
                  <a:solidFill>
                    <a:schemeClr val="tx2"/>
                  </a:solidFill>
                  <a:latin typeface="Helvetica" pitchFamily="34" charset="0"/>
                </a:rPr>
                <a:t>356</a:t>
              </a:r>
              <a:endParaRPr lang="es-ES" altLang="es-ES" b="1" dirty="0">
                <a:solidFill>
                  <a:schemeClr val="tx2"/>
                </a:solidFill>
                <a:latin typeface="Helvetica" pitchFamily="34" charset="0"/>
              </a:endParaRPr>
            </a:p>
            <a:p>
              <a:pPr>
                <a:lnSpc>
                  <a:spcPct val="120000"/>
                </a:lnSpc>
              </a:pPr>
              <a:r>
                <a:rPr lang="es-ES" altLang="es-ES" b="1" dirty="0">
                  <a:solidFill>
                    <a:srgbClr val="0766B2"/>
                  </a:solidFill>
                  <a:latin typeface="Helvetica" pitchFamily="34" charset="0"/>
                </a:rPr>
                <a:t>PhD </a:t>
              </a:r>
              <a:r>
                <a:rPr lang="es-ES" altLang="es-ES" b="1" dirty="0" err="1">
                  <a:solidFill>
                    <a:srgbClr val="0766B2"/>
                  </a:solidFill>
                  <a:latin typeface="Helvetica" pitchFamily="34" charset="0"/>
                </a:rPr>
                <a:t>theses</a:t>
              </a:r>
              <a:r>
                <a:rPr lang="es-ES" altLang="es-ES" b="1" dirty="0">
                  <a:solidFill>
                    <a:srgbClr val="0766B2"/>
                  </a:solidFill>
                  <a:latin typeface="Helvetica" pitchFamily="34" charset="0"/>
                </a:rPr>
                <a:t> </a:t>
              </a:r>
              <a:r>
                <a:rPr lang="es-ES" altLang="es-ES" dirty="0" err="1" smtClean="0"/>
                <a:t>presented</a:t>
              </a:r>
              <a:endParaRPr lang="es-ES" altLang="es-ES" dirty="0" smtClean="0"/>
            </a:p>
            <a:p>
              <a:pPr>
                <a:lnSpc>
                  <a:spcPct val="120000"/>
                </a:lnSpc>
              </a:pPr>
              <a:r>
                <a:rPr lang="zh-CN" altLang="ca-ES" dirty="0">
                  <a:ea typeface="宋体" panose="02010600030101010101" pitchFamily="2" charset="-122"/>
                </a:rPr>
                <a:t>每年博士毕业论</a:t>
              </a:r>
              <a:r>
                <a:rPr lang="zh-CN" altLang="ca-ES" dirty="0" smtClean="0">
                  <a:ea typeface="宋体" panose="02010600030101010101" pitchFamily="2" charset="-122"/>
                </a:rPr>
                <a:t>文</a:t>
              </a:r>
              <a:r>
                <a:rPr lang="en-US" altLang="zh-CN" dirty="0" smtClean="0">
                  <a:ea typeface="宋体" panose="02010600030101010101" pitchFamily="2" charset="-122"/>
                </a:rPr>
                <a:t>356</a:t>
              </a:r>
              <a:r>
                <a:rPr lang="zh-CN" altLang="en-US" dirty="0" smtClean="0">
                  <a:ea typeface="宋体" panose="02010600030101010101" pitchFamily="2" charset="-122"/>
                </a:rPr>
                <a:t>份</a:t>
              </a:r>
              <a:endParaRPr lang="zh-CN" altLang="en-US" dirty="0">
                <a:ea typeface="宋体" panose="02010600030101010101" pitchFamily="2" charset="-122"/>
              </a:endParaRPr>
            </a:p>
            <a:p>
              <a:pPr>
                <a:lnSpc>
                  <a:spcPct val="120000"/>
                </a:lnSpc>
              </a:pPr>
              <a:endParaRPr lang="ca-ES" altLang="es-ES" b="1" dirty="0">
                <a:solidFill>
                  <a:srgbClr val="993366"/>
                </a:solidFill>
              </a:endParaRPr>
            </a:p>
          </p:txBody>
        </p:sp>
      </p:grpSp>
      <p:grpSp>
        <p:nvGrpSpPr>
          <p:cNvPr id="24596" name="Agrupa 8"/>
          <p:cNvGrpSpPr>
            <a:grpSpLocks/>
          </p:cNvGrpSpPr>
          <p:nvPr/>
        </p:nvGrpSpPr>
        <p:grpSpPr bwMode="auto">
          <a:xfrm>
            <a:off x="6091238" y="1773239"/>
            <a:ext cx="3052762" cy="1532505"/>
            <a:chOff x="5940425" y="1971801"/>
            <a:chExt cx="3053371" cy="1533514"/>
          </a:xfrm>
        </p:grpSpPr>
        <p:grpSp>
          <p:nvGrpSpPr>
            <p:cNvPr id="24624" name="Group 45"/>
            <p:cNvGrpSpPr>
              <a:grpSpLocks/>
            </p:cNvGrpSpPr>
            <p:nvPr/>
          </p:nvGrpSpPr>
          <p:grpSpPr bwMode="auto">
            <a:xfrm>
              <a:off x="5940425" y="1971801"/>
              <a:ext cx="349250" cy="368300"/>
              <a:chOff x="4694" y="3702"/>
              <a:chExt cx="273" cy="136"/>
            </a:xfrm>
          </p:grpSpPr>
          <p:sp>
            <p:nvSpPr>
              <p:cNvPr id="24627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4628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4625" name="Text Box 42"/>
            <p:cNvSpPr txBox="1">
              <a:spLocks noChangeArrowheads="1"/>
            </p:cNvSpPr>
            <p:nvPr/>
          </p:nvSpPr>
          <p:spPr bwMode="auto">
            <a:xfrm>
              <a:off x="5958682" y="2027015"/>
              <a:ext cx="3035114" cy="147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s-ES" altLang="es-ES" b="1" dirty="0" smtClean="0">
                  <a:solidFill>
                    <a:schemeClr val="tx2"/>
                  </a:solidFill>
                  <a:latin typeface="Helvetica" pitchFamily="34" charset="0"/>
                </a:rPr>
                <a:t>1,923</a:t>
              </a:r>
              <a:endParaRPr lang="es-ES" altLang="es-ES" b="1" dirty="0">
                <a:solidFill>
                  <a:schemeClr val="tx2"/>
                </a:solidFill>
                <a:latin typeface="Helvetica" pitchFamily="34" charset="0"/>
              </a:endParaRPr>
            </a:p>
            <a:p>
              <a:r>
                <a:rPr lang="es-ES" altLang="es-ES" b="1" dirty="0" err="1">
                  <a:solidFill>
                    <a:srgbClr val="0766B2"/>
                  </a:solidFill>
                  <a:latin typeface="Helvetica" pitchFamily="34" charset="0"/>
                </a:rPr>
                <a:t>Papers</a:t>
              </a:r>
              <a:r>
                <a:rPr lang="es-ES" altLang="es-ES" dirty="0"/>
                <a:t> in </a:t>
              </a:r>
              <a:r>
                <a:rPr lang="es-ES" altLang="es-ES" dirty="0" err="1"/>
                <a:t>scientific</a:t>
              </a:r>
              <a:r>
                <a:rPr lang="es-ES" altLang="es-ES" dirty="0"/>
                <a:t> </a:t>
              </a:r>
              <a:r>
                <a:rPr lang="es-ES" altLang="es-ES" dirty="0" err="1" smtClean="0"/>
                <a:t>journals</a:t>
              </a:r>
              <a:endParaRPr lang="es-ES" altLang="es-ES" dirty="0" smtClean="0"/>
            </a:p>
            <a:p>
              <a:r>
                <a:rPr lang="zh-CN" altLang="ca-ES" dirty="0">
                  <a:ea typeface="宋体" panose="02010600030101010101" pitchFamily="2" charset="-122"/>
                </a:rPr>
                <a:t>每年科学期刊发表学术论</a:t>
              </a:r>
              <a:r>
                <a:rPr lang="zh-CN" altLang="ca-ES" dirty="0" smtClean="0">
                  <a:ea typeface="宋体" panose="02010600030101010101" pitchFamily="2" charset="-122"/>
                </a:rPr>
                <a:t>文</a:t>
              </a:r>
              <a:r>
                <a:rPr lang="en-US" altLang="zh-CN" dirty="0" smtClean="0">
                  <a:solidFill>
                    <a:schemeClr val="tx2"/>
                  </a:solidFill>
                  <a:ea typeface="宋体" panose="02010600030101010101" pitchFamily="2" charset="-122"/>
                </a:rPr>
                <a:t>1,923</a:t>
              </a:r>
              <a:r>
                <a:rPr lang="en-US" altLang="zh-CN" dirty="0" smtClean="0">
                  <a:ea typeface="宋体" panose="02010600030101010101" pitchFamily="2" charset="-122"/>
                </a:rPr>
                <a:t> </a:t>
              </a:r>
              <a:r>
                <a:rPr lang="zh-CN" altLang="en-US" dirty="0" smtClean="0">
                  <a:ea typeface="宋体" panose="02010600030101010101" pitchFamily="2" charset="-122"/>
                </a:rPr>
                <a:t>份</a:t>
              </a:r>
              <a:endParaRPr lang="zh-CN" altLang="en-US" dirty="0">
                <a:ea typeface="宋体" panose="02010600030101010101" pitchFamily="2" charset="-122"/>
              </a:endParaRPr>
            </a:p>
            <a:p>
              <a:endParaRPr lang="ca-ES" altLang="es-ES" dirty="0"/>
            </a:p>
          </p:txBody>
        </p:sp>
        <p:sp>
          <p:nvSpPr>
            <p:cNvPr id="24626" name="Line 55"/>
            <p:cNvSpPr>
              <a:spLocks noChangeShapeType="1"/>
            </p:cNvSpPr>
            <p:nvPr/>
          </p:nvSpPr>
          <p:spPr bwMode="auto">
            <a:xfrm>
              <a:off x="6480969" y="2359175"/>
              <a:ext cx="0" cy="27305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4597" name="Agrupa 6"/>
          <p:cNvGrpSpPr>
            <a:grpSpLocks/>
          </p:cNvGrpSpPr>
          <p:nvPr/>
        </p:nvGrpSpPr>
        <p:grpSpPr bwMode="auto">
          <a:xfrm>
            <a:off x="3710855" y="5622211"/>
            <a:ext cx="2920758" cy="1754326"/>
            <a:chOff x="3290846" y="4676219"/>
            <a:chExt cx="2919904" cy="1754581"/>
          </a:xfrm>
        </p:grpSpPr>
        <p:grpSp>
          <p:nvGrpSpPr>
            <p:cNvPr id="24620" name="Group 45"/>
            <p:cNvGrpSpPr>
              <a:grpSpLocks/>
            </p:cNvGrpSpPr>
            <p:nvPr/>
          </p:nvGrpSpPr>
          <p:grpSpPr bwMode="auto">
            <a:xfrm>
              <a:off x="3290846" y="4676683"/>
              <a:ext cx="358205" cy="368300"/>
              <a:chOff x="2881" y="4100"/>
              <a:chExt cx="280" cy="136"/>
            </a:xfrm>
          </p:grpSpPr>
          <p:sp>
            <p:nvSpPr>
              <p:cNvPr id="24622" name="Line 46"/>
              <p:cNvSpPr>
                <a:spLocks noChangeShapeType="1"/>
              </p:cNvSpPr>
              <p:nvPr/>
            </p:nvSpPr>
            <p:spPr bwMode="auto">
              <a:xfrm>
                <a:off x="2888" y="4100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4623" name="Line 47"/>
              <p:cNvSpPr>
                <a:spLocks noChangeShapeType="1"/>
              </p:cNvSpPr>
              <p:nvPr/>
            </p:nvSpPr>
            <p:spPr bwMode="auto">
              <a:xfrm flipV="1">
                <a:off x="2881" y="4100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4621" name="Text Box 43"/>
            <p:cNvSpPr txBox="1">
              <a:spLocks noChangeArrowheads="1"/>
            </p:cNvSpPr>
            <p:nvPr/>
          </p:nvSpPr>
          <p:spPr bwMode="auto">
            <a:xfrm>
              <a:off x="3291167" y="4676219"/>
              <a:ext cx="2919583" cy="1754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s-ES" altLang="es-ES" b="1" dirty="0" smtClean="0">
                  <a:solidFill>
                    <a:schemeClr val="tx2"/>
                  </a:solidFill>
                  <a:latin typeface="Helvetica" pitchFamily="34" charset="0"/>
                </a:rPr>
                <a:t>130</a:t>
              </a:r>
              <a:endParaRPr lang="es-ES" altLang="es-ES" b="1" dirty="0">
                <a:solidFill>
                  <a:schemeClr val="tx2"/>
                </a:solidFill>
                <a:latin typeface="Helvetica" pitchFamily="34" charset="0"/>
              </a:endParaRPr>
            </a:p>
            <a:p>
              <a:r>
                <a:rPr lang="es-ES" altLang="es-ES" dirty="0" err="1"/>
                <a:t>Technical</a:t>
              </a:r>
              <a:r>
                <a:rPr lang="es-ES" altLang="es-ES" dirty="0"/>
                <a:t> and </a:t>
              </a:r>
              <a:r>
                <a:rPr lang="es-ES" altLang="es-ES" dirty="0" err="1"/>
                <a:t>scientific</a:t>
              </a:r>
              <a:r>
                <a:rPr lang="es-ES" altLang="es-ES" dirty="0"/>
                <a:t> </a:t>
              </a:r>
              <a:r>
                <a:rPr lang="es-ES" altLang="es-ES" b="1" dirty="0" err="1" smtClean="0">
                  <a:solidFill>
                    <a:srgbClr val="0766B2"/>
                  </a:solidFill>
                  <a:latin typeface="Helvetica" pitchFamily="34" charset="0"/>
                </a:rPr>
                <a:t>awards</a:t>
              </a:r>
              <a:endParaRPr lang="es-ES" altLang="es-ES" b="1" dirty="0" smtClean="0">
                <a:solidFill>
                  <a:srgbClr val="0766B2"/>
                </a:solidFill>
                <a:latin typeface="Helvetica" pitchFamily="34" charset="0"/>
              </a:endParaRPr>
            </a:p>
            <a:p>
              <a:r>
                <a:rPr lang="ca-ES" altLang="zh-CN" dirty="0" smtClean="0">
                  <a:latin typeface="Helvetica" pitchFamily="34" charset="0"/>
                  <a:ea typeface="宋体" panose="02010600030101010101" pitchFamily="2" charset="-122"/>
                </a:rPr>
                <a:t>130 </a:t>
              </a:r>
              <a:r>
                <a:rPr lang="zh-CN" altLang="es-ES" dirty="0" smtClean="0">
                  <a:latin typeface="Helvetica" pitchFamily="34" charset="0"/>
                  <a:ea typeface="宋体" panose="02010600030101010101" pitchFamily="2" charset="-122"/>
                </a:rPr>
                <a:t>科</a:t>
              </a:r>
              <a:r>
                <a:rPr lang="zh-CN" altLang="es-ES" dirty="0">
                  <a:latin typeface="Helvetica" pitchFamily="34" charset="0"/>
                  <a:ea typeface="宋体" panose="02010600030101010101" pitchFamily="2" charset="-122"/>
                </a:rPr>
                <a:t>学技术奖项</a:t>
              </a:r>
            </a:p>
            <a:p>
              <a:endParaRPr lang="es-ES" altLang="es-ES" dirty="0">
                <a:latin typeface="Helvetica" pitchFamily="34" charset="0"/>
              </a:endParaRPr>
            </a:p>
            <a:p>
              <a:endParaRPr lang="ca-ES" altLang="es-ES" b="1" dirty="0">
                <a:solidFill>
                  <a:srgbClr val="993366"/>
                </a:solidFill>
              </a:endParaRPr>
            </a:p>
          </p:txBody>
        </p:sp>
      </p:grpSp>
      <p:grpSp>
        <p:nvGrpSpPr>
          <p:cNvPr id="24599" name="Agrupa 2"/>
          <p:cNvGrpSpPr>
            <a:grpSpLocks/>
          </p:cNvGrpSpPr>
          <p:nvPr/>
        </p:nvGrpSpPr>
        <p:grpSpPr bwMode="auto">
          <a:xfrm>
            <a:off x="230188" y="3850837"/>
            <a:ext cx="3076575" cy="1222882"/>
            <a:chOff x="3738563" y="5534025"/>
            <a:chExt cx="3600450" cy="1222529"/>
          </a:xfrm>
        </p:grpSpPr>
        <p:grpSp>
          <p:nvGrpSpPr>
            <p:cNvPr id="24612" name="Group 45"/>
            <p:cNvGrpSpPr>
              <a:grpSpLocks/>
            </p:cNvGrpSpPr>
            <p:nvPr/>
          </p:nvGrpSpPr>
          <p:grpSpPr bwMode="auto">
            <a:xfrm>
              <a:off x="3738563" y="5534025"/>
              <a:ext cx="349250" cy="368300"/>
              <a:chOff x="4694" y="3702"/>
              <a:chExt cx="273" cy="136"/>
            </a:xfrm>
          </p:grpSpPr>
          <p:sp>
            <p:nvSpPr>
              <p:cNvPr id="24614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4615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4613" name="Rectangle 7"/>
            <p:cNvSpPr>
              <a:spLocks noChangeArrowheads="1"/>
            </p:cNvSpPr>
            <p:nvPr/>
          </p:nvSpPr>
          <p:spPr bwMode="auto">
            <a:xfrm>
              <a:off x="3738563" y="5556572"/>
              <a:ext cx="3600450" cy="1199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s-ES" altLang="es-ES" b="1" dirty="0" smtClean="0">
                  <a:solidFill>
                    <a:srgbClr val="0070C0"/>
                  </a:solidFill>
                  <a:latin typeface="Helvetica" pitchFamily="34" charset="0"/>
                </a:rPr>
                <a:t>807</a:t>
              </a:r>
              <a:endParaRPr lang="es-ES" altLang="es-ES" b="1" dirty="0">
                <a:solidFill>
                  <a:srgbClr val="0070C0"/>
                </a:solidFill>
                <a:latin typeface="Helvetica" pitchFamily="34" charset="0"/>
              </a:endParaRPr>
            </a:p>
            <a:p>
              <a:r>
                <a:rPr lang="es-ES" altLang="es-ES" dirty="0">
                  <a:latin typeface="Helvetica" pitchFamily="34" charset="0"/>
                </a:rPr>
                <a:t>n</a:t>
              </a:r>
              <a:r>
                <a:rPr lang="es-ES" altLang="es-ES" dirty="0" smtClean="0">
                  <a:latin typeface="Helvetica" pitchFamily="34" charset="0"/>
                </a:rPr>
                <a:t>ew</a:t>
              </a:r>
              <a:r>
                <a:rPr lang="es-ES" altLang="es-ES" b="1" dirty="0" smtClean="0">
                  <a:solidFill>
                    <a:srgbClr val="0766B2"/>
                  </a:solidFill>
                  <a:latin typeface="Helvetica" pitchFamily="34" charset="0"/>
                </a:rPr>
                <a:t> </a:t>
              </a:r>
              <a:r>
                <a:rPr lang="es-ES" altLang="es-ES" b="1" dirty="0" err="1">
                  <a:solidFill>
                    <a:srgbClr val="0766B2"/>
                  </a:solidFill>
                  <a:latin typeface="Helvetica" pitchFamily="34" charset="0"/>
                </a:rPr>
                <a:t>r</a:t>
              </a:r>
              <a:r>
                <a:rPr lang="es-ES" altLang="es-ES" b="1" dirty="0" err="1" smtClean="0">
                  <a:solidFill>
                    <a:srgbClr val="0766B2"/>
                  </a:solidFill>
                  <a:latin typeface="Helvetica" pitchFamily="34" charset="0"/>
                </a:rPr>
                <a:t>esearch</a:t>
              </a:r>
              <a:r>
                <a:rPr lang="es-ES" altLang="es-ES" b="1" dirty="0" smtClean="0">
                  <a:solidFill>
                    <a:srgbClr val="0766B2"/>
                  </a:solidFill>
                  <a:latin typeface="Helvetica" pitchFamily="34" charset="0"/>
                </a:rPr>
                <a:t> </a:t>
              </a:r>
              <a:r>
                <a:rPr lang="es-ES" altLang="es-ES" b="1" dirty="0" err="1" smtClean="0">
                  <a:solidFill>
                    <a:srgbClr val="0766B2"/>
                  </a:solidFill>
                  <a:latin typeface="Helvetica" pitchFamily="34" charset="0"/>
                </a:rPr>
                <a:t>projects</a:t>
              </a:r>
              <a:endParaRPr lang="es-ES" altLang="es-ES" b="1" dirty="0" smtClean="0">
                <a:solidFill>
                  <a:srgbClr val="0766B2"/>
                </a:solidFill>
                <a:latin typeface="Helvetica" pitchFamily="34" charset="0"/>
              </a:endParaRPr>
            </a:p>
            <a:p>
              <a:r>
                <a:rPr lang="es-ES" altLang="es-ES" dirty="0" smtClean="0">
                  <a:latin typeface="Helvetica" pitchFamily="34" charset="0"/>
                </a:rPr>
                <a:t>807</a:t>
              </a:r>
              <a:r>
                <a:rPr lang="es-ES" altLang="es-ES" dirty="0" smtClean="0">
                  <a:solidFill>
                    <a:srgbClr val="0766B2"/>
                  </a:solidFill>
                  <a:latin typeface="Helvetica" pitchFamily="34" charset="0"/>
                </a:rPr>
                <a:t> </a:t>
              </a:r>
              <a:r>
                <a:rPr lang="zh-CN" altLang="ca-ES" dirty="0" smtClean="0"/>
                <a:t>新</a:t>
              </a:r>
              <a:r>
                <a:rPr lang="zh-CN" altLang="ca-ES" dirty="0"/>
                <a:t>的研究项目</a:t>
              </a:r>
              <a:endParaRPr lang="es-ES" altLang="es-ES" dirty="0" smtClean="0">
                <a:solidFill>
                  <a:srgbClr val="0766B2"/>
                </a:solidFill>
                <a:latin typeface="Helvetica" pitchFamily="34" charset="0"/>
              </a:endParaRPr>
            </a:p>
            <a:p>
              <a:endParaRPr lang="es-ES" altLang="es-ES" dirty="0"/>
            </a:p>
          </p:txBody>
        </p:sp>
      </p:grpSp>
      <p:sp>
        <p:nvSpPr>
          <p:cNvPr id="24600" name="2 Marcador de contenido"/>
          <p:cNvSpPr>
            <a:spLocks noGrp="1"/>
          </p:cNvSpPr>
          <p:nvPr>
            <p:ph idx="4294967295"/>
          </p:nvPr>
        </p:nvSpPr>
        <p:spPr>
          <a:xfrm>
            <a:off x="3203848" y="331788"/>
            <a:ext cx="4938662" cy="880426"/>
          </a:xfrm>
        </p:spPr>
        <p:txBody>
          <a:bodyPr/>
          <a:lstStyle/>
          <a:p>
            <a:pPr algn="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s-ES" altLang="es-ES" sz="1800" b="1" dirty="0" err="1" smtClean="0"/>
              <a:t>Research</a:t>
            </a:r>
            <a:r>
              <a:rPr lang="es-ES" altLang="es-ES" sz="1800" b="1" dirty="0" smtClean="0"/>
              <a:t> to </a:t>
            </a:r>
            <a:r>
              <a:rPr lang="es-ES" altLang="es-ES" sz="1800" b="1" dirty="0" err="1" smtClean="0"/>
              <a:t>Innovate</a:t>
            </a:r>
            <a:endParaRPr lang="es-ES" altLang="es-ES" sz="1800" b="1" dirty="0" smtClean="0"/>
          </a:p>
          <a:p>
            <a:pPr algn="r" eaLnBrk="1" hangingPunct="1">
              <a:spcBef>
                <a:spcPct val="0"/>
              </a:spcBef>
              <a:buNone/>
            </a:pPr>
            <a:r>
              <a:rPr lang="zh-CN" altLang="es-ES" sz="1800" b="1" dirty="0">
                <a:solidFill>
                  <a:srgbClr val="0070C0"/>
                </a:solidFill>
                <a:ea typeface="宋体" panose="02010600030101010101" pitchFamily="2" charset="-122"/>
              </a:rPr>
              <a:t>创新研究</a:t>
            </a:r>
          </a:p>
          <a:p>
            <a:pPr algn="r" eaLnBrk="1" hangingPunct="1">
              <a:spcBef>
                <a:spcPct val="0"/>
              </a:spcBef>
              <a:buFont typeface="Wingdings" pitchFamily="2" charset="2"/>
              <a:buNone/>
            </a:pPr>
            <a:endParaRPr lang="es-ES" altLang="es-ES" sz="2800" b="1" dirty="0" smtClean="0"/>
          </a:p>
        </p:txBody>
      </p:sp>
      <p:grpSp>
        <p:nvGrpSpPr>
          <p:cNvPr id="24601" name="Agrupa 7"/>
          <p:cNvGrpSpPr>
            <a:grpSpLocks/>
          </p:cNvGrpSpPr>
          <p:nvPr/>
        </p:nvGrpSpPr>
        <p:grpSpPr bwMode="auto">
          <a:xfrm>
            <a:off x="204379" y="1674316"/>
            <a:ext cx="2787943" cy="2102411"/>
            <a:chOff x="475708" y="1809750"/>
            <a:chExt cx="1969998" cy="2102157"/>
          </a:xfrm>
        </p:grpSpPr>
        <p:sp>
          <p:nvSpPr>
            <p:cNvPr id="24608" name="Text Box 43"/>
            <p:cNvSpPr txBox="1">
              <a:spLocks noChangeArrowheads="1"/>
            </p:cNvSpPr>
            <p:nvPr/>
          </p:nvSpPr>
          <p:spPr bwMode="auto">
            <a:xfrm>
              <a:off x="475708" y="1880828"/>
              <a:ext cx="1969998" cy="20310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s-ES" altLang="es-ES" b="1" dirty="0" smtClean="0">
                  <a:solidFill>
                    <a:schemeClr val="tx2"/>
                  </a:solidFill>
                  <a:latin typeface="Helvetica" pitchFamily="34" charset="0"/>
                </a:rPr>
                <a:t>3,093</a:t>
              </a:r>
              <a:endParaRPr lang="es-ES" altLang="es-ES" b="1" dirty="0">
                <a:solidFill>
                  <a:schemeClr val="tx2"/>
                </a:solidFill>
                <a:latin typeface="Helvetica" pitchFamily="34" charset="0"/>
              </a:endParaRPr>
            </a:p>
            <a:p>
              <a:r>
                <a:rPr lang="es-ES" altLang="es-ES" b="1" dirty="0" err="1">
                  <a:solidFill>
                    <a:srgbClr val="0070C0"/>
                  </a:solidFill>
                  <a:latin typeface="Helvetica" pitchFamily="34" charset="0"/>
                </a:rPr>
                <a:t>Researchers</a:t>
              </a:r>
              <a:r>
                <a:rPr lang="es-ES" altLang="es-ES" b="1" dirty="0">
                  <a:solidFill>
                    <a:srgbClr val="0070C0"/>
                  </a:solidFill>
                  <a:latin typeface="Helvetica" pitchFamily="34" charset="0"/>
                </a:rPr>
                <a:t> </a:t>
              </a:r>
              <a:r>
                <a:rPr lang="es-ES" altLang="es-ES" dirty="0" err="1" smtClean="0">
                  <a:latin typeface="Helvetica" pitchFamily="34" charset="0"/>
                </a:rPr>
                <a:t>grouped</a:t>
              </a:r>
              <a:r>
                <a:rPr lang="es-ES" altLang="es-ES" dirty="0" smtClean="0">
                  <a:latin typeface="Helvetica" pitchFamily="34" charset="0"/>
                </a:rPr>
                <a:t> </a:t>
              </a:r>
              <a:r>
                <a:rPr lang="es-ES" altLang="es-ES" dirty="0">
                  <a:latin typeface="Helvetica" pitchFamily="34" charset="0"/>
                </a:rPr>
                <a:t>in </a:t>
              </a:r>
            </a:p>
            <a:p>
              <a:r>
                <a:rPr lang="es-ES" altLang="es-ES" b="1" dirty="0" smtClean="0">
                  <a:solidFill>
                    <a:schemeClr val="tx2"/>
                  </a:solidFill>
                  <a:latin typeface="Helvetica" pitchFamily="34" charset="0"/>
                </a:rPr>
                <a:t>207 </a:t>
              </a:r>
              <a:r>
                <a:rPr lang="es-ES" altLang="es-ES" dirty="0" err="1" smtClean="0"/>
                <a:t>Research</a:t>
              </a:r>
              <a:r>
                <a:rPr lang="es-ES" altLang="es-ES" dirty="0" smtClean="0"/>
                <a:t> </a:t>
              </a:r>
              <a:r>
                <a:rPr lang="es-ES" altLang="es-ES" b="1" dirty="0" err="1" smtClean="0">
                  <a:solidFill>
                    <a:srgbClr val="0766B2"/>
                  </a:solidFill>
                  <a:latin typeface="Helvetica" pitchFamily="34" charset="0"/>
                </a:rPr>
                <a:t>groups</a:t>
              </a:r>
              <a:endParaRPr lang="es-ES" altLang="es-ES" b="1" dirty="0" smtClean="0">
                <a:solidFill>
                  <a:srgbClr val="0766B2"/>
                </a:solidFill>
                <a:latin typeface="Helvetica" pitchFamily="34" charset="0"/>
              </a:endParaRPr>
            </a:p>
            <a:p>
              <a:r>
                <a:rPr lang="en-US" altLang="zh-CN" dirty="0" smtClean="0">
                  <a:solidFill>
                    <a:schemeClr val="tx2"/>
                  </a:solidFill>
                  <a:latin typeface="Helvetica" pitchFamily="34" charset="0"/>
                  <a:ea typeface="宋体" panose="02010600030101010101" pitchFamily="2" charset="-122"/>
                </a:rPr>
                <a:t>3,093</a:t>
              </a:r>
              <a:r>
                <a:rPr lang="zh-CN" altLang="en-US" dirty="0" smtClean="0">
                  <a:latin typeface="Helvetica" pitchFamily="34" charset="0"/>
                  <a:ea typeface="宋体" panose="02010600030101010101" pitchFamily="2" charset="-122"/>
                </a:rPr>
                <a:t>名</a:t>
              </a:r>
              <a:r>
                <a:rPr lang="zh-CN" altLang="en-US" dirty="0">
                  <a:latin typeface="Helvetica" pitchFamily="34" charset="0"/>
                  <a:ea typeface="宋体" panose="02010600030101010101" pitchFamily="2" charset="-122"/>
                </a:rPr>
                <a:t>科研人员</a:t>
              </a:r>
            </a:p>
            <a:p>
              <a:r>
                <a:rPr lang="en-US" altLang="zh-CN" dirty="0" smtClean="0">
                  <a:solidFill>
                    <a:schemeClr val="tx2"/>
                  </a:solidFill>
                  <a:latin typeface="Helvetica" pitchFamily="34" charset="0"/>
                  <a:ea typeface="宋体" panose="02010600030101010101" pitchFamily="2" charset="-122"/>
                </a:rPr>
                <a:t>207</a:t>
              </a:r>
              <a:r>
                <a:rPr lang="zh-CN" altLang="en-US" dirty="0" smtClean="0">
                  <a:latin typeface="Helvetica" pitchFamily="34" charset="0"/>
                  <a:ea typeface="宋体" panose="02010600030101010101" pitchFamily="2" charset="-122"/>
                </a:rPr>
                <a:t>个</a:t>
              </a:r>
              <a:r>
                <a:rPr lang="zh-CN" altLang="es-ES" dirty="0">
                  <a:latin typeface="Helvetica" pitchFamily="34" charset="0"/>
                  <a:ea typeface="宋体" panose="02010600030101010101" pitchFamily="2" charset="-122"/>
                </a:rPr>
                <a:t>科研小组</a:t>
              </a:r>
            </a:p>
            <a:p>
              <a:endParaRPr lang="es-ES" altLang="es-ES" b="1" dirty="0">
                <a:solidFill>
                  <a:srgbClr val="0766B2"/>
                </a:solidFill>
                <a:latin typeface="Helvetica" pitchFamily="34" charset="0"/>
              </a:endParaRPr>
            </a:p>
            <a:p>
              <a:endParaRPr lang="ca-ES" altLang="es-ES" b="1" dirty="0">
                <a:solidFill>
                  <a:srgbClr val="993366"/>
                </a:solidFill>
              </a:endParaRPr>
            </a:p>
          </p:txBody>
        </p:sp>
        <p:grpSp>
          <p:nvGrpSpPr>
            <p:cNvPr id="24609" name="Group 45"/>
            <p:cNvGrpSpPr>
              <a:grpSpLocks/>
            </p:cNvGrpSpPr>
            <p:nvPr/>
          </p:nvGrpSpPr>
          <p:grpSpPr bwMode="auto">
            <a:xfrm>
              <a:off x="475708" y="1809750"/>
              <a:ext cx="349250" cy="368300"/>
              <a:chOff x="4694" y="3702"/>
              <a:chExt cx="273" cy="136"/>
            </a:xfrm>
          </p:grpSpPr>
          <p:sp>
            <p:nvSpPr>
              <p:cNvPr id="24610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4611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8961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39"/>
          <p:cNvSpPr>
            <a:spLocks noChangeShapeType="1"/>
          </p:cNvSpPr>
          <p:nvPr/>
        </p:nvSpPr>
        <p:spPr bwMode="auto">
          <a:xfrm>
            <a:off x="468313" y="115888"/>
            <a:ext cx="6192837" cy="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79" name="Line 41"/>
          <p:cNvSpPr>
            <a:spLocks noChangeShapeType="1"/>
          </p:cNvSpPr>
          <p:nvPr/>
        </p:nvSpPr>
        <p:spPr bwMode="auto">
          <a:xfrm>
            <a:off x="468313" y="11588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0" name="Line 42"/>
          <p:cNvSpPr>
            <a:spLocks noChangeShapeType="1"/>
          </p:cNvSpPr>
          <p:nvPr/>
        </p:nvSpPr>
        <p:spPr bwMode="auto">
          <a:xfrm>
            <a:off x="8748713" y="11588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1" name="Line 43"/>
          <p:cNvSpPr>
            <a:spLocks noChangeShapeType="1"/>
          </p:cNvSpPr>
          <p:nvPr/>
        </p:nvSpPr>
        <p:spPr bwMode="auto">
          <a:xfrm>
            <a:off x="6661150" y="115888"/>
            <a:ext cx="2087563" cy="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2" name="Line 44"/>
          <p:cNvSpPr>
            <a:spLocks noChangeShapeType="1"/>
          </p:cNvSpPr>
          <p:nvPr/>
        </p:nvSpPr>
        <p:spPr bwMode="auto">
          <a:xfrm>
            <a:off x="468313" y="38893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3" name="Line 45"/>
          <p:cNvSpPr>
            <a:spLocks noChangeShapeType="1"/>
          </p:cNvSpPr>
          <p:nvPr/>
        </p:nvSpPr>
        <p:spPr bwMode="auto">
          <a:xfrm>
            <a:off x="8748713" y="38893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4" name="Line 46"/>
          <p:cNvSpPr>
            <a:spLocks noChangeShapeType="1"/>
          </p:cNvSpPr>
          <p:nvPr/>
        </p:nvSpPr>
        <p:spPr bwMode="auto">
          <a:xfrm>
            <a:off x="468313" y="66198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5" name="Line 47"/>
          <p:cNvSpPr>
            <a:spLocks noChangeShapeType="1"/>
          </p:cNvSpPr>
          <p:nvPr/>
        </p:nvSpPr>
        <p:spPr bwMode="auto">
          <a:xfrm>
            <a:off x="8748713" y="66198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6" name="Line 48"/>
          <p:cNvSpPr>
            <a:spLocks noChangeShapeType="1"/>
          </p:cNvSpPr>
          <p:nvPr/>
        </p:nvSpPr>
        <p:spPr bwMode="auto">
          <a:xfrm>
            <a:off x="468313" y="93503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7" name="Line 49"/>
          <p:cNvSpPr>
            <a:spLocks noChangeShapeType="1"/>
          </p:cNvSpPr>
          <p:nvPr/>
        </p:nvSpPr>
        <p:spPr bwMode="auto">
          <a:xfrm>
            <a:off x="8748713" y="93503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8" name="Line 50"/>
          <p:cNvSpPr>
            <a:spLocks noChangeShapeType="1"/>
          </p:cNvSpPr>
          <p:nvPr/>
        </p:nvSpPr>
        <p:spPr bwMode="auto">
          <a:xfrm>
            <a:off x="395288" y="1089025"/>
            <a:ext cx="0" cy="638175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9" name="Line 51"/>
          <p:cNvSpPr>
            <a:spLocks noChangeShapeType="1"/>
          </p:cNvSpPr>
          <p:nvPr/>
        </p:nvSpPr>
        <p:spPr bwMode="auto">
          <a:xfrm>
            <a:off x="8675688" y="1089025"/>
            <a:ext cx="0" cy="638175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90" name="Line 52"/>
          <p:cNvSpPr>
            <a:spLocks noChangeShapeType="1"/>
          </p:cNvSpPr>
          <p:nvPr/>
        </p:nvSpPr>
        <p:spPr bwMode="auto">
          <a:xfrm>
            <a:off x="395288" y="1727200"/>
            <a:ext cx="0" cy="82073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91" name="Oval 7"/>
          <p:cNvSpPr>
            <a:spLocks noChangeArrowheads="1"/>
          </p:cNvSpPr>
          <p:nvPr/>
        </p:nvSpPr>
        <p:spPr bwMode="auto">
          <a:xfrm>
            <a:off x="4138613" y="3670300"/>
            <a:ext cx="647700" cy="644525"/>
          </a:xfrm>
          <a:prstGeom prst="ellipse">
            <a:avLst/>
          </a:prstGeom>
          <a:solidFill>
            <a:srgbClr val="0766B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a-ES" sz="2400"/>
          </a:p>
        </p:txBody>
      </p:sp>
      <p:sp>
        <p:nvSpPr>
          <p:cNvPr id="24592" name="Line 70"/>
          <p:cNvSpPr>
            <a:spLocks noChangeShapeType="1"/>
          </p:cNvSpPr>
          <p:nvPr/>
        </p:nvSpPr>
        <p:spPr bwMode="auto">
          <a:xfrm flipV="1">
            <a:off x="3167843" y="4281488"/>
            <a:ext cx="862819" cy="777116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pSp>
        <p:nvGrpSpPr>
          <p:cNvPr id="24593" name="Group 45"/>
          <p:cNvGrpSpPr>
            <a:grpSpLocks/>
          </p:cNvGrpSpPr>
          <p:nvPr/>
        </p:nvGrpSpPr>
        <p:grpSpPr bwMode="auto">
          <a:xfrm>
            <a:off x="711200" y="2101850"/>
            <a:ext cx="349250" cy="368300"/>
            <a:chOff x="4694" y="3702"/>
            <a:chExt cx="273" cy="136"/>
          </a:xfrm>
        </p:grpSpPr>
        <p:sp>
          <p:nvSpPr>
            <p:cNvPr id="24616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617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4594" name="Line 71"/>
          <p:cNvSpPr>
            <a:spLocks noChangeShapeType="1"/>
          </p:cNvSpPr>
          <p:nvPr/>
        </p:nvSpPr>
        <p:spPr bwMode="auto">
          <a:xfrm>
            <a:off x="2375756" y="3175084"/>
            <a:ext cx="1727932" cy="611104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95" name="Line 72"/>
          <p:cNvSpPr>
            <a:spLocks noChangeShapeType="1"/>
          </p:cNvSpPr>
          <p:nvPr/>
        </p:nvSpPr>
        <p:spPr bwMode="auto">
          <a:xfrm flipH="1" flipV="1">
            <a:off x="4462464" y="2816932"/>
            <a:ext cx="82550" cy="745418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96" name="Line 74"/>
          <p:cNvSpPr>
            <a:spLocks noChangeShapeType="1"/>
          </p:cNvSpPr>
          <p:nvPr/>
        </p:nvSpPr>
        <p:spPr bwMode="auto">
          <a:xfrm flipV="1">
            <a:off x="4930775" y="3633788"/>
            <a:ext cx="863600" cy="280987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97" name="Line 74"/>
          <p:cNvSpPr>
            <a:spLocks noChangeShapeType="1"/>
          </p:cNvSpPr>
          <p:nvPr/>
        </p:nvSpPr>
        <p:spPr bwMode="auto">
          <a:xfrm flipH="1" flipV="1">
            <a:off x="4751388" y="4354513"/>
            <a:ext cx="611187" cy="755650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pSp>
        <p:nvGrpSpPr>
          <p:cNvPr id="24598" name="Group 45"/>
          <p:cNvGrpSpPr>
            <a:grpSpLocks/>
          </p:cNvGrpSpPr>
          <p:nvPr/>
        </p:nvGrpSpPr>
        <p:grpSpPr bwMode="auto">
          <a:xfrm>
            <a:off x="4545013" y="1801020"/>
            <a:ext cx="349250" cy="368300"/>
            <a:chOff x="4694" y="3702"/>
            <a:chExt cx="273" cy="136"/>
          </a:xfrm>
        </p:grpSpPr>
        <p:sp>
          <p:nvSpPr>
            <p:cNvPr id="24614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615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4600" name="Group 45"/>
          <p:cNvGrpSpPr>
            <a:grpSpLocks/>
          </p:cNvGrpSpPr>
          <p:nvPr/>
        </p:nvGrpSpPr>
        <p:grpSpPr bwMode="auto">
          <a:xfrm>
            <a:off x="6011863" y="3417888"/>
            <a:ext cx="349250" cy="368300"/>
            <a:chOff x="4694" y="3702"/>
            <a:chExt cx="273" cy="136"/>
          </a:xfrm>
        </p:grpSpPr>
        <p:sp>
          <p:nvSpPr>
            <p:cNvPr id="24610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611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4601" name="Group 45"/>
          <p:cNvGrpSpPr>
            <a:grpSpLocks/>
          </p:cNvGrpSpPr>
          <p:nvPr/>
        </p:nvGrpSpPr>
        <p:grpSpPr bwMode="auto">
          <a:xfrm>
            <a:off x="5254625" y="5218113"/>
            <a:ext cx="349250" cy="368300"/>
            <a:chOff x="4694" y="3702"/>
            <a:chExt cx="273" cy="136"/>
          </a:xfrm>
        </p:grpSpPr>
        <p:sp>
          <p:nvSpPr>
            <p:cNvPr id="24608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609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4602" name="Rectangle 8"/>
          <p:cNvSpPr>
            <a:spLocks noChangeArrowheads="1"/>
          </p:cNvSpPr>
          <p:nvPr/>
        </p:nvSpPr>
        <p:spPr bwMode="auto">
          <a:xfrm>
            <a:off x="708004" y="2122488"/>
            <a:ext cx="2641600" cy="190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ca-ES" b="1" dirty="0" smtClean="0">
                <a:solidFill>
                  <a:srgbClr val="0070C0"/>
                </a:solidFill>
                <a:latin typeface="Helvetica" charset="0"/>
              </a:rPr>
              <a:t>586 </a:t>
            </a:r>
            <a:r>
              <a:rPr lang="es-ES" b="1" dirty="0" err="1" smtClean="0">
                <a:solidFill>
                  <a:srgbClr val="0766B2"/>
                </a:solidFill>
                <a:latin typeface="Helvetica" charset="0"/>
              </a:rPr>
              <a:t>Patent</a:t>
            </a:r>
            <a:r>
              <a:rPr lang="es-ES" b="1" dirty="0" smtClean="0">
                <a:solidFill>
                  <a:srgbClr val="0766B2"/>
                </a:solidFill>
                <a:latin typeface="Helvetica" charset="0"/>
              </a:rPr>
              <a:t> </a:t>
            </a:r>
            <a:r>
              <a:rPr lang="es-ES" b="1" dirty="0" err="1" smtClean="0">
                <a:solidFill>
                  <a:srgbClr val="0766B2"/>
                </a:solidFill>
                <a:latin typeface="Helvetica" charset="0"/>
              </a:rPr>
              <a:t>licenses</a:t>
            </a:r>
            <a:endParaRPr lang="es-ES" b="1" dirty="0">
              <a:solidFill>
                <a:srgbClr val="0766B2"/>
              </a:solidFill>
              <a:latin typeface="Helvetica" charset="0"/>
            </a:endParaRPr>
          </a:p>
          <a:p>
            <a:pPr>
              <a:lnSpc>
                <a:spcPct val="120000"/>
              </a:lnSpc>
            </a:pPr>
            <a:r>
              <a:rPr lang="es-ES" sz="1600" dirty="0" smtClean="0">
                <a:latin typeface="Helvetica" charset="0"/>
              </a:rPr>
              <a:t>(</a:t>
            </a:r>
            <a:r>
              <a:rPr lang="es-ES" sz="1600" dirty="0" err="1" smtClean="0">
                <a:latin typeface="Helvetica" charset="0"/>
              </a:rPr>
              <a:t>from</a:t>
            </a:r>
            <a:r>
              <a:rPr lang="es-ES" sz="1600" dirty="0" smtClean="0">
                <a:latin typeface="Helvetica" charset="0"/>
              </a:rPr>
              <a:t> 2009 to 2017)</a:t>
            </a:r>
          </a:p>
          <a:p>
            <a:pPr>
              <a:lnSpc>
                <a:spcPct val="120000"/>
              </a:lnSpc>
            </a:pPr>
            <a:r>
              <a:rPr lang="ca-ES" altLang="zh-CN" sz="1600" dirty="0" smtClean="0">
                <a:latin typeface="华文细黑" pitchFamily="2" charset="-122"/>
                <a:ea typeface="华文细黑" pitchFamily="2" charset="-122"/>
              </a:rPr>
              <a:t>586 </a:t>
            </a:r>
            <a:r>
              <a:rPr lang="zh-CN" altLang="en-US" sz="1600" dirty="0" smtClean="0">
                <a:latin typeface="华文细黑" pitchFamily="2" charset="-122"/>
                <a:ea typeface="华文细黑" pitchFamily="2" charset="-122"/>
              </a:rPr>
              <a:t>专利</a:t>
            </a:r>
            <a:endParaRPr lang="ca-ES" altLang="zh-CN" sz="1600" dirty="0" smtClean="0">
              <a:latin typeface="华文细黑" pitchFamily="2" charset="-122"/>
              <a:ea typeface="华文细黑" pitchFamily="2" charset="-122"/>
            </a:endParaRPr>
          </a:p>
          <a:p>
            <a:pPr>
              <a:lnSpc>
                <a:spcPct val="120000"/>
              </a:lnSpc>
            </a:pPr>
            <a:r>
              <a:rPr lang="ca-ES" sz="1600" dirty="0" smtClean="0">
                <a:solidFill>
                  <a:schemeClr val="tx2"/>
                </a:solidFill>
                <a:latin typeface="Helvetica" pitchFamily="34" charset="0"/>
                <a:ea typeface="华文细黑" pitchFamily="2" charset="-122"/>
              </a:rPr>
              <a:t>52 patent </a:t>
            </a:r>
            <a:r>
              <a:rPr lang="ca-ES" sz="1600" dirty="0" err="1" smtClean="0">
                <a:solidFill>
                  <a:schemeClr val="tx2"/>
                </a:solidFill>
                <a:latin typeface="Helvetica" pitchFamily="34" charset="0"/>
                <a:ea typeface="华文细黑" pitchFamily="2" charset="-122"/>
              </a:rPr>
              <a:t>licenses</a:t>
            </a:r>
            <a:r>
              <a:rPr lang="ca-ES" sz="1600" dirty="0" smtClean="0">
                <a:solidFill>
                  <a:schemeClr val="tx2"/>
                </a:solidFill>
                <a:latin typeface="Helvetica" pitchFamily="34" charset="0"/>
                <a:ea typeface="华文细黑" pitchFamily="2" charset="-122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ca-ES" sz="1600" dirty="0" smtClean="0">
                <a:solidFill>
                  <a:schemeClr val="tx2"/>
                </a:solidFill>
                <a:latin typeface="Helvetica" pitchFamily="34" charset="0"/>
                <a:ea typeface="华文细黑" pitchFamily="2" charset="-122"/>
              </a:rPr>
              <a:t>(2017) </a:t>
            </a:r>
            <a:endParaRPr lang="es-ES" sz="1600" dirty="0">
              <a:solidFill>
                <a:schemeClr val="tx2"/>
              </a:solidFill>
              <a:latin typeface="Helvetica" pitchFamily="34" charset="0"/>
            </a:endParaRPr>
          </a:p>
          <a:p>
            <a:pPr>
              <a:lnSpc>
                <a:spcPct val="120000"/>
              </a:lnSpc>
            </a:pPr>
            <a:endParaRPr lang="es-ES" sz="1600" dirty="0">
              <a:latin typeface="Helvetica" charset="0"/>
            </a:endParaRPr>
          </a:p>
        </p:txBody>
      </p:sp>
      <p:sp>
        <p:nvSpPr>
          <p:cNvPr id="24603" name="Rectangle 8"/>
          <p:cNvSpPr>
            <a:spLocks noChangeArrowheads="1"/>
          </p:cNvSpPr>
          <p:nvPr/>
        </p:nvSpPr>
        <p:spPr bwMode="auto">
          <a:xfrm>
            <a:off x="4545013" y="1819150"/>
            <a:ext cx="3311525" cy="1606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dirty="0" smtClean="0">
                <a:latin typeface="Helvetica" charset="0"/>
              </a:rPr>
              <a:t>From 1998: </a:t>
            </a:r>
          </a:p>
          <a:p>
            <a:pPr>
              <a:lnSpc>
                <a:spcPct val="120000"/>
              </a:lnSpc>
            </a:pPr>
            <a:r>
              <a:rPr lang="en-US" b="1" dirty="0" smtClean="0">
                <a:solidFill>
                  <a:srgbClr val="0070C0"/>
                </a:solidFill>
                <a:latin typeface="Helvetica" charset="0"/>
              </a:rPr>
              <a:t>313</a:t>
            </a:r>
            <a:r>
              <a:rPr lang="en-US" b="1" dirty="0" smtClean="0">
                <a:latin typeface="Helvetica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Helvetica" charset="0"/>
              </a:rPr>
              <a:t>spin-off</a:t>
            </a:r>
            <a:r>
              <a:rPr lang="en-US" b="1" dirty="0">
                <a:solidFill>
                  <a:srgbClr val="FF0000"/>
                </a:solidFill>
                <a:latin typeface="Helvetica" charset="0"/>
              </a:rPr>
              <a:t> </a:t>
            </a:r>
            <a:r>
              <a:rPr lang="en-US" sz="1600" dirty="0">
                <a:latin typeface="Helvetica" charset="0"/>
              </a:rPr>
              <a:t>and</a:t>
            </a:r>
            <a:r>
              <a:rPr lang="en-US" b="1" dirty="0">
                <a:solidFill>
                  <a:srgbClr val="FF0000"/>
                </a:solidFill>
                <a:latin typeface="Helvetica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Helvetica" charset="0"/>
              </a:rPr>
              <a:t>start-up</a:t>
            </a:r>
          </a:p>
          <a:p>
            <a:pPr>
              <a:lnSpc>
                <a:spcPct val="120000"/>
              </a:lnSpc>
            </a:pPr>
            <a:r>
              <a:rPr lang="es-ES" altLang="zh-CN" dirty="0" smtClean="0">
                <a:latin typeface="华文细黑" pitchFamily="2" charset="-122"/>
                <a:ea typeface="华文细黑" pitchFamily="2" charset="-122"/>
              </a:rPr>
              <a:t>313 </a:t>
            </a:r>
            <a:r>
              <a:rPr lang="zh-TW" altLang="en-US" dirty="0">
                <a:latin typeface="华文细黑" pitchFamily="2" charset="-122"/>
                <a:ea typeface="华文细黑" pitchFamily="2" charset="-122"/>
              </a:rPr>
              <a:t>分拆和创业</a:t>
            </a:r>
            <a:r>
              <a:rPr lang="zh-CN" altLang="en-US" dirty="0">
                <a:latin typeface="华文细黑" pitchFamily="2" charset="-122"/>
                <a:ea typeface="华文细黑" pitchFamily="2" charset="-122"/>
              </a:rPr>
              <a:t>项目成立</a:t>
            </a:r>
            <a:endParaRPr lang="zh-CN" altLang="es-ES" dirty="0">
              <a:latin typeface="华文细黑" pitchFamily="2" charset="-122"/>
              <a:ea typeface="华文细黑" pitchFamily="2" charset="-122"/>
            </a:endParaRPr>
          </a:p>
          <a:p>
            <a:pPr>
              <a:lnSpc>
                <a:spcPct val="120000"/>
              </a:lnSpc>
            </a:pPr>
            <a:r>
              <a:rPr lang="en-US" sz="1200" dirty="0" smtClean="0">
                <a:solidFill>
                  <a:schemeClr val="tx2"/>
                </a:solidFill>
                <a:latin typeface="Helvetica" charset="0"/>
              </a:rPr>
              <a:t>10 start-up (2017)</a:t>
            </a:r>
          </a:p>
          <a:p>
            <a:pPr>
              <a:lnSpc>
                <a:spcPct val="120000"/>
              </a:lnSpc>
            </a:pPr>
            <a:endParaRPr lang="en-US" b="1" dirty="0">
              <a:solidFill>
                <a:srgbClr val="0070C0"/>
              </a:solidFill>
              <a:latin typeface="Helvetica" charset="0"/>
            </a:endParaRPr>
          </a:p>
        </p:txBody>
      </p:sp>
      <p:sp>
        <p:nvSpPr>
          <p:cNvPr id="24604" name="Rectangle 13"/>
          <p:cNvSpPr>
            <a:spLocks noChangeArrowheads="1"/>
          </p:cNvSpPr>
          <p:nvPr/>
        </p:nvSpPr>
        <p:spPr bwMode="auto">
          <a:xfrm>
            <a:off x="6011863" y="3454400"/>
            <a:ext cx="2786062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 dirty="0">
                <a:solidFill>
                  <a:schemeClr val="tx2"/>
                </a:solidFill>
                <a:latin typeface="Helvetica" charset="0"/>
              </a:rPr>
              <a:t>61,4</a:t>
            </a:r>
            <a:r>
              <a:rPr lang="es-ES" b="1" dirty="0">
                <a:solidFill>
                  <a:srgbClr val="FF0000"/>
                </a:solidFill>
                <a:latin typeface="Helvetica" charset="0"/>
              </a:rPr>
              <a:t> </a:t>
            </a:r>
            <a:r>
              <a:rPr lang="es-ES" b="1" dirty="0" smtClean="0">
                <a:solidFill>
                  <a:srgbClr val="0070C0"/>
                </a:solidFill>
                <a:latin typeface="Helvetica" charset="0"/>
              </a:rPr>
              <a:t>MEUR </a:t>
            </a:r>
            <a:endParaRPr lang="es-ES" b="1" dirty="0">
              <a:solidFill>
                <a:srgbClr val="0070C0"/>
              </a:solidFill>
              <a:latin typeface="Helvetica" charset="0"/>
            </a:endParaRPr>
          </a:p>
          <a:p>
            <a:r>
              <a:rPr lang="en-US" b="1" dirty="0">
                <a:solidFill>
                  <a:srgbClr val="0766B2"/>
                </a:solidFill>
                <a:latin typeface="Helvetica" charset="0"/>
              </a:rPr>
              <a:t>Research </a:t>
            </a:r>
            <a:r>
              <a:rPr lang="en-US" b="1" dirty="0" smtClean="0">
                <a:solidFill>
                  <a:srgbClr val="0766B2"/>
                </a:solidFill>
                <a:latin typeface="Helvetica" charset="0"/>
              </a:rPr>
              <a:t>income        </a:t>
            </a:r>
            <a:r>
              <a:rPr lang="zh-CN" altLang="es-ES" dirty="0" smtClean="0">
                <a:latin typeface="Helvetica" pitchFamily="34" charset="0"/>
                <a:ea typeface="宋体" panose="02010600030101010101" pitchFamily="2" charset="-122"/>
              </a:rPr>
              <a:t>欧</a:t>
            </a:r>
            <a:r>
              <a:rPr lang="zh-CN" altLang="es-ES" dirty="0">
                <a:latin typeface="Helvetica" pitchFamily="34" charset="0"/>
                <a:ea typeface="宋体" panose="02010600030101010101" pitchFamily="2" charset="-122"/>
              </a:rPr>
              <a:t>元</a:t>
            </a:r>
            <a:r>
              <a:rPr lang="zh-CN" altLang="en-US" dirty="0">
                <a:latin typeface="华文细黑" pitchFamily="2" charset="-122"/>
                <a:ea typeface="华文细黑" pitchFamily="2" charset="-122"/>
              </a:rPr>
              <a:t>科研经费收入</a:t>
            </a:r>
            <a:r>
              <a:rPr lang="ca-ES" sz="1400" dirty="0" smtClean="0"/>
              <a:t>19,500,000 € of </a:t>
            </a:r>
            <a:r>
              <a:rPr lang="ca-ES" sz="1400" dirty="0" err="1" smtClean="0"/>
              <a:t>wich</a:t>
            </a:r>
            <a:r>
              <a:rPr lang="ca-ES" sz="1400" dirty="0" smtClean="0"/>
              <a:t> </a:t>
            </a:r>
            <a:r>
              <a:rPr lang="ca-ES" sz="1400" dirty="0" err="1" smtClean="0"/>
              <a:t>comming</a:t>
            </a:r>
            <a:r>
              <a:rPr lang="ca-ES" sz="1400" dirty="0" smtClean="0"/>
              <a:t> </a:t>
            </a:r>
            <a:r>
              <a:rPr lang="ca-ES" sz="1400" dirty="0" err="1" smtClean="0"/>
              <a:t>from</a:t>
            </a:r>
            <a:r>
              <a:rPr lang="ca-ES" sz="1400" dirty="0" smtClean="0"/>
              <a:t> </a:t>
            </a:r>
            <a:r>
              <a:rPr lang="ca-ES" sz="1400" dirty="0" err="1" smtClean="0"/>
              <a:t>contracts</a:t>
            </a:r>
            <a:r>
              <a:rPr lang="ca-ES" sz="1400" dirty="0" smtClean="0"/>
              <a:t> </a:t>
            </a:r>
            <a:r>
              <a:rPr lang="ca-ES" sz="1400" dirty="0" err="1" smtClean="0"/>
              <a:t>with</a:t>
            </a:r>
            <a:r>
              <a:rPr lang="ca-ES" sz="1400" dirty="0" smtClean="0"/>
              <a:t> companyies</a:t>
            </a:r>
          </a:p>
          <a:p>
            <a:r>
              <a:rPr lang="zh-CN" altLang="ca-ES" sz="1400" dirty="0">
                <a:ea typeface="宋体" panose="02010600030101010101" pitchFamily="2" charset="-122"/>
              </a:rPr>
              <a:t>其中</a:t>
            </a:r>
            <a:r>
              <a:rPr lang="en-US" altLang="zh-CN" sz="1400" dirty="0">
                <a:ea typeface="宋体" panose="02010600030101010101" pitchFamily="2" charset="-122"/>
              </a:rPr>
              <a:t>19</a:t>
            </a:r>
            <a:r>
              <a:rPr lang="zh-CN" altLang="en-US" sz="1400" dirty="0">
                <a:ea typeface="宋体" panose="02010600030101010101" pitchFamily="2" charset="-122"/>
              </a:rPr>
              <a:t>，</a:t>
            </a:r>
            <a:r>
              <a:rPr lang="en-US" altLang="zh-CN" sz="1400" dirty="0">
                <a:ea typeface="宋体" panose="02010600030101010101" pitchFamily="2" charset="-122"/>
              </a:rPr>
              <a:t>500</a:t>
            </a:r>
            <a:r>
              <a:rPr lang="zh-CN" altLang="en-US" sz="1400" dirty="0">
                <a:ea typeface="宋体" panose="02010600030101010101" pitchFamily="2" charset="-122"/>
              </a:rPr>
              <a:t>，</a:t>
            </a:r>
            <a:r>
              <a:rPr lang="en-US" altLang="zh-CN" sz="1400" dirty="0">
                <a:ea typeface="宋体" panose="02010600030101010101" pitchFamily="2" charset="-122"/>
              </a:rPr>
              <a:t>000</a:t>
            </a:r>
            <a:r>
              <a:rPr lang="zh-CN" altLang="en-US" sz="1400" dirty="0">
                <a:ea typeface="宋体" panose="02010600030101010101" pitchFamily="2" charset="-122"/>
              </a:rPr>
              <a:t>来自合作企业</a:t>
            </a:r>
          </a:p>
          <a:p>
            <a:endParaRPr lang="ca-ES" sz="1400" dirty="0" smtClean="0"/>
          </a:p>
          <a:p>
            <a:endParaRPr lang="es-ES" sz="1400" dirty="0"/>
          </a:p>
        </p:txBody>
      </p:sp>
      <p:sp>
        <p:nvSpPr>
          <p:cNvPr id="24605" name="Rectangle 7"/>
          <p:cNvSpPr>
            <a:spLocks noChangeArrowheads="1"/>
          </p:cNvSpPr>
          <p:nvPr/>
        </p:nvSpPr>
        <p:spPr bwMode="auto">
          <a:xfrm>
            <a:off x="5284788" y="5289550"/>
            <a:ext cx="378618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Helvetica" charset="0"/>
              </a:rPr>
              <a:t>2,807</a:t>
            </a:r>
            <a:endParaRPr lang="en-US" b="1" dirty="0">
              <a:solidFill>
                <a:schemeClr val="tx2"/>
              </a:solidFill>
              <a:latin typeface="Helvetica" charset="0"/>
            </a:endParaRPr>
          </a:p>
          <a:p>
            <a:r>
              <a:rPr lang="en-US" b="1" dirty="0">
                <a:solidFill>
                  <a:srgbClr val="0070C0"/>
                </a:solidFill>
                <a:latin typeface="Helvetica" charset="0"/>
              </a:rPr>
              <a:t>Sponsoring </a:t>
            </a:r>
            <a:r>
              <a:rPr lang="en-US" dirty="0">
                <a:latin typeface="Helvetica" charset="0"/>
              </a:rPr>
              <a:t>and</a:t>
            </a:r>
            <a:r>
              <a:rPr lang="en-US" b="1" dirty="0">
                <a:solidFill>
                  <a:srgbClr val="0070C0"/>
                </a:solidFill>
                <a:latin typeface="Helvetica" charset="0"/>
              </a:rPr>
              <a:t> collaborating </a:t>
            </a:r>
            <a:r>
              <a:rPr lang="en-US" dirty="0" smtClean="0"/>
              <a:t>companies</a:t>
            </a:r>
          </a:p>
          <a:p>
            <a:r>
              <a:rPr lang="es-ES" altLang="zh-CN" dirty="0" smtClean="0">
                <a:latin typeface="Helvetica" pitchFamily="34" charset="0"/>
                <a:ea typeface="华文细黑" pitchFamily="2" charset="-122"/>
                <a:cs typeface="Helvetica" pitchFamily="34" charset="0"/>
              </a:rPr>
              <a:t>2,807</a:t>
            </a:r>
            <a:r>
              <a:rPr lang="es-ES" altLang="zh-CN" dirty="0" smtClean="0">
                <a:latin typeface="华文细黑" pitchFamily="2" charset="-122"/>
                <a:ea typeface="华文细黑" pitchFamily="2" charset="-122"/>
              </a:rPr>
              <a:t> </a:t>
            </a:r>
            <a:r>
              <a:rPr lang="zh-TW" altLang="en-US" dirty="0">
                <a:latin typeface="华文细黑" pitchFamily="2" charset="-122"/>
                <a:ea typeface="华文细黑" pitchFamily="2" charset="-122"/>
              </a:rPr>
              <a:t>赞助企业和合作伙伴</a:t>
            </a:r>
            <a:endParaRPr lang="zh-CN" altLang="es-ES" dirty="0">
              <a:latin typeface="华文细黑" pitchFamily="2" charset="-122"/>
              <a:ea typeface="华文细黑" pitchFamily="2" charset="-122"/>
            </a:endParaRPr>
          </a:p>
          <a:p>
            <a:endParaRPr lang="en-US" dirty="0" smtClean="0"/>
          </a:p>
          <a:p>
            <a:endParaRPr lang="zh-CN" altLang="es-ES" b="1" dirty="0">
              <a:solidFill>
                <a:srgbClr val="0766B2"/>
              </a:solidFill>
              <a:latin typeface="华文细黑" pitchFamily="2" charset="-122"/>
              <a:ea typeface="华文细黑" pitchFamily="2" charset="-122"/>
            </a:endParaRPr>
          </a:p>
          <a:p>
            <a:endParaRPr lang="en-US" dirty="0"/>
          </a:p>
        </p:txBody>
      </p:sp>
      <p:sp>
        <p:nvSpPr>
          <p:cNvPr id="24607" name="2 Marcador de contenido"/>
          <p:cNvSpPr>
            <a:spLocks noGrp="1"/>
          </p:cNvSpPr>
          <p:nvPr>
            <p:ph idx="4294967295"/>
          </p:nvPr>
        </p:nvSpPr>
        <p:spPr>
          <a:xfrm>
            <a:off x="2608269" y="396081"/>
            <a:ext cx="5508612" cy="1077913"/>
          </a:xfrm>
        </p:spPr>
        <p:txBody>
          <a:bodyPr/>
          <a:lstStyle/>
          <a:p>
            <a:pPr algn="r" eaLnBrk="1" hangingPunct="1">
              <a:spcBef>
                <a:spcPct val="0"/>
              </a:spcBef>
              <a:buNone/>
            </a:pPr>
            <a:r>
              <a:rPr lang="ca-ES" sz="1800" b="1" dirty="0" err="1" smtClean="0"/>
              <a:t>Innovation</a:t>
            </a:r>
            <a:endParaRPr lang="ca-ES" sz="1800" b="1" dirty="0" smtClean="0"/>
          </a:p>
          <a:p>
            <a:pPr algn="r" eaLnBrk="1" hangingPunct="1">
              <a:spcBef>
                <a:spcPct val="0"/>
              </a:spcBef>
              <a:buNone/>
            </a:pPr>
            <a:r>
              <a:rPr lang="ja-JP" altLang="ca-ES" sz="1800" b="1" dirty="0">
                <a:solidFill>
                  <a:srgbClr val="0070C0"/>
                </a:solidFill>
              </a:rPr>
              <a:t>创新</a:t>
            </a:r>
            <a:endParaRPr lang="es-ES" sz="1800" b="1" dirty="0" smtClean="0">
              <a:solidFill>
                <a:srgbClr val="0070C0"/>
              </a:solidFill>
            </a:endParaRPr>
          </a:p>
        </p:txBody>
      </p:sp>
      <p:grpSp>
        <p:nvGrpSpPr>
          <p:cNvPr id="43" name="Agrupa 46"/>
          <p:cNvGrpSpPr>
            <a:grpSpLocks/>
          </p:cNvGrpSpPr>
          <p:nvPr/>
        </p:nvGrpSpPr>
        <p:grpSpPr bwMode="auto">
          <a:xfrm>
            <a:off x="249238" y="4648200"/>
            <a:ext cx="4211689" cy="2400955"/>
            <a:chOff x="395288" y="1727200"/>
            <a:chExt cx="4212532" cy="2400747"/>
          </a:xfrm>
        </p:grpSpPr>
        <p:sp>
          <p:nvSpPr>
            <p:cNvPr id="44" name="Line 52"/>
            <p:cNvSpPr>
              <a:spLocks noChangeShapeType="1"/>
            </p:cNvSpPr>
            <p:nvPr/>
          </p:nvSpPr>
          <p:spPr bwMode="auto">
            <a:xfrm>
              <a:off x="395288" y="1727200"/>
              <a:ext cx="0" cy="82073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grpSp>
          <p:nvGrpSpPr>
            <p:cNvPr id="45" name="Group 45"/>
            <p:cNvGrpSpPr>
              <a:grpSpLocks/>
            </p:cNvGrpSpPr>
            <p:nvPr/>
          </p:nvGrpSpPr>
          <p:grpSpPr bwMode="auto">
            <a:xfrm>
              <a:off x="711200" y="2101850"/>
              <a:ext cx="349250" cy="368300"/>
              <a:chOff x="4694" y="3702"/>
              <a:chExt cx="273" cy="136"/>
            </a:xfrm>
          </p:grpSpPr>
          <p:sp>
            <p:nvSpPr>
              <p:cNvPr id="47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8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46" name="Rectangle 8"/>
            <p:cNvSpPr>
              <a:spLocks noChangeArrowheads="1"/>
            </p:cNvSpPr>
            <p:nvPr/>
          </p:nvSpPr>
          <p:spPr bwMode="auto">
            <a:xfrm>
              <a:off x="849371" y="2189123"/>
              <a:ext cx="3758449" cy="1938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US" altLang="es-ES" b="1" dirty="0">
                  <a:solidFill>
                    <a:srgbClr val="0766B2"/>
                  </a:solidFill>
                  <a:latin typeface="Helvetica" pitchFamily="34" charset="0"/>
                </a:rPr>
                <a:t>ESA </a:t>
              </a:r>
              <a:r>
                <a:rPr lang="en-US" altLang="es-ES" dirty="0">
                  <a:latin typeface="Helvetica" pitchFamily="34" charset="0"/>
                </a:rPr>
                <a:t>(European Space Agency) </a:t>
              </a:r>
            </a:p>
            <a:p>
              <a:pPr>
                <a:lnSpc>
                  <a:spcPct val="120000"/>
                </a:lnSpc>
              </a:pPr>
              <a:r>
                <a:rPr lang="en-US" altLang="es-ES" b="1" dirty="0">
                  <a:solidFill>
                    <a:srgbClr val="0766B2"/>
                  </a:solidFill>
                  <a:latin typeface="Helvetica" pitchFamily="34" charset="0"/>
                </a:rPr>
                <a:t>Business Incubation Center</a:t>
              </a:r>
            </a:p>
            <a:p>
              <a:pPr>
                <a:lnSpc>
                  <a:spcPct val="120000"/>
                </a:lnSpc>
              </a:pPr>
              <a:r>
                <a:rPr lang="en-US" altLang="es-ES" sz="1600" dirty="0">
                  <a:latin typeface="Helvetica" pitchFamily="34" charset="0"/>
                </a:rPr>
                <a:t>Located in the UPC and supported by the </a:t>
              </a:r>
              <a:r>
                <a:rPr lang="en-US" altLang="es-ES" sz="1600" dirty="0" smtClean="0">
                  <a:latin typeface="Helvetica" pitchFamily="34" charset="0"/>
                </a:rPr>
                <a:t>UPC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1600" dirty="0">
                  <a:latin typeface="Helvetica" pitchFamily="34" charset="0"/>
                  <a:ea typeface="宋体" panose="02010600030101010101" pitchFamily="2" charset="-122"/>
                </a:rPr>
                <a:t>由</a:t>
              </a:r>
              <a:r>
                <a:rPr lang="en-US" altLang="zh-CN" sz="1600" dirty="0">
                  <a:latin typeface="Helvetica" pitchFamily="34" charset="0"/>
                  <a:ea typeface="宋体" panose="02010600030101010101" pitchFamily="2" charset="-122"/>
                </a:rPr>
                <a:t>UPC</a:t>
              </a:r>
              <a:r>
                <a:rPr lang="zh-CN" altLang="en-US" sz="1600" dirty="0">
                  <a:latin typeface="Helvetica" pitchFamily="34" charset="0"/>
                  <a:ea typeface="宋体" panose="02010600030101010101" pitchFamily="2" charset="-122"/>
                </a:rPr>
                <a:t>支持的欧洲航天局商业孵化中心</a:t>
              </a:r>
            </a:p>
            <a:p>
              <a:pPr>
                <a:lnSpc>
                  <a:spcPct val="120000"/>
                </a:lnSpc>
              </a:pPr>
              <a:endParaRPr lang="en-US" altLang="es-ES" sz="1600" dirty="0">
                <a:latin typeface="Helvetic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157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5 Imagen" descr="Image 5 st.jpg"/>
          <p:cNvPicPr>
            <a:picLocks noChangeAspect="1"/>
          </p:cNvPicPr>
          <p:nvPr/>
        </p:nvPicPr>
        <p:blipFill>
          <a:blip r:embed="rId2" cstate="print"/>
          <a:srcRect t="7487"/>
          <a:stretch>
            <a:fillRect/>
          </a:stretch>
        </p:blipFill>
        <p:spPr bwMode="auto">
          <a:xfrm>
            <a:off x="0" y="1571625"/>
            <a:ext cx="9144000" cy="497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4 Imagen" descr="títol UPC abroa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5" y="428625"/>
            <a:ext cx="30829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8 Imagen" descr="3 àmbits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500" y="5429250"/>
            <a:ext cx="4214813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ángulo 1"/>
          <p:cNvSpPr/>
          <p:nvPr/>
        </p:nvSpPr>
        <p:spPr>
          <a:xfrm>
            <a:off x="5040313" y="5438975"/>
            <a:ext cx="39961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/>
              <a:t>教育：人员流动、双学位、战略联盟</a:t>
            </a:r>
          </a:p>
          <a:p>
            <a:pPr>
              <a:spcBef>
                <a:spcPct val="50000"/>
              </a:spcBef>
            </a:pPr>
            <a:r>
              <a:rPr lang="zh-CN" altLang="en-US" dirty="0"/>
              <a:t>科研与创新项目</a:t>
            </a:r>
          </a:p>
          <a:p>
            <a:pPr>
              <a:spcBef>
                <a:spcPct val="50000"/>
              </a:spcBef>
            </a:pPr>
            <a:r>
              <a:rPr lang="zh-CN" altLang="en-US" dirty="0"/>
              <a:t>发展合作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52"/>
          <p:cNvSpPr>
            <a:spLocks noChangeShapeType="1"/>
          </p:cNvSpPr>
          <p:nvPr/>
        </p:nvSpPr>
        <p:spPr bwMode="auto">
          <a:xfrm>
            <a:off x="2489658" y="1814513"/>
            <a:ext cx="0" cy="820737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6627" name="Oval 7"/>
          <p:cNvSpPr>
            <a:spLocks noChangeArrowheads="1"/>
          </p:cNvSpPr>
          <p:nvPr/>
        </p:nvSpPr>
        <p:spPr bwMode="auto">
          <a:xfrm>
            <a:off x="3743325" y="3681413"/>
            <a:ext cx="647700" cy="644525"/>
          </a:xfrm>
          <a:prstGeom prst="ellipse">
            <a:avLst/>
          </a:prstGeom>
          <a:solidFill>
            <a:srgbClr val="0766B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a-ES" sz="2400"/>
          </a:p>
        </p:txBody>
      </p:sp>
      <p:grpSp>
        <p:nvGrpSpPr>
          <p:cNvPr id="26628" name="Group 45"/>
          <p:cNvGrpSpPr>
            <a:grpSpLocks/>
          </p:cNvGrpSpPr>
          <p:nvPr/>
        </p:nvGrpSpPr>
        <p:grpSpPr bwMode="auto">
          <a:xfrm>
            <a:off x="403444" y="1446213"/>
            <a:ext cx="349250" cy="368300"/>
            <a:chOff x="4694" y="3702"/>
            <a:chExt cx="273" cy="136"/>
          </a:xfrm>
        </p:grpSpPr>
        <p:sp>
          <p:nvSpPr>
            <p:cNvPr id="26657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658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6629" name="Line 71"/>
          <p:cNvSpPr>
            <a:spLocks noChangeShapeType="1"/>
          </p:cNvSpPr>
          <p:nvPr/>
        </p:nvSpPr>
        <p:spPr bwMode="auto">
          <a:xfrm>
            <a:off x="2519771" y="2888456"/>
            <a:ext cx="1217203" cy="829469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6630" name="Line 72"/>
          <p:cNvSpPr>
            <a:spLocks noChangeShapeType="1"/>
          </p:cNvSpPr>
          <p:nvPr/>
        </p:nvSpPr>
        <p:spPr bwMode="auto">
          <a:xfrm flipV="1">
            <a:off x="4319588" y="2276475"/>
            <a:ext cx="495300" cy="1223963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6631" name="Line 74"/>
          <p:cNvSpPr>
            <a:spLocks noChangeShapeType="1"/>
          </p:cNvSpPr>
          <p:nvPr/>
        </p:nvSpPr>
        <p:spPr bwMode="auto">
          <a:xfrm flipV="1">
            <a:off x="4567238" y="3761280"/>
            <a:ext cx="493712" cy="242395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pSp>
        <p:nvGrpSpPr>
          <p:cNvPr id="26632" name="Group 45"/>
          <p:cNvGrpSpPr>
            <a:grpSpLocks/>
          </p:cNvGrpSpPr>
          <p:nvPr/>
        </p:nvGrpSpPr>
        <p:grpSpPr bwMode="auto">
          <a:xfrm>
            <a:off x="5219304" y="1592817"/>
            <a:ext cx="349250" cy="368300"/>
            <a:chOff x="4694" y="3702"/>
            <a:chExt cx="273" cy="136"/>
          </a:xfrm>
        </p:grpSpPr>
        <p:sp>
          <p:nvSpPr>
            <p:cNvPr id="26655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656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6633" name="Group 45"/>
          <p:cNvGrpSpPr>
            <a:grpSpLocks/>
          </p:cNvGrpSpPr>
          <p:nvPr/>
        </p:nvGrpSpPr>
        <p:grpSpPr bwMode="auto">
          <a:xfrm>
            <a:off x="5249863" y="3392981"/>
            <a:ext cx="349250" cy="368300"/>
            <a:chOff x="4694" y="3702"/>
            <a:chExt cx="273" cy="136"/>
          </a:xfrm>
        </p:grpSpPr>
        <p:sp>
          <p:nvSpPr>
            <p:cNvPr id="26653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654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6634" name="Line 70"/>
          <p:cNvSpPr>
            <a:spLocks noChangeShapeType="1"/>
          </p:cNvSpPr>
          <p:nvPr/>
        </p:nvSpPr>
        <p:spPr bwMode="auto">
          <a:xfrm flipV="1">
            <a:off x="2873374" y="4149725"/>
            <a:ext cx="690563" cy="176213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pSp>
        <p:nvGrpSpPr>
          <p:cNvPr id="26636" name="Group 45"/>
          <p:cNvGrpSpPr>
            <a:grpSpLocks/>
          </p:cNvGrpSpPr>
          <p:nvPr/>
        </p:nvGrpSpPr>
        <p:grpSpPr bwMode="auto">
          <a:xfrm>
            <a:off x="3438525" y="5285110"/>
            <a:ext cx="349250" cy="368300"/>
            <a:chOff x="4694" y="3702"/>
            <a:chExt cx="273" cy="136"/>
          </a:xfrm>
        </p:grpSpPr>
        <p:sp>
          <p:nvSpPr>
            <p:cNvPr id="26649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650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6637" name="Line 74"/>
          <p:cNvSpPr>
            <a:spLocks noChangeShapeType="1"/>
          </p:cNvSpPr>
          <p:nvPr/>
        </p:nvSpPr>
        <p:spPr bwMode="auto">
          <a:xfrm flipH="1" flipV="1">
            <a:off x="4175955" y="4509120"/>
            <a:ext cx="143631" cy="576064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6640" name="Rectangle 38"/>
          <p:cNvSpPr>
            <a:spLocks noChangeArrowheads="1"/>
          </p:cNvSpPr>
          <p:nvPr/>
        </p:nvSpPr>
        <p:spPr bwMode="auto">
          <a:xfrm>
            <a:off x="403741" y="1478582"/>
            <a:ext cx="4031873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Helvetica" charset="0"/>
              </a:rPr>
              <a:t>378</a:t>
            </a:r>
            <a:endParaRPr lang="en-US" sz="1600" b="1" dirty="0">
              <a:solidFill>
                <a:schemeClr val="tx2"/>
              </a:solidFill>
              <a:latin typeface="Helvetica" charset="0"/>
            </a:endParaRPr>
          </a:p>
          <a:p>
            <a:r>
              <a:rPr lang="en-US" sz="1600" b="1" dirty="0">
                <a:solidFill>
                  <a:srgbClr val="0766B2"/>
                </a:solidFill>
                <a:latin typeface="Helvetica" charset="0"/>
              </a:rPr>
              <a:t>Memoranda of understanding</a:t>
            </a:r>
          </a:p>
          <a:p>
            <a:r>
              <a:rPr lang="en-US" sz="1600" dirty="0"/>
              <a:t>with </a:t>
            </a:r>
            <a:r>
              <a:rPr lang="en-US" sz="1600" dirty="0" smtClean="0"/>
              <a:t>international institutions</a:t>
            </a:r>
          </a:p>
          <a:p>
            <a:r>
              <a:rPr lang="zh-TW" altLang="en-US" dirty="0"/>
              <a:t>和国际上各大学达成</a:t>
            </a:r>
            <a:r>
              <a:rPr lang="en-US" altLang="zh-TW" b="1" dirty="0" smtClean="0">
                <a:solidFill>
                  <a:schemeClr val="tx2"/>
                </a:solidFill>
                <a:latin typeface="Helvetica" pitchFamily="34" charset="0"/>
              </a:rPr>
              <a:t>378</a:t>
            </a:r>
            <a:r>
              <a:rPr lang="zh-TW" altLang="en-US" dirty="0" smtClean="0"/>
              <a:t>份</a:t>
            </a:r>
            <a:r>
              <a:rPr lang="zh-TW" altLang="en-US" dirty="0"/>
              <a:t>谅解备忘录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26641" name="Rectangle 41"/>
          <p:cNvSpPr>
            <a:spLocks noChangeArrowheads="1"/>
          </p:cNvSpPr>
          <p:nvPr/>
        </p:nvSpPr>
        <p:spPr bwMode="auto">
          <a:xfrm>
            <a:off x="5219304" y="1630363"/>
            <a:ext cx="3888184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  <a:latin typeface="Helvetica" charset="0"/>
              </a:rPr>
              <a:t>49</a:t>
            </a:r>
            <a:endParaRPr lang="en-US" sz="2000" b="1" dirty="0">
              <a:solidFill>
                <a:schemeClr val="tx2"/>
              </a:solidFill>
              <a:latin typeface="Helvetica" charset="0"/>
            </a:endParaRPr>
          </a:p>
          <a:p>
            <a:r>
              <a:rPr lang="en-US" sz="1600" b="1" dirty="0">
                <a:solidFill>
                  <a:srgbClr val="0766B2"/>
                </a:solidFill>
                <a:latin typeface="Helvetica" charset="0"/>
              </a:rPr>
              <a:t>Double</a:t>
            </a:r>
            <a:r>
              <a:rPr lang="en-US" b="1" dirty="0">
                <a:solidFill>
                  <a:srgbClr val="0766B2"/>
                </a:solidFill>
                <a:latin typeface="Helvetica" charset="0"/>
              </a:rPr>
              <a:t> </a:t>
            </a:r>
            <a:r>
              <a:rPr lang="en-US" sz="1600" b="1" dirty="0">
                <a:solidFill>
                  <a:srgbClr val="0766B2"/>
                </a:solidFill>
                <a:latin typeface="Helvetica" charset="0"/>
              </a:rPr>
              <a:t>degree</a:t>
            </a:r>
            <a:r>
              <a:rPr lang="en-US" b="1" dirty="0">
                <a:solidFill>
                  <a:srgbClr val="0766B2"/>
                </a:solidFill>
                <a:latin typeface="Helvetica" charset="0"/>
              </a:rPr>
              <a:t> </a:t>
            </a:r>
            <a:r>
              <a:rPr lang="en-US" dirty="0" smtClean="0"/>
              <a:t>agreements</a:t>
            </a:r>
          </a:p>
          <a:p>
            <a:r>
              <a:rPr lang="en-US" altLang="zh-CN" dirty="0" smtClean="0">
                <a:solidFill>
                  <a:schemeClr val="tx2"/>
                </a:solidFill>
                <a:ea typeface="宋体" panose="02010600030101010101" pitchFamily="2" charset="-122"/>
              </a:rPr>
              <a:t>49</a:t>
            </a:r>
            <a:r>
              <a:rPr lang="en-US" altLang="zh-CN" dirty="0" smtClean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zh-CN" altLang="en-US" dirty="0" smtClean="0">
                <a:ea typeface="宋体" panose="02010600030101010101" pitchFamily="2" charset="-122"/>
              </a:rPr>
              <a:t>个</a:t>
            </a:r>
            <a:r>
              <a:rPr lang="zh-CN" altLang="en-US" dirty="0">
                <a:ea typeface="宋体" panose="02010600030101010101" pitchFamily="2" charset="-122"/>
              </a:rPr>
              <a:t>双学位协议</a:t>
            </a:r>
          </a:p>
          <a:p>
            <a:endParaRPr lang="es-ES" dirty="0"/>
          </a:p>
        </p:txBody>
      </p:sp>
      <p:sp>
        <p:nvSpPr>
          <p:cNvPr id="26642" name="Rectangle 43"/>
          <p:cNvSpPr>
            <a:spLocks noChangeArrowheads="1"/>
          </p:cNvSpPr>
          <p:nvPr/>
        </p:nvSpPr>
        <p:spPr bwMode="auto">
          <a:xfrm>
            <a:off x="5249863" y="3408747"/>
            <a:ext cx="460851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Helvetica" charset="0"/>
              </a:rPr>
              <a:t>27</a:t>
            </a:r>
            <a:endParaRPr lang="en-US" b="1" dirty="0">
              <a:solidFill>
                <a:schemeClr val="tx2"/>
              </a:solidFill>
              <a:latin typeface="Helvetica" charset="0"/>
            </a:endParaRPr>
          </a:p>
          <a:p>
            <a:r>
              <a:rPr lang="en-US" sz="1600" b="1" dirty="0">
                <a:solidFill>
                  <a:srgbClr val="0766B2"/>
                </a:solidFill>
                <a:latin typeface="Helvetica" charset="0"/>
              </a:rPr>
              <a:t>Master’s programs</a:t>
            </a:r>
            <a:r>
              <a:rPr lang="en-US" sz="1600" dirty="0"/>
              <a:t> </a:t>
            </a:r>
            <a:r>
              <a:rPr lang="en-US" sz="1600" dirty="0" smtClean="0"/>
              <a:t>fully in English </a:t>
            </a:r>
          </a:p>
          <a:p>
            <a:r>
              <a:rPr lang="en-US" altLang="zh-TW" sz="1500" dirty="0" smtClean="0">
                <a:solidFill>
                  <a:schemeClr val="tx2"/>
                </a:solidFill>
              </a:rPr>
              <a:t>27</a:t>
            </a:r>
            <a:r>
              <a:rPr lang="zh-TW" altLang="en-US" sz="1400" dirty="0" smtClean="0"/>
              <a:t>个</a:t>
            </a:r>
            <a:r>
              <a:rPr lang="zh-CN" altLang="en-US" sz="1400" dirty="0"/>
              <a:t>全</a:t>
            </a:r>
            <a:r>
              <a:rPr lang="zh-TW" altLang="en-US" sz="1400" dirty="0"/>
              <a:t>英语教学的</a:t>
            </a:r>
            <a:r>
              <a:rPr lang="zh-TW" altLang="en-US" sz="1600" b="1" dirty="0">
                <a:latin typeface="Helvetica" pitchFamily="34" charset="0"/>
              </a:rPr>
              <a:t>硕士项目</a:t>
            </a:r>
            <a:endParaRPr lang="es-ES_tradnl" sz="1600" b="1" dirty="0">
              <a:latin typeface="Helvetica" pitchFamily="34" charset="0"/>
            </a:endParaRPr>
          </a:p>
          <a:p>
            <a:endParaRPr lang="es-ES" sz="1400" dirty="0"/>
          </a:p>
        </p:txBody>
      </p:sp>
      <p:sp>
        <p:nvSpPr>
          <p:cNvPr id="26644" name="Rectangle 31"/>
          <p:cNvSpPr>
            <a:spLocks noChangeArrowheads="1"/>
          </p:cNvSpPr>
          <p:nvPr/>
        </p:nvSpPr>
        <p:spPr bwMode="auto">
          <a:xfrm>
            <a:off x="3554421" y="5333966"/>
            <a:ext cx="5796681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Helvetica" charset="0"/>
              </a:rPr>
              <a:t>International </a:t>
            </a:r>
            <a:r>
              <a:rPr lang="en-US" sz="1600" dirty="0" smtClean="0"/>
              <a:t>students:</a:t>
            </a:r>
            <a:br>
              <a:rPr lang="en-US" sz="1600" dirty="0" smtClean="0"/>
            </a:br>
            <a:r>
              <a:rPr lang="en-US" sz="1600" dirty="0" smtClean="0"/>
              <a:t>Doctorate: 44,6%,  77% of them, are </a:t>
            </a:r>
            <a:r>
              <a:rPr lang="en-US" sz="1600" dirty="0"/>
              <a:t>from outside the </a:t>
            </a:r>
            <a:r>
              <a:rPr lang="en-US" sz="1600" dirty="0" smtClean="0"/>
              <a:t>EU</a:t>
            </a:r>
            <a:endParaRPr lang="es-ES_tradnl" sz="1600" dirty="0"/>
          </a:p>
          <a:p>
            <a:r>
              <a:rPr lang="en-US" sz="1600" dirty="0" smtClean="0"/>
              <a:t>Master: 32,6%,  26,5% of them, are </a:t>
            </a:r>
            <a:r>
              <a:rPr lang="en-US" sz="1600" dirty="0"/>
              <a:t>from outside the </a:t>
            </a:r>
            <a:r>
              <a:rPr lang="en-US" sz="1600" dirty="0" smtClean="0"/>
              <a:t>EU</a:t>
            </a:r>
            <a:endParaRPr lang="es-ES_tradnl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400" dirty="0"/>
          </a:p>
          <a:p>
            <a:r>
              <a:rPr lang="en-US" b="1" dirty="0">
                <a:solidFill>
                  <a:srgbClr val="FF0000"/>
                </a:solidFill>
                <a:latin typeface="Helvetica" charset="0"/>
              </a:rPr>
              <a:t> 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6646" name="2 Marcador de contenido"/>
          <p:cNvSpPr>
            <a:spLocks noGrp="1"/>
          </p:cNvSpPr>
          <p:nvPr>
            <p:ph idx="4294967295"/>
          </p:nvPr>
        </p:nvSpPr>
        <p:spPr>
          <a:xfrm>
            <a:off x="3132138" y="404664"/>
            <a:ext cx="4933950" cy="450850"/>
          </a:xfrm>
        </p:spPr>
        <p:txBody>
          <a:bodyPr/>
          <a:lstStyle/>
          <a:p>
            <a:pPr algn="r" eaLnBrk="1" hangingPunct="1">
              <a:spcBef>
                <a:spcPct val="0"/>
              </a:spcBef>
              <a:buNone/>
            </a:pPr>
            <a:r>
              <a:rPr lang="es-ES" sz="1800" b="1" dirty="0" err="1" smtClean="0"/>
              <a:t>Internationalization</a:t>
            </a:r>
            <a:r>
              <a:rPr lang="es-ES" sz="1800" b="1" dirty="0" smtClean="0"/>
              <a:t> </a:t>
            </a:r>
            <a:br>
              <a:rPr lang="es-ES" sz="1800" b="1" dirty="0" smtClean="0"/>
            </a:br>
            <a:r>
              <a:rPr lang="zh-CN" altLang="en-US" sz="1800" b="1" dirty="0" smtClean="0">
                <a:solidFill>
                  <a:srgbClr val="0070C0"/>
                </a:solidFill>
                <a:latin typeface="华文细黑" pitchFamily="2" charset="-122"/>
                <a:ea typeface="华文细黑" pitchFamily="2" charset="-122"/>
              </a:rPr>
              <a:t>国</a:t>
            </a:r>
            <a:r>
              <a:rPr lang="zh-CN" altLang="en-US" sz="1800" b="1" dirty="0">
                <a:solidFill>
                  <a:srgbClr val="0070C0"/>
                </a:solidFill>
                <a:latin typeface="华文细黑" pitchFamily="2" charset="-122"/>
                <a:ea typeface="华文细黑" pitchFamily="2" charset="-122"/>
              </a:rPr>
              <a:t>际化</a:t>
            </a:r>
            <a:endParaRPr lang="es-ES" sz="1800" b="1" dirty="0" smtClean="0">
              <a:solidFill>
                <a:srgbClr val="0070C0"/>
              </a:solidFill>
            </a:endParaRPr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auto">
          <a:xfrm>
            <a:off x="431800" y="3781807"/>
            <a:ext cx="312261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elvetica" pitchFamily="34" charset="0"/>
                <a:ea typeface="MS PGothic" pitchFamily="34" charset="-128"/>
                <a:cs typeface="+mn-cs"/>
              </a:rPr>
              <a:t>2,997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itchFamily="34" charset="-128"/>
                <a:cs typeface="+mn-cs"/>
              </a:rPr>
              <a:t>Students</a:t>
            </a:r>
            <a:r>
              <a:rPr kumimoji="0" lang="es-ES" altLang="es-E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itchFamily="34" charset="-128"/>
                <a:cs typeface="+mn-cs"/>
              </a:rPr>
              <a:t> in </a:t>
            </a:r>
            <a:r>
              <a:rPr kumimoji="0" lang="es-ES" altLang="es-E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itchFamily="34" charset="-128"/>
                <a:cs typeface="+mn-cs"/>
              </a:rPr>
              <a:t>international</a:t>
            </a:r>
            <a:r>
              <a:rPr kumimoji="0" lang="es-ES" altLang="es-E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itchFamily="34" charset="-128"/>
                <a:cs typeface="+mn-cs"/>
              </a:rPr>
              <a:t> </a:t>
            </a:r>
            <a:r>
              <a:rPr kumimoji="0" lang="es-ES" altLang="es-E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766B2"/>
                </a:solidFill>
                <a:effectLst/>
                <a:uLnTx/>
                <a:uFillTx/>
                <a:latin typeface="Helvetica" pitchFamily="34" charset="0"/>
                <a:ea typeface="MS PGothic" pitchFamily="34" charset="-128"/>
                <a:cs typeface="+mn-cs"/>
              </a:rPr>
              <a:t>exchange</a:t>
            </a:r>
            <a:r>
              <a:rPr kumimoji="0" lang="es-ES" altLang="es-E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766B2"/>
                </a:solidFill>
                <a:effectLst/>
                <a:uLnTx/>
                <a:uFillTx/>
                <a:latin typeface="Helvetica" pitchFamily="34" charset="0"/>
                <a:ea typeface="MS PGothic" pitchFamily="34" charset="-128"/>
                <a:cs typeface="+mn-cs"/>
              </a:rPr>
              <a:t> </a:t>
            </a:r>
            <a:r>
              <a:rPr kumimoji="0" lang="es-ES" altLang="es-E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itchFamily="34" charset="-128"/>
                <a:cs typeface="+mn-cs"/>
              </a:rPr>
              <a:t>programs</a:t>
            </a:r>
            <a:endParaRPr lang="es-ES" altLang="es-ES" sz="1600" kern="0" dirty="0">
              <a:solidFill>
                <a:prstClr val="black"/>
              </a:solidFill>
              <a:cs typeface="+mn-cs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altLang="zh-CN" sz="1600" b="1" dirty="0" smtClean="0">
                <a:solidFill>
                  <a:schemeClr val="tx2"/>
                </a:solidFill>
                <a:latin typeface="Helvetica" pitchFamily="34" charset="0"/>
              </a:rPr>
              <a:t>2,</a:t>
            </a:r>
            <a:r>
              <a:rPr lang="en-US" altLang="zh-CN" sz="1600" b="1" dirty="0" smtClean="0">
                <a:solidFill>
                  <a:schemeClr val="tx2"/>
                </a:solidFill>
                <a:latin typeface="Helvetica" pitchFamily="34" charset="0"/>
              </a:rPr>
              <a:t>997</a:t>
            </a:r>
            <a:r>
              <a:rPr lang="en-US" altLang="es-ES" sz="1600" b="1" dirty="0" smtClean="0">
                <a:solidFill>
                  <a:schemeClr val="tx2"/>
                </a:solidFill>
                <a:latin typeface="Helvetica" pitchFamily="34" charset="0"/>
              </a:rPr>
              <a:t> </a:t>
            </a:r>
            <a:r>
              <a:rPr lang="zh-CN" altLang="en-US" sz="1600" b="1" dirty="0" smtClean="0"/>
              <a:t>个</a:t>
            </a:r>
            <a:r>
              <a:rPr lang="zh-CN" altLang="en-US" sz="1600" b="1" dirty="0"/>
              <a:t>学生参予国际交流项目</a:t>
            </a:r>
            <a:endParaRPr kumimoji="0" lang="es-ES" altLang="es-ES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MS PGothic" pitchFamily="34" charset="-128"/>
              <a:cs typeface="+mn-cs"/>
            </a:endParaRPr>
          </a:p>
        </p:txBody>
      </p:sp>
      <p:grpSp>
        <p:nvGrpSpPr>
          <p:cNvPr id="44" name="Group 45"/>
          <p:cNvGrpSpPr>
            <a:grpSpLocks/>
          </p:cNvGrpSpPr>
          <p:nvPr/>
        </p:nvGrpSpPr>
        <p:grpSpPr bwMode="auto">
          <a:xfrm>
            <a:off x="403741" y="3717923"/>
            <a:ext cx="349250" cy="368300"/>
            <a:chOff x="4694" y="3702"/>
            <a:chExt cx="273" cy="136"/>
          </a:xfrm>
        </p:grpSpPr>
        <p:sp>
          <p:nvSpPr>
            <p:cNvPr id="45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6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vertical 1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QuadreDeText 3"/>
          <p:cNvSpPr txBox="1"/>
          <p:nvPr/>
        </p:nvSpPr>
        <p:spPr>
          <a:xfrm>
            <a:off x="6444208" y="430830"/>
            <a:ext cx="17636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err="1" smtClean="0"/>
              <a:t>Alliances</a:t>
            </a:r>
            <a:endParaRPr lang="es-ES" sz="28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48" y="1088740"/>
            <a:ext cx="8244408" cy="532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2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mapa europa bl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7" y="1306784"/>
            <a:ext cx="7532389" cy="494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5" descr="logoeng_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9788" y="4420799"/>
            <a:ext cx="973782" cy="348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2 Marcador de contenido"/>
          <p:cNvSpPr txBox="1">
            <a:spLocks/>
          </p:cNvSpPr>
          <p:nvPr/>
        </p:nvSpPr>
        <p:spPr bwMode="auto">
          <a:xfrm>
            <a:off x="3183102" y="531303"/>
            <a:ext cx="4933950" cy="77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buClr>
                <a:srgbClr val="007ABE"/>
              </a:buClr>
              <a:buFont typeface="Wingdings" pitchFamily="2" charset="2"/>
              <a:buNone/>
              <a:defRPr/>
            </a:pPr>
            <a:r>
              <a:rPr lang="es-ES" sz="2800" b="1" kern="0" dirty="0" err="1" smtClean="0">
                <a:latin typeface="+mn-lt"/>
                <a:cs typeface="+mn-cs"/>
              </a:rPr>
              <a:t>Alliances</a:t>
            </a:r>
            <a:r>
              <a:rPr lang="es-ES" sz="2800" b="1" kern="0" dirty="0" smtClean="0">
                <a:latin typeface="+mn-lt"/>
                <a:cs typeface="+mn-cs"/>
              </a:rPr>
              <a:t>: CLUSTER </a:t>
            </a:r>
            <a:endParaRPr lang="es-ES" sz="2800" b="1" kern="0" dirty="0">
              <a:latin typeface="+mn-lt"/>
              <a:cs typeface="+mn-cs"/>
            </a:endParaRPr>
          </a:p>
        </p:txBody>
      </p:sp>
      <p:pic>
        <p:nvPicPr>
          <p:cNvPr id="43" name="Picture 2" descr="logo">
            <a:hlinkClick r:id="rId4" tooltip="Página de inicio 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3247" y="3823202"/>
            <a:ext cx="812173" cy="513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16" descr="EPFL-log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1561" y="3825384"/>
            <a:ext cx="581444" cy="304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13" descr="NewTU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36307" y="3490742"/>
            <a:ext cx="756530" cy="2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tg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511" y="4708211"/>
            <a:ext cx="693591" cy="152292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4176" y="2528506"/>
            <a:ext cx="1165997" cy="508429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36460" y="1766272"/>
            <a:ext cx="528403" cy="323351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14572" y="1896297"/>
            <a:ext cx="558626" cy="462136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25134" y="4555235"/>
            <a:ext cx="631966" cy="2587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84307" y="3200750"/>
            <a:ext cx="495001" cy="236894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54176" y="2941675"/>
            <a:ext cx="366821" cy="190519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83102" y="3205397"/>
            <a:ext cx="551121" cy="371589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98217" y="2943816"/>
            <a:ext cx="496718" cy="328475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74696" y="4825518"/>
            <a:ext cx="631691" cy="277432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624" y="2575475"/>
            <a:ext cx="1043608" cy="465801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4798" y="1549948"/>
            <a:ext cx="769138" cy="482947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212" y="5620858"/>
            <a:ext cx="9906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57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39"/>
          <p:cNvSpPr>
            <a:spLocks noChangeShapeType="1"/>
          </p:cNvSpPr>
          <p:nvPr/>
        </p:nvSpPr>
        <p:spPr bwMode="auto">
          <a:xfrm>
            <a:off x="468313" y="115888"/>
            <a:ext cx="6192837" cy="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79" name="Line 41"/>
          <p:cNvSpPr>
            <a:spLocks noChangeShapeType="1"/>
          </p:cNvSpPr>
          <p:nvPr/>
        </p:nvSpPr>
        <p:spPr bwMode="auto">
          <a:xfrm>
            <a:off x="468313" y="11588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0" name="Line 42"/>
          <p:cNvSpPr>
            <a:spLocks noChangeShapeType="1"/>
          </p:cNvSpPr>
          <p:nvPr/>
        </p:nvSpPr>
        <p:spPr bwMode="auto">
          <a:xfrm>
            <a:off x="8748713" y="11588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1" name="Line 43"/>
          <p:cNvSpPr>
            <a:spLocks noChangeShapeType="1"/>
          </p:cNvSpPr>
          <p:nvPr/>
        </p:nvSpPr>
        <p:spPr bwMode="auto">
          <a:xfrm>
            <a:off x="6661150" y="115888"/>
            <a:ext cx="2087563" cy="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2" name="Line 44"/>
          <p:cNvSpPr>
            <a:spLocks noChangeShapeType="1"/>
          </p:cNvSpPr>
          <p:nvPr/>
        </p:nvSpPr>
        <p:spPr bwMode="auto">
          <a:xfrm>
            <a:off x="468313" y="38893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3" name="Line 45"/>
          <p:cNvSpPr>
            <a:spLocks noChangeShapeType="1"/>
          </p:cNvSpPr>
          <p:nvPr/>
        </p:nvSpPr>
        <p:spPr bwMode="auto">
          <a:xfrm>
            <a:off x="8748713" y="38893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4" name="Line 46"/>
          <p:cNvSpPr>
            <a:spLocks noChangeShapeType="1"/>
          </p:cNvSpPr>
          <p:nvPr/>
        </p:nvSpPr>
        <p:spPr bwMode="auto">
          <a:xfrm>
            <a:off x="468313" y="66198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5" name="Line 47"/>
          <p:cNvSpPr>
            <a:spLocks noChangeShapeType="1"/>
          </p:cNvSpPr>
          <p:nvPr/>
        </p:nvSpPr>
        <p:spPr bwMode="auto">
          <a:xfrm>
            <a:off x="8748713" y="66198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6" name="Line 48"/>
          <p:cNvSpPr>
            <a:spLocks noChangeShapeType="1"/>
          </p:cNvSpPr>
          <p:nvPr/>
        </p:nvSpPr>
        <p:spPr bwMode="auto">
          <a:xfrm>
            <a:off x="468313" y="93503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7" name="Line 49"/>
          <p:cNvSpPr>
            <a:spLocks noChangeShapeType="1"/>
          </p:cNvSpPr>
          <p:nvPr/>
        </p:nvSpPr>
        <p:spPr bwMode="auto">
          <a:xfrm>
            <a:off x="8748713" y="93503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8" name="Line 50"/>
          <p:cNvSpPr>
            <a:spLocks noChangeShapeType="1"/>
          </p:cNvSpPr>
          <p:nvPr/>
        </p:nvSpPr>
        <p:spPr bwMode="auto">
          <a:xfrm>
            <a:off x="395288" y="1089025"/>
            <a:ext cx="0" cy="638175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9" name="Line 51"/>
          <p:cNvSpPr>
            <a:spLocks noChangeShapeType="1"/>
          </p:cNvSpPr>
          <p:nvPr/>
        </p:nvSpPr>
        <p:spPr bwMode="auto">
          <a:xfrm>
            <a:off x="8675688" y="1089025"/>
            <a:ext cx="0" cy="638175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90" name="Line 52"/>
          <p:cNvSpPr>
            <a:spLocks noChangeShapeType="1"/>
          </p:cNvSpPr>
          <p:nvPr/>
        </p:nvSpPr>
        <p:spPr bwMode="auto">
          <a:xfrm>
            <a:off x="395288" y="1727200"/>
            <a:ext cx="0" cy="82073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91" name="Oval 7"/>
          <p:cNvSpPr>
            <a:spLocks noChangeArrowheads="1"/>
          </p:cNvSpPr>
          <p:nvPr/>
        </p:nvSpPr>
        <p:spPr bwMode="auto">
          <a:xfrm>
            <a:off x="4138613" y="3670300"/>
            <a:ext cx="647700" cy="644525"/>
          </a:xfrm>
          <a:prstGeom prst="ellipse">
            <a:avLst/>
          </a:prstGeom>
          <a:solidFill>
            <a:srgbClr val="0766B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a-ES" sz="2400"/>
          </a:p>
        </p:txBody>
      </p:sp>
      <p:sp>
        <p:nvSpPr>
          <p:cNvPr id="24592" name="Line 70"/>
          <p:cNvSpPr>
            <a:spLocks noChangeShapeType="1"/>
          </p:cNvSpPr>
          <p:nvPr/>
        </p:nvSpPr>
        <p:spPr bwMode="auto">
          <a:xfrm>
            <a:off x="3168483" y="3684556"/>
            <a:ext cx="574786" cy="172350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95" name="Line 72"/>
          <p:cNvSpPr>
            <a:spLocks noChangeShapeType="1"/>
          </p:cNvSpPr>
          <p:nvPr/>
        </p:nvSpPr>
        <p:spPr bwMode="auto">
          <a:xfrm flipV="1">
            <a:off x="4545013" y="2816932"/>
            <a:ext cx="103187" cy="745418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97" name="Line 74"/>
          <p:cNvSpPr>
            <a:spLocks noChangeShapeType="1"/>
          </p:cNvSpPr>
          <p:nvPr/>
        </p:nvSpPr>
        <p:spPr bwMode="auto">
          <a:xfrm flipH="1">
            <a:off x="4859768" y="4109138"/>
            <a:ext cx="540376" cy="0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pSp>
        <p:nvGrpSpPr>
          <p:cNvPr id="24598" name="Group 45"/>
          <p:cNvGrpSpPr>
            <a:grpSpLocks/>
          </p:cNvGrpSpPr>
          <p:nvPr/>
        </p:nvGrpSpPr>
        <p:grpSpPr bwMode="auto">
          <a:xfrm>
            <a:off x="4494180" y="1801114"/>
            <a:ext cx="349250" cy="368300"/>
            <a:chOff x="4694" y="3702"/>
            <a:chExt cx="273" cy="136"/>
          </a:xfrm>
        </p:grpSpPr>
        <p:sp>
          <p:nvSpPr>
            <p:cNvPr id="24614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615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4601" name="Group 45"/>
          <p:cNvGrpSpPr>
            <a:grpSpLocks/>
          </p:cNvGrpSpPr>
          <p:nvPr/>
        </p:nvGrpSpPr>
        <p:grpSpPr bwMode="auto">
          <a:xfrm>
            <a:off x="5722716" y="3924988"/>
            <a:ext cx="349250" cy="368300"/>
            <a:chOff x="4694" y="3702"/>
            <a:chExt cx="273" cy="136"/>
          </a:xfrm>
        </p:grpSpPr>
        <p:sp>
          <p:nvSpPr>
            <p:cNvPr id="24608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609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4603" name="Rectangle 8"/>
          <p:cNvSpPr>
            <a:spLocks noChangeArrowheads="1"/>
          </p:cNvSpPr>
          <p:nvPr/>
        </p:nvSpPr>
        <p:spPr bwMode="auto">
          <a:xfrm>
            <a:off x="4537561" y="1848015"/>
            <a:ext cx="3311525" cy="1680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b="1" dirty="0" smtClean="0">
                <a:solidFill>
                  <a:schemeClr val="tx2"/>
                </a:solidFill>
                <a:latin typeface="Helvetica" charset="0"/>
              </a:rPr>
              <a:t>59 </a:t>
            </a:r>
            <a:r>
              <a:rPr lang="en-US" sz="1600" b="1" dirty="0" smtClean="0">
                <a:solidFill>
                  <a:srgbClr val="0070C0"/>
                </a:solidFill>
                <a:latin typeface="Helvetica" charset="0"/>
              </a:rPr>
              <a:t>development cooperation </a:t>
            </a:r>
            <a:r>
              <a:rPr lang="en-US" sz="1600" dirty="0" smtClean="0">
                <a:latin typeface="Helvetica" charset="0"/>
              </a:rPr>
              <a:t>projects in </a:t>
            </a:r>
            <a:r>
              <a:rPr lang="en-US" sz="1600" dirty="0" smtClean="0">
                <a:solidFill>
                  <a:schemeClr val="tx2"/>
                </a:solidFill>
                <a:latin typeface="Helvetica" charset="0"/>
              </a:rPr>
              <a:t>29</a:t>
            </a:r>
            <a:r>
              <a:rPr lang="en-US" sz="1600" dirty="0" smtClean="0">
                <a:solidFill>
                  <a:srgbClr val="0070C0"/>
                </a:solidFill>
                <a:latin typeface="Helvetica" charset="0"/>
              </a:rPr>
              <a:t> countries</a:t>
            </a:r>
          </a:p>
          <a:p>
            <a:pPr>
              <a:lnSpc>
                <a:spcPct val="120000"/>
              </a:lnSpc>
            </a:pPr>
            <a:r>
              <a:rPr lang="zh-CN" altLang="en-US" dirty="0" smtClean="0">
                <a:latin typeface="Helvetica" pitchFamily="34" charset="0"/>
                <a:ea typeface="宋体" panose="02010600030101010101" pitchFamily="2" charset="-122"/>
              </a:rPr>
              <a:t>与</a:t>
            </a:r>
            <a:r>
              <a:rPr lang="en-US" altLang="zh-CN" b="1" dirty="0" smtClean="0">
                <a:solidFill>
                  <a:schemeClr val="tx2"/>
                </a:solidFill>
                <a:latin typeface="Helvetica" charset="0"/>
              </a:rPr>
              <a:t>29</a:t>
            </a:r>
            <a:r>
              <a:rPr lang="zh-CN" altLang="en-US" dirty="0" smtClean="0">
                <a:solidFill>
                  <a:schemeClr val="tx2"/>
                </a:solidFill>
                <a:latin typeface="Helvetica" pitchFamily="34" charset="0"/>
                <a:ea typeface="宋体" panose="02010600030101010101" pitchFamily="2" charset="-122"/>
              </a:rPr>
              <a:t>个</a:t>
            </a:r>
            <a:r>
              <a:rPr lang="zh-CN" altLang="en-US" dirty="0">
                <a:solidFill>
                  <a:schemeClr val="tx2"/>
                </a:solidFill>
                <a:latin typeface="Helvetica" pitchFamily="34" charset="0"/>
                <a:ea typeface="宋体" panose="02010600030101010101" pitchFamily="2" charset="-122"/>
              </a:rPr>
              <a:t>国家建</a:t>
            </a:r>
            <a:r>
              <a:rPr lang="zh-CN" altLang="en-US" dirty="0" smtClean="0">
                <a:solidFill>
                  <a:schemeClr val="tx2"/>
                </a:solidFill>
                <a:latin typeface="Helvetica" pitchFamily="34" charset="0"/>
                <a:ea typeface="宋体" panose="02010600030101010101" pitchFamily="2" charset="-122"/>
              </a:rPr>
              <a:t>立</a:t>
            </a:r>
            <a:r>
              <a:rPr lang="en-US" altLang="zh-CN" dirty="0" smtClean="0">
                <a:solidFill>
                  <a:schemeClr val="tx2"/>
                </a:solidFill>
                <a:latin typeface="Helvetica" pitchFamily="34" charset="0"/>
                <a:ea typeface="宋体" panose="02010600030101010101" pitchFamily="2" charset="-122"/>
              </a:rPr>
              <a:t>59</a:t>
            </a:r>
            <a:r>
              <a:rPr lang="zh-CN" altLang="en-US" dirty="0" smtClean="0">
                <a:latin typeface="Helvetica" pitchFamily="34" charset="0"/>
                <a:ea typeface="宋体" panose="02010600030101010101" pitchFamily="2" charset="-122"/>
              </a:rPr>
              <a:t>项</a:t>
            </a:r>
            <a:r>
              <a:rPr lang="zh-CN" altLang="en-US" dirty="0">
                <a:latin typeface="Helvetica" pitchFamily="34" charset="0"/>
                <a:ea typeface="宋体" panose="02010600030101010101" pitchFamily="2" charset="-122"/>
              </a:rPr>
              <a:t>合作项目</a:t>
            </a:r>
            <a:endParaRPr lang="zh-CN" altLang="en-US" b="1" dirty="0">
              <a:latin typeface="Helvetica" pitchFamily="34" charset="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endParaRPr lang="en-US" b="1" dirty="0" smtClean="0">
              <a:solidFill>
                <a:srgbClr val="0070C0"/>
              </a:solidFill>
              <a:latin typeface="Helvetica" charset="0"/>
            </a:endParaRPr>
          </a:p>
          <a:p>
            <a:pPr>
              <a:lnSpc>
                <a:spcPct val="120000"/>
              </a:lnSpc>
            </a:pPr>
            <a:endParaRPr lang="en-US" b="1" dirty="0">
              <a:solidFill>
                <a:srgbClr val="0070C0"/>
              </a:solidFill>
              <a:latin typeface="Helvetica" charset="0"/>
            </a:endParaRPr>
          </a:p>
        </p:txBody>
      </p:sp>
      <p:sp>
        <p:nvSpPr>
          <p:cNvPr id="24605" name="Rectangle 7"/>
          <p:cNvSpPr>
            <a:spLocks noChangeArrowheads="1"/>
          </p:cNvSpPr>
          <p:nvPr/>
        </p:nvSpPr>
        <p:spPr bwMode="auto">
          <a:xfrm>
            <a:off x="5811837" y="3992562"/>
            <a:ext cx="300863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Helvetica" charset="0"/>
              </a:rPr>
              <a:t>17,166</a:t>
            </a:r>
            <a:r>
              <a:rPr lang="en-US" b="1" dirty="0" smtClean="0">
                <a:solidFill>
                  <a:srgbClr val="FF0000"/>
                </a:solidFill>
                <a:latin typeface="Helvetica" charset="0"/>
              </a:rPr>
              <a:t> </a:t>
            </a:r>
            <a:r>
              <a:rPr lang="en-US" sz="1600" dirty="0" smtClean="0">
                <a:solidFill>
                  <a:schemeClr val="accent4"/>
                </a:solidFill>
                <a:latin typeface="Helvetica" charset="0"/>
              </a:rPr>
              <a:t>primary and secondary school students participate in</a:t>
            </a:r>
            <a:r>
              <a:rPr lang="en-US" sz="1600" b="1" dirty="0" smtClean="0">
                <a:solidFill>
                  <a:srgbClr val="0070C0"/>
                </a:solidFill>
                <a:latin typeface="Helvetica" charset="0"/>
              </a:rPr>
              <a:t> scientific and technological dissemination activities</a:t>
            </a:r>
          </a:p>
          <a:p>
            <a:r>
              <a:rPr lang="en-US" sz="1600" b="1" dirty="0">
                <a:solidFill>
                  <a:schemeClr val="tx2"/>
                </a:solidFill>
                <a:latin typeface="Helvetica" charset="0"/>
              </a:rPr>
              <a:t>17,166</a:t>
            </a:r>
            <a:r>
              <a:rPr lang="zh-CN" altLang="en-US" sz="1600" dirty="0" smtClean="0">
                <a:latin typeface="Helvetica" pitchFamily="34" charset="0"/>
                <a:ea typeface="宋体" panose="02010600030101010101" pitchFamily="2" charset="-122"/>
              </a:rPr>
              <a:t>名</a:t>
            </a:r>
            <a:r>
              <a:rPr lang="zh-CN" altLang="en-US" sz="1600" dirty="0">
                <a:latin typeface="Helvetica" pitchFamily="34" charset="0"/>
                <a:ea typeface="宋体" panose="02010600030101010101" pitchFamily="2" charset="-122"/>
              </a:rPr>
              <a:t>中小学生参加科技</a:t>
            </a:r>
          </a:p>
          <a:p>
            <a:r>
              <a:rPr lang="zh-CN" altLang="en-US" sz="1600" dirty="0">
                <a:latin typeface="Helvetica" pitchFamily="34" charset="0"/>
                <a:ea typeface="宋体" panose="02010600030101010101" pitchFamily="2" charset="-122"/>
              </a:rPr>
              <a:t>传播活动</a:t>
            </a:r>
            <a:endParaRPr lang="zh-CN" altLang="es-ES" sz="1600" dirty="0">
              <a:latin typeface="华文细黑" pitchFamily="2" charset="-122"/>
              <a:ea typeface="华文细黑" pitchFamily="2" charset="-122"/>
            </a:endParaRPr>
          </a:p>
          <a:p>
            <a:endParaRPr lang="en-US" sz="1600" dirty="0" smtClean="0"/>
          </a:p>
          <a:p>
            <a:endParaRPr lang="zh-CN" altLang="es-ES" b="1" dirty="0">
              <a:solidFill>
                <a:srgbClr val="0766B2"/>
              </a:solidFill>
              <a:latin typeface="华文细黑" pitchFamily="2" charset="-122"/>
              <a:ea typeface="华文细黑" pitchFamily="2" charset="-122"/>
            </a:endParaRPr>
          </a:p>
          <a:p>
            <a:endParaRPr lang="en-US" dirty="0"/>
          </a:p>
        </p:txBody>
      </p:sp>
      <p:sp>
        <p:nvSpPr>
          <p:cNvPr id="24607" name="2 Marcador de contenido"/>
          <p:cNvSpPr>
            <a:spLocks noGrp="1"/>
          </p:cNvSpPr>
          <p:nvPr>
            <p:ph idx="4294967295"/>
          </p:nvPr>
        </p:nvSpPr>
        <p:spPr>
          <a:xfrm>
            <a:off x="3233738" y="549274"/>
            <a:ext cx="4938662" cy="1245051"/>
          </a:xfrm>
        </p:spPr>
        <p:txBody>
          <a:bodyPr/>
          <a:lstStyle/>
          <a:p>
            <a:pPr algn="r" eaLnBrk="1" hangingPunct="1">
              <a:spcBef>
                <a:spcPct val="0"/>
              </a:spcBef>
              <a:buNone/>
            </a:pPr>
            <a:r>
              <a:rPr lang="ca-ES" sz="2800" b="1" dirty="0" smtClean="0"/>
              <a:t>Social </a:t>
            </a:r>
            <a:r>
              <a:rPr lang="ca-ES" sz="2800" b="1" dirty="0" err="1" smtClean="0"/>
              <a:t>Responsibility</a:t>
            </a:r>
            <a:endParaRPr lang="ca-ES" sz="2800" b="1" dirty="0" smtClean="0"/>
          </a:p>
          <a:p>
            <a:pPr algn="r" eaLnBrk="1" hangingPunct="1">
              <a:spcBef>
                <a:spcPct val="0"/>
              </a:spcBef>
              <a:buNone/>
            </a:pPr>
            <a:r>
              <a:rPr lang="zh-CN" altLang="es-ES" sz="2800" dirty="0">
                <a:ea typeface="宋体" panose="02010600030101010101" pitchFamily="2" charset="-122"/>
              </a:rPr>
              <a:t>社会责任</a:t>
            </a:r>
          </a:p>
          <a:p>
            <a:pPr algn="r" eaLnBrk="1" hangingPunct="1">
              <a:spcBef>
                <a:spcPct val="0"/>
              </a:spcBef>
              <a:buNone/>
            </a:pPr>
            <a:endParaRPr lang="es-ES" sz="2800" b="1" dirty="0" smtClean="0"/>
          </a:p>
        </p:txBody>
      </p:sp>
      <p:grpSp>
        <p:nvGrpSpPr>
          <p:cNvPr id="43" name="Agrupa 46"/>
          <p:cNvGrpSpPr>
            <a:grpSpLocks/>
          </p:cNvGrpSpPr>
          <p:nvPr/>
        </p:nvGrpSpPr>
        <p:grpSpPr bwMode="auto">
          <a:xfrm>
            <a:off x="281454" y="1804288"/>
            <a:ext cx="2880320" cy="2740835"/>
            <a:chOff x="395288" y="1727200"/>
            <a:chExt cx="4212532" cy="1772938"/>
          </a:xfrm>
        </p:grpSpPr>
        <p:sp>
          <p:nvSpPr>
            <p:cNvPr id="44" name="Line 52"/>
            <p:cNvSpPr>
              <a:spLocks noChangeShapeType="1"/>
            </p:cNvSpPr>
            <p:nvPr/>
          </p:nvSpPr>
          <p:spPr bwMode="auto">
            <a:xfrm>
              <a:off x="395288" y="1727200"/>
              <a:ext cx="0" cy="82073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grpSp>
          <p:nvGrpSpPr>
            <p:cNvPr id="45" name="Group 45"/>
            <p:cNvGrpSpPr>
              <a:grpSpLocks/>
            </p:cNvGrpSpPr>
            <p:nvPr/>
          </p:nvGrpSpPr>
          <p:grpSpPr bwMode="auto">
            <a:xfrm>
              <a:off x="711200" y="2101850"/>
              <a:ext cx="349250" cy="368300"/>
              <a:chOff x="4694" y="3702"/>
              <a:chExt cx="273" cy="136"/>
            </a:xfrm>
          </p:grpSpPr>
          <p:sp>
            <p:nvSpPr>
              <p:cNvPr id="47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8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46" name="Rectangle 8"/>
            <p:cNvSpPr>
              <a:spLocks noChangeArrowheads="1"/>
            </p:cNvSpPr>
            <p:nvPr/>
          </p:nvSpPr>
          <p:spPr bwMode="auto">
            <a:xfrm>
              <a:off x="849371" y="2189123"/>
              <a:ext cx="3758449" cy="13110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US" altLang="es-ES" b="1" dirty="0" smtClean="0">
                  <a:solidFill>
                    <a:srgbClr val="0766B2"/>
                  </a:solidFill>
                  <a:latin typeface="Helvetica" pitchFamily="34" charset="0"/>
                </a:rPr>
                <a:t>582 </a:t>
              </a:r>
              <a:r>
                <a:rPr lang="en-US" altLang="es-ES" sz="1600" b="1" dirty="0" smtClean="0">
                  <a:solidFill>
                    <a:srgbClr val="0766B2"/>
                  </a:solidFill>
                  <a:latin typeface="Helvetica" pitchFamily="34" charset="0"/>
                </a:rPr>
                <a:t>science and technology</a:t>
              </a:r>
            </a:p>
            <a:p>
              <a:pPr>
                <a:lnSpc>
                  <a:spcPct val="120000"/>
                </a:lnSpc>
              </a:pPr>
              <a:r>
                <a:rPr lang="en-US" altLang="es-ES" sz="1600" b="1" dirty="0" smtClean="0">
                  <a:solidFill>
                    <a:srgbClr val="0766B2"/>
                  </a:solidFill>
                  <a:latin typeface="Helvetica" pitchFamily="34" charset="0"/>
                </a:rPr>
                <a:t>Workshop </a:t>
              </a:r>
              <a:r>
                <a:rPr lang="en-US" altLang="es-ES" sz="1600" dirty="0" smtClean="0">
                  <a:solidFill>
                    <a:schemeClr val="accent4"/>
                  </a:solidFill>
                  <a:latin typeface="Helvetica" pitchFamily="34" charset="0"/>
                </a:rPr>
                <a:t>in last academic year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accent4"/>
                  </a:solidFill>
                  <a:latin typeface="Helvetica" pitchFamily="34" charset="0"/>
                  <a:ea typeface="宋体" panose="02010600030101010101" pitchFamily="2" charset="-122"/>
                </a:rPr>
                <a:t>上一学年开展</a:t>
              </a:r>
              <a:r>
                <a:rPr lang="zh-CN" altLang="en-US" sz="1600" dirty="0" smtClean="0">
                  <a:solidFill>
                    <a:schemeClr val="accent4"/>
                  </a:solidFill>
                  <a:latin typeface="Helvetica" pitchFamily="34" charset="0"/>
                  <a:ea typeface="宋体" panose="02010600030101010101" pitchFamily="2" charset="-122"/>
                </a:rPr>
                <a:t>了</a:t>
              </a:r>
              <a:r>
                <a:rPr lang="en-US" altLang="zh-CN" sz="1600" dirty="0" smtClean="0">
                  <a:solidFill>
                    <a:schemeClr val="accent4"/>
                  </a:solidFill>
                  <a:latin typeface="Helvetica" pitchFamily="34" charset="0"/>
                  <a:ea typeface="宋体" panose="02010600030101010101" pitchFamily="2" charset="-122"/>
                </a:rPr>
                <a:t>582</a:t>
              </a:r>
              <a:r>
                <a:rPr lang="zh-CN" altLang="en-US" sz="1600" dirty="0" smtClean="0">
                  <a:solidFill>
                    <a:schemeClr val="accent4"/>
                  </a:solidFill>
                  <a:latin typeface="Helvetica" pitchFamily="34" charset="0"/>
                  <a:ea typeface="宋体" panose="02010600030101010101" pitchFamily="2" charset="-122"/>
                </a:rPr>
                <a:t>个</a:t>
              </a:r>
              <a:r>
                <a:rPr lang="zh-CN" altLang="en-US" sz="1600" dirty="0">
                  <a:solidFill>
                    <a:schemeClr val="accent4"/>
                  </a:solidFill>
                  <a:latin typeface="Helvetica" pitchFamily="34" charset="0"/>
                  <a:ea typeface="宋体" panose="02010600030101010101" pitchFamily="2" charset="-122"/>
                </a:rPr>
                <a:t>科</a:t>
              </a:r>
              <a:r>
                <a:rPr lang="en-US" altLang="zh-CN" sz="1600" dirty="0" err="1">
                  <a:solidFill>
                    <a:schemeClr val="accent4"/>
                  </a:solidFill>
                  <a:latin typeface="Helvetica" pitchFamily="34" charset="0"/>
                  <a:ea typeface="宋体" panose="02010600030101010101" pitchFamily="2" charset="-122"/>
                </a:rPr>
                <a:t>技</a:t>
              </a:r>
              <a:r>
                <a:rPr lang="en-US" altLang="zh-CN" sz="1600" dirty="0" err="1">
                  <a:solidFill>
                    <a:schemeClr val="accent4"/>
                  </a:solidFill>
                  <a:latin typeface="Helvetica" pitchFamily="34" charset="0"/>
                  <a:ea typeface="宋体" panose="02010600030101010101" pitchFamily="2" charset="-122"/>
                  <a:sym typeface="+mn-ea"/>
                </a:rPr>
                <a:t>Workshop</a:t>
              </a:r>
              <a:endParaRPr lang="en-US" altLang="zh-CN" sz="1600" dirty="0">
                <a:solidFill>
                  <a:schemeClr val="accent4"/>
                </a:solidFill>
                <a:latin typeface="Helvetica" pitchFamily="34" charset="0"/>
                <a:ea typeface="宋体" panose="02010600030101010101" pitchFamily="2" charset="-122"/>
              </a:endParaRPr>
            </a:p>
            <a:p>
              <a:pPr>
                <a:lnSpc>
                  <a:spcPct val="120000"/>
                </a:lnSpc>
              </a:pPr>
              <a:endParaRPr lang="en-US" altLang="es-ES" sz="1600" dirty="0">
                <a:solidFill>
                  <a:schemeClr val="accent4"/>
                </a:solidFill>
                <a:latin typeface="Helvetic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261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125" y="2960688"/>
            <a:ext cx="8027988" cy="3897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Contenidor de contingut 2"/>
          <p:cNvSpPr>
            <a:spLocks noGrp="1"/>
          </p:cNvSpPr>
          <p:nvPr>
            <p:ph idx="13"/>
          </p:nvPr>
        </p:nvSpPr>
        <p:spPr>
          <a:xfrm>
            <a:off x="1439652" y="188640"/>
            <a:ext cx="6553200" cy="85725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ca-ES" altLang="es-ES" dirty="0" err="1" smtClean="0"/>
              <a:t>SinoSpanish</a:t>
            </a:r>
            <a:r>
              <a:rPr lang="ca-ES" altLang="es-ES" dirty="0" smtClean="0"/>
              <a:t> Campus</a:t>
            </a:r>
            <a:br>
              <a:rPr lang="ca-ES" altLang="es-ES" dirty="0" smtClean="0"/>
            </a:br>
            <a:r>
              <a:rPr lang="ca-ES" altLang="es-ES" dirty="0" smtClean="0"/>
              <a:t> </a:t>
            </a:r>
            <a:r>
              <a:rPr lang="ca-ES" altLang="es-ES" dirty="0" err="1" smtClean="0"/>
              <a:t>at</a:t>
            </a:r>
            <a:r>
              <a:rPr lang="ca-ES" altLang="es-ES" dirty="0" smtClean="0"/>
              <a:t> </a:t>
            </a:r>
            <a:r>
              <a:rPr lang="ca-ES" altLang="es-ES" dirty="0" err="1" smtClean="0"/>
              <a:t>Tongji</a:t>
            </a:r>
            <a:r>
              <a:rPr lang="ca-ES" altLang="es-ES" dirty="0" smtClean="0"/>
              <a:t> University</a:t>
            </a:r>
            <a:endParaRPr lang="es-ES" altLang="es-ES" dirty="0" smtClean="0"/>
          </a:p>
        </p:txBody>
      </p:sp>
      <p:sp>
        <p:nvSpPr>
          <p:cNvPr id="32772" name="QuadreDeText 3"/>
          <p:cNvSpPr txBox="1">
            <a:spLocks noChangeArrowheads="1"/>
          </p:cNvSpPr>
          <p:nvPr/>
        </p:nvSpPr>
        <p:spPr bwMode="auto">
          <a:xfrm>
            <a:off x="755650" y="1944688"/>
            <a:ext cx="817245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/>
            <a:r>
              <a:rPr lang="ca-ES" altLang="es-ES" sz="2000" dirty="0" err="1"/>
              <a:t>Inaugurated</a:t>
            </a:r>
            <a:r>
              <a:rPr lang="ca-ES" altLang="es-ES" sz="2000" dirty="0"/>
              <a:t> in 2012 </a:t>
            </a:r>
            <a:r>
              <a:rPr lang="ca-ES" altLang="es-ES" sz="2000" dirty="0" err="1"/>
              <a:t>together</a:t>
            </a:r>
            <a:r>
              <a:rPr lang="ca-ES" altLang="es-ES" sz="2000" dirty="0"/>
              <a:t> </a:t>
            </a:r>
            <a:r>
              <a:rPr lang="ca-ES" altLang="es-ES" sz="2000" dirty="0" err="1"/>
              <a:t>with</a:t>
            </a:r>
            <a:r>
              <a:rPr lang="ca-ES" altLang="es-ES" sz="2000" dirty="0"/>
              <a:t> </a:t>
            </a:r>
            <a:r>
              <a:rPr lang="ca-ES" altLang="es-ES" sz="2000" dirty="0" err="1"/>
              <a:t>Universidad</a:t>
            </a:r>
            <a:r>
              <a:rPr lang="ca-ES" altLang="es-ES" sz="2000" dirty="0"/>
              <a:t> </a:t>
            </a:r>
            <a:r>
              <a:rPr lang="ca-ES" altLang="es-ES" sz="2000" dirty="0" err="1"/>
              <a:t>Politécnica</a:t>
            </a:r>
            <a:r>
              <a:rPr lang="ca-ES" altLang="es-ES" sz="2000" dirty="0"/>
              <a:t> de Madrid</a:t>
            </a:r>
          </a:p>
          <a:p>
            <a:pPr algn="ctr"/>
            <a:r>
              <a:rPr lang="ca-ES" sz="2000" dirty="0"/>
              <a:t>2012 </a:t>
            </a:r>
            <a:r>
              <a:rPr lang="ca-ES" sz="2000" dirty="0" err="1"/>
              <a:t>年与马德里</a:t>
            </a:r>
            <a:r>
              <a:rPr lang="zh-CN" altLang="ca-ES" sz="2000" dirty="0">
                <a:ea typeface="宋体" panose="02010600030101010101" pitchFamily="2" charset="-122"/>
              </a:rPr>
              <a:t>理工大学</a:t>
            </a:r>
            <a:r>
              <a:rPr lang="ca-ES" sz="2000" dirty="0" err="1"/>
              <a:t>共同成立</a:t>
            </a:r>
            <a:endParaRPr lang="ca-ES" sz="2000" dirty="0"/>
          </a:p>
          <a:p>
            <a:pPr algn="ctr"/>
            <a:endParaRPr lang="ca-ES" altLang="es-ES" sz="2000" dirty="0"/>
          </a:p>
          <a:p>
            <a:pPr algn="ctr"/>
            <a:endParaRPr lang="ca-ES" altLang="es-ES" sz="2000" b="1" dirty="0">
              <a:solidFill>
                <a:srgbClr val="0766B2"/>
              </a:solidFill>
            </a:endParaRPr>
          </a:p>
          <a:p>
            <a:pPr algn="ctr"/>
            <a:r>
              <a:rPr lang="ca-ES" altLang="es-ES" sz="2000" b="1" dirty="0" smtClean="0">
                <a:solidFill>
                  <a:srgbClr val="0766B2"/>
                </a:solidFill>
              </a:rPr>
              <a:t>Sino-</a:t>
            </a:r>
            <a:r>
              <a:rPr lang="ca-ES" altLang="es-ES" sz="2000" b="1" dirty="0" err="1" smtClean="0">
                <a:solidFill>
                  <a:srgbClr val="0766B2"/>
                </a:solidFill>
              </a:rPr>
              <a:t>Spanish</a:t>
            </a:r>
            <a:r>
              <a:rPr lang="ca-ES" altLang="es-ES" sz="2000" b="1" dirty="0" smtClean="0">
                <a:solidFill>
                  <a:srgbClr val="0766B2"/>
                </a:solidFill>
              </a:rPr>
              <a:t> </a:t>
            </a:r>
            <a:r>
              <a:rPr lang="ca-ES" altLang="es-ES" sz="2000" b="1" dirty="0">
                <a:solidFill>
                  <a:srgbClr val="0766B2"/>
                </a:solidFill>
              </a:rPr>
              <a:t>Campus UPC-UPM </a:t>
            </a:r>
            <a:r>
              <a:rPr lang="ca-ES" altLang="es-ES" sz="2000" b="1" dirty="0" err="1">
                <a:solidFill>
                  <a:srgbClr val="0766B2"/>
                </a:solidFill>
              </a:rPr>
              <a:t>at</a:t>
            </a:r>
            <a:r>
              <a:rPr lang="ca-ES" altLang="es-ES" sz="2000" b="1" dirty="0">
                <a:solidFill>
                  <a:srgbClr val="0766B2"/>
                </a:solidFill>
              </a:rPr>
              <a:t> </a:t>
            </a:r>
            <a:r>
              <a:rPr lang="ca-ES" altLang="es-ES" sz="2000" b="1" dirty="0" err="1">
                <a:solidFill>
                  <a:srgbClr val="0766B2"/>
                </a:solidFill>
              </a:rPr>
              <a:t>Tongji</a:t>
            </a:r>
            <a:r>
              <a:rPr lang="ca-ES" altLang="es-ES" sz="2000" b="1" dirty="0">
                <a:solidFill>
                  <a:srgbClr val="0766B2"/>
                </a:solidFill>
              </a:rPr>
              <a:t> </a:t>
            </a:r>
            <a:r>
              <a:rPr lang="ca-ES" altLang="es-ES" sz="2000" b="1" dirty="0" smtClean="0">
                <a:solidFill>
                  <a:srgbClr val="0766B2"/>
                </a:solidFill>
              </a:rPr>
              <a:t>University</a:t>
            </a:r>
          </a:p>
          <a:p>
            <a:pPr algn="ctr"/>
            <a:r>
              <a:rPr lang="zh-CN" altLang="es-ES" sz="2000" b="1" dirty="0">
                <a:solidFill>
                  <a:srgbClr val="0766B2"/>
                </a:solidFill>
                <a:ea typeface="宋体" panose="02010600030101010101" pitchFamily="2" charset="-122"/>
              </a:rPr>
              <a:t>加泰罗尼亚理工大学</a:t>
            </a:r>
            <a:r>
              <a:rPr lang="en-US" altLang="zh-CN" sz="2000" b="1" dirty="0">
                <a:solidFill>
                  <a:srgbClr val="0766B2"/>
                </a:solidFill>
                <a:ea typeface="宋体" panose="02010600030101010101" pitchFamily="2" charset="-122"/>
              </a:rPr>
              <a:t>-</a:t>
            </a:r>
            <a:r>
              <a:rPr lang="zh-CN" altLang="en-US" sz="2000" b="1" dirty="0">
                <a:solidFill>
                  <a:srgbClr val="0766B2"/>
                </a:solidFill>
                <a:ea typeface="宋体" panose="02010600030101010101" pitchFamily="2" charset="-122"/>
              </a:rPr>
              <a:t>马德里理工大学共同的中西学院在同济大学</a:t>
            </a:r>
          </a:p>
          <a:p>
            <a:pPr algn="ctr"/>
            <a:endParaRPr lang="es-ES" altLang="es-ES" sz="2000" b="1" dirty="0">
              <a:solidFill>
                <a:srgbClr val="0766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13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idor de contingut 1"/>
          <p:cNvSpPr>
            <a:spLocks noGrp="1"/>
          </p:cNvSpPr>
          <p:nvPr>
            <p:ph idx="1"/>
          </p:nvPr>
        </p:nvSpPr>
        <p:spPr>
          <a:xfrm>
            <a:off x="899592" y="1124744"/>
            <a:ext cx="7175500" cy="5400675"/>
          </a:xfrm>
        </p:spPr>
        <p:txBody>
          <a:bodyPr/>
          <a:lstStyle/>
          <a:p>
            <a:r>
              <a:rPr lang="ca-ES" altLang="es-ES" dirty="0" err="1" smtClean="0">
                <a:solidFill>
                  <a:srgbClr val="254B97"/>
                </a:solidFill>
              </a:rPr>
              <a:t>Education</a:t>
            </a:r>
            <a:r>
              <a:rPr lang="ca-ES" altLang="es-ES" dirty="0" smtClean="0">
                <a:solidFill>
                  <a:srgbClr val="254B97"/>
                </a:solidFill>
              </a:rPr>
              <a:t> </a:t>
            </a:r>
          </a:p>
          <a:p>
            <a:pPr lvl="1"/>
            <a:r>
              <a:rPr lang="ca-ES" altLang="es-ES" sz="1800" dirty="0" smtClean="0"/>
              <a:t>Student </a:t>
            </a:r>
            <a:r>
              <a:rPr lang="ca-ES" altLang="es-ES" sz="1800" dirty="0" err="1" smtClean="0"/>
              <a:t>Exchanges</a:t>
            </a:r>
            <a:r>
              <a:rPr lang="ca-ES" altLang="es-ES" sz="1800" dirty="0" smtClean="0"/>
              <a:t> </a:t>
            </a:r>
            <a:r>
              <a:rPr lang="zh-CN" altLang="ca-ES" sz="1800" dirty="0" smtClean="0">
                <a:ea typeface="宋体" panose="02010600030101010101" pitchFamily="2" charset="-122"/>
              </a:rPr>
              <a:t>学</a:t>
            </a:r>
            <a:r>
              <a:rPr lang="zh-CN" altLang="ca-ES" sz="1800" dirty="0">
                <a:ea typeface="宋体" panose="02010600030101010101" pitchFamily="2" charset="-122"/>
              </a:rPr>
              <a:t>生交换</a:t>
            </a:r>
            <a:endParaRPr lang="ca-ES" altLang="es-ES" sz="1800" dirty="0" smtClean="0"/>
          </a:p>
          <a:p>
            <a:pPr lvl="1"/>
            <a:r>
              <a:rPr lang="ca-ES" altLang="es-ES" sz="1800" dirty="0" err="1" smtClean="0"/>
              <a:t>Double</a:t>
            </a:r>
            <a:r>
              <a:rPr lang="ca-ES" altLang="es-ES" sz="1800" dirty="0" smtClean="0"/>
              <a:t> </a:t>
            </a:r>
            <a:r>
              <a:rPr lang="ca-ES" altLang="es-ES" sz="1800" dirty="0" err="1" smtClean="0"/>
              <a:t>Degrees</a:t>
            </a:r>
            <a:r>
              <a:rPr lang="ca-ES" altLang="es-ES" sz="1800" dirty="0" smtClean="0"/>
              <a:t> </a:t>
            </a:r>
            <a:r>
              <a:rPr lang="zh-CN" altLang="ca-ES" sz="1800" dirty="0" smtClean="0">
                <a:ea typeface="宋体" panose="02010600030101010101" pitchFamily="2" charset="-122"/>
              </a:rPr>
              <a:t>双</a:t>
            </a:r>
            <a:r>
              <a:rPr lang="zh-CN" altLang="ca-ES" sz="1800" dirty="0">
                <a:ea typeface="宋体" panose="02010600030101010101" pitchFamily="2" charset="-122"/>
              </a:rPr>
              <a:t>学位</a:t>
            </a:r>
            <a:endParaRPr lang="ca-ES" altLang="es-ES" sz="1800" dirty="0" smtClean="0"/>
          </a:p>
          <a:p>
            <a:pPr lvl="1"/>
            <a:r>
              <a:rPr lang="ca-ES" altLang="es-ES" sz="1800" dirty="0" smtClean="0"/>
              <a:t>Organization of a </a:t>
            </a:r>
            <a:r>
              <a:rPr lang="ca-ES" altLang="es-ES" sz="1800" dirty="0" err="1" smtClean="0"/>
              <a:t>Summer</a:t>
            </a:r>
            <a:r>
              <a:rPr lang="ca-ES" altLang="es-ES" sz="1800" dirty="0" smtClean="0"/>
              <a:t> </a:t>
            </a:r>
            <a:r>
              <a:rPr lang="ca-ES" altLang="es-ES" sz="1800" dirty="0" err="1" smtClean="0"/>
              <a:t>School</a:t>
            </a:r>
            <a:r>
              <a:rPr lang="ca-ES" altLang="es-ES" sz="1800" dirty="0" smtClean="0"/>
              <a:t> </a:t>
            </a:r>
            <a:r>
              <a:rPr lang="zh-CN" altLang="ca-ES" sz="1800" dirty="0" smtClean="0">
                <a:ea typeface="宋体" panose="02010600030101010101" pitchFamily="2" charset="-122"/>
              </a:rPr>
              <a:t>暑</a:t>
            </a:r>
            <a:r>
              <a:rPr lang="zh-CN" altLang="ca-ES" sz="1800" dirty="0">
                <a:ea typeface="宋体" panose="02010600030101010101" pitchFamily="2" charset="-122"/>
              </a:rPr>
              <a:t>期学校</a:t>
            </a:r>
            <a:endParaRPr lang="ca-ES" altLang="es-ES" sz="1800" dirty="0" smtClean="0"/>
          </a:p>
          <a:p>
            <a:pPr lvl="1"/>
            <a:endParaRPr lang="ca-ES" altLang="es-ES" dirty="0" smtClean="0"/>
          </a:p>
          <a:p>
            <a:r>
              <a:rPr lang="ca-ES" altLang="es-ES" sz="2400" dirty="0" err="1" smtClean="0">
                <a:solidFill>
                  <a:srgbClr val="254B97"/>
                </a:solidFill>
              </a:rPr>
              <a:t>Research</a:t>
            </a:r>
            <a:r>
              <a:rPr lang="ca-ES" altLang="es-ES" sz="2400" dirty="0" smtClean="0">
                <a:solidFill>
                  <a:srgbClr val="254B97"/>
                </a:solidFill>
              </a:rPr>
              <a:t> </a:t>
            </a:r>
            <a:r>
              <a:rPr lang="zh-CN" altLang="ca-ES" dirty="0" smtClean="0">
                <a:ea typeface="宋体" panose="02010600030101010101" pitchFamily="2" charset="-122"/>
              </a:rPr>
              <a:t>研</a:t>
            </a:r>
            <a:r>
              <a:rPr lang="zh-CN" altLang="ca-ES" dirty="0">
                <a:ea typeface="宋体" panose="02010600030101010101" pitchFamily="2" charset="-122"/>
              </a:rPr>
              <a:t>究</a:t>
            </a:r>
            <a:endParaRPr lang="ca-ES" altLang="es-ES" sz="2400" dirty="0" smtClean="0">
              <a:solidFill>
                <a:srgbClr val="254B97"/>
              </a:solidFill>
            </a:endParaRPr>
          </a:p>
          <a:p>
            <a:pPr lvl="1"/>
            <a:r>
              <a:rPr lang="ca-ES" altLang="es-ES" sz="1800" dirty="0" err="1" smtClean="0"/>
              <a:t>Teachers</a:t>
            </a:r>
            <a:r>
              <a:rPr lang="ca-ES" altLang="es-ES" sz="1800" dirty="0" smtClean="0"/>
              <a:t> </a:t>
            </a:r>
            <a:r>
              <a:rPr lang="ca-ES" altLang="es-ES" sz="1800" dirty="0" err="1" smtClean="0"/>
              <a:t>mobility</a:t>
            </a:r>
            <a:r>
              <a:rPr lang="ca-ES" altLang="es-ES" sz="1800" dirty="0" smtClean="0"/>
              <a:t> </a:t>
            </a:r>
            <a:r>
              <a:rPr lang="zh-CN" altLang="ca-ES" sz="1800" dirty="0" smtClean="0">
                <a:ea typeface="宋体" panose="02010600030101010101" pitchFamily="2" charset="-122"/>
              </a:rPr>
              <a:t>教</a:t>
            </a:r>
            <a:r>
              <a:rPr lang="zh-CN" altLang="ca-ES" sz="1800" dirty="0">
                <a:ea typeface="宋体" panose="02010600030101010101" pitchFamily="2" charset="-122"/>
              </a:rPr>
              <a:t>师流动</a:t>
            </a:r>
            <a:endParaRPr lang="ca-ES" altLang="es-ES" sz="1800" dirty="0" smtClean="0"/>
          </a:p>
          <a:p>
            <a:pPr lvl="1"/>
            <a:r>
              <a:rPr lang="ca-ES" altLang="es-ES" sz="1800" dirty="0" err="1" smtClean="0"/>
              <a:t>Joint</a:t>
            </a:r>
            <a:r>
              <a:rPr lang="ca-ES" altLang="es-ES" sz="1800" dirty="0" smtClean="0"/>
              <a:t> </a:t>
            </a:r>
            <a:r>
              <a:rPr lang="ca-ES" altLang="es-ES" sz="1800" dirty="0" err="1" smtClean="0"/>
              <a:t>Projects</a:t>
            </a:r>
            <a:r>
              <a:rPr lang="ca-ES" altLang="es-ES" sz="1800" dirty="0" smtClean="0"/>
              <a:t> </a:t>
            </a:r>
            <a:r>
              <a:rPr lang="ca-ES" sz="1800" dirty="0"/>
              <a:t> </a:t>
            </a:r>
            <a:r>
              <a:rPr lang="zh-CN" altLang="ca-ES" sz="1800" dirty="0">
                <a:ea typeface="宋体" panose="02010600030101010101" pitchFamily="2" charset="-122"/>
              </a:rPr>
              <a:t>联合项</a:t>
            </a:r>
            <a:r>
              <a:rPr lang="zh-CN" altLang="ca-ES" sz="1800" dirty="0" smtClean="0">
                <a:ea typeface="宋体" panose="02010600030101010101" pitchFamily="2" charset="-122"/>
              </a:rPr>
              <a:t>目</a:t>
            </a:r>
            <a:endParaRPr lang="ca-ES" altLang="es-ES" sz="1800" dirty="0" smtClean="0"/>
          </a:p>
          <a:p>
            <a:pPr lvl="1"/>
            <a:r>
              <a:rPr lang="ca-ES" altLang="es-ES" sz="1800" dirty="0" smtClean="0"/>
              <a:t>Organization of </a:t>
            </a:r>
            <a:r>
              <a:rPr lang="ca-ES" altLang="es-ES" sz="1800" dirty="0" err="1" smtClean="0"/>
              <a:t>Workshops</a:t>
            </a:r>
            <a:r>
              <a:rPr lang="ca-ES" altLang="es-ES" sz="1800" dirty="0" smtClean="0"/>
              <a:t> </a:t>
            </a:r>
            <a:r>
              <a:rPr lang="ca-ES" altLang="es-ES" sz="1800" dirty="0" err="1" smtClean="0"/>
              <a:t>and</a:t>
            </a:r>
            <a:r>
              <a:rPr lang="ca-ES" altLang="es-ES" sz="1800" dirty="0" smtClean="0"/>
              <a:t> </a:t>
            </a:r>
            <a:r>
              <a:rPr lang="ca-ES" altLang="es-ES" sz="1800" dirty="0" err="1" smtClean="0"/>
              <a:t>scientific</a:t>
            </a:r>
            <a:r>
              <a:rPr lang="ca-ES" altLang="es-ES" sz="1800" dirty="0" smtClean="0"/>
              <a:t> </a:t>
            </a:r>
            <a:r>
              <a:rPr lang="ca-ES" altLang="es-ES" sz="1800" dirty="0" err="1" smtClean="0"/>
              <a:t>Conferences</a:t>
            </a:r>
            <a:r>
              <a:rPr lang="ca-ES" altLang="es-ES" sz="1800" dirty="0" smtClean="0"/>
              <a:t>         </a:t>
            </a:r>
            <a:r>
              <a:rPr lang="zh-CN" altLang="en-US" sz="1800" dirty="0" smtClean="0">
                <a:ea typeface="宋体" panose="02010600030101010101" pitchFamily="2" charset="-122"/>
              </a:rPr>
              <a:t>及</a:t>
            </a:r>
            <a:r>
              <a:rPr lang="zh-CN" altLang="en-US" sz="1800" dirty="0">
                <a:ea typeface="宋体" panose="02010600030101010101" pitchFamily="2" charset="-122"/>
              </a:rPr>
              <a:t>学术会议开展</a:t>
            </a:r>
            <a:endParaRPr lang="ca-ES" altLang="es-ES" sz="1800" dirty="0" smtClean="0"/>
          </a:p>
          <a:p>
            <a:pPr lvl="1"/>
            <a:endParaRPr lang="ca-ES" altLang="es-ES" sz="1600" dirty="0" smtClean="0"/>
          </a:p>
          <a:p>
            <a:r>
              <a:rPr lang="ca-ES" altLang="es-ES" sz="2400" dirty="0" err="1" smtClean="0">
                <a:solidFill>
                  <a:srgbClr val="254B97"/>
                </a:solidFill>
              </a:rPr>
              <a:t>Culture</a:t>
            </a:r>
            <a:r>
              <a:rPr lang="ca-ES" altLang="es-ES" sz="2400" dirty="0" smtClean="0">
                <a:solidFill>
                  <a:srgbClr val="254B97"/>
                </a:solidFill>
              </a:rPr>
              <a:t> </a:t>
            </a:r>
            <a:r>
              <a:rPr lang="zh-CN" altLang="ca-ES" dirty="0" smtClean="0">
                <a:ea typeface="宋体" panose="02010600030101010101" pitchFamily="2" charset="-122"/>
              </a:rPr>
              <a:t>文化</a:t>
            </a:r>
            <a:endParaRPr lang="ca-ES" altLang="es-ES" sz="2400" dirty="0" smtClean="0">
              <a:solidFill>
                <a:srgbClr val="254B97"/>
              </a:solidFill>
            </a:endParaRPr>
          </a:p>
          <a:p>
            <a:pPr lvl="1"/>
            <a:r>
              <a:rPr lang="ca-ES" altLang="es-ES" sz="1800" dirty="0" smtClean="0"/>
              <a:t>Cultural </a:t>
            </a:r>
            <a:r>
              <a:rPr lang="ca-ES" altLang="es-ES" sz="1800" dirty="0" err="1" smtClean="0"/>
              <a:t>exchanges</a:t>
            </a:r>
            <a:r>
              <a:rPr lang="ca-ES" altLang="es-ES" sz="1800" dirty="0" smtClean="0"/>
              <a:t> </a:t>
            </a:r>
            <a:r>
              <a:rPr lang="zh-CN" altLang="ca-ES" sz="1800" dirty="0" smtClean="0">
                <a:ea typeface="宋体" panose="02010600030101010101" pitchFamily="2" charset="-122"/>
              </a:rPr>
              <a:t>文</a:t>
            </a:r>
            <a:r>
              <a:rPr lang="zh-CN" altLang="ca-ES" sz="1800" dirty="0">
                <a:ea typeface="宋体" panose="02010600030101010101" pitchFamily="2" charset="-122"/>
              </a:rPr>
              <a:t>化交流</a:t>
            </a:r>
            <a:endParaRPr lang="ca-ES" altLang="es-ES" sz="1800" dirty="0" smtClean="0"/>
          </a:p>
          <a:p>
            <a:pPr lvl="1"/>
            <a:r>
              <a:rPr lang="ca-ES" altLang="es-ES" sz="1800" dirty="0" err="1" smtClean="0"/>
              <a:t>Dissemination</a:t>
            </a:r>
            <a:r>
              <a:rPr lang="ca-ES" altLang="es-ES" sz="1800" dirty="0" smtClean="0"/>
              <a:t> of Catalan </a:t>
            </a:r>
            <a:r>
              <a:rPr lang="ca-ES" altLang="es-ES" sz="1800" dirty="0" err="1" smtClean="0"/>
              <a:t>and</a:t>
            </a:r>
            <a:r>
              <a:rPr lang="ca-ES" altLang="es-ES" sz="1800" dirty="0" smtClean="0"/>
              <a:t> </a:t>
            </a:r>
            <a:r>
              <a:rPr lang="ca-ES" altLang="es-ES" sz="1800" dirty="0" err="1" smtClean="0"/>
              <a:t>Spanish</a:t>
            </a:r>
            <a:r>
              <a:rPr lang="ca-ES" altLang="es-ES" sz="1800" dirty="0" smtClean="0"/>
              <a:t> </a:t>
            </a:r>
            <a:r>
              <a:rPr lang="ca-ES" altLang="es-ES" sz="1800" dirty="0" err="1" smtClean="0"/>
              <a:t>culture</a:t>
            </a:r>
            <a:r>
              <a:rPr lang="ca-ES" altLang="es-ES" sz="1800" dirty="0" smtClean="0"/>
              <a:t>                        </a:t>
            </a:r>
            <a:r>
              <a:rPr lang="ca-ES" sz="1800" dirty="0" err="1" smtClean="0"/>
              <a:t>加泰罗尼亚和西班牙文化的传播</a:t>
            </a:r>
            <a:endParaRPr lang="ca-ES" altLang="es-ES" sz="1800" dirty="0" smtClean="0"/>
          </a:p>
          <a:p>
            <a:pPr lvl="1"/>
            <a:r>
              <a:rPr lang="ca-ES" altLang="es-ES" sz="1800" dirty="0" smtClean="0"/>
              <a:t>Organization of cultural </a:t>
            </a:r>
            <a:r>
              <a:rPr lang="ca-ES" altLang="es-ES" sz="1800" dirty="0" err="1" smtClean="0"/>
              <a:t>and</a:t>
            </a:r>
            <a:r>
              <a:rPr lang="ca-ES" altLang="es-ES" sz="1800" dirty="0" smtClean="0"/>
              <a:t> </a:t>
            </a:r>
            <a:r>
              <a:rPr lang="ca-ES" altLang="es-ES" sz="1800" dirty="0" err="1" smtClean="0"/>
              <a:t>recreational</a:t>
            </a:r>
            <a:r>
              <a:rPr lang="ca-ES" altLang="es-ES" sz="1800" dirty="0" smtClean="0"/>
              <a:t> </a:t>
            </a:r>
            <a:r>
              <a:rPr lang="ca-ES" altLang="es-ES" sz="1800" dirty="0" err="1" smtClean="0"/>
              <a:t>activities</a:t>
            </a:r>
            <a:r>
              <a:rPr lang="ca-ES" altLang="es-ES" sz="1800" dirty="0" smtClean="0"/>
              <a:t> </a:t>
            </a:r>
          </a:p>
          <a:p>
            <a:pPr marL="457200" lvl="1" indent="0">
              <a:buNone/>
            </a:pPr>
            <a:r>
              <a:rPr lang="zh-CN" altLang="ca-ES" sz="1800" dirty="0" smtClean="0">
                <a:ea typeface="宋体" panose="02010600030101010101" pitchFamily="2" charset="-122"/>
              </a:rPr>
              <a:t>    文</a:t>
            </a:r>
            <a:r>
              <a:rPr lang="zh-CN" altLang="ca-ES" sz="1800" dirty="0">
                <a:ea typeface="宋体" panose="02010600030101010101" pitchFamily="2" charset="-122"/>
              </a:rPr>
              <a:t>化创新活动</a:t>
            </a:r>
          </a:p>
          <a:p>
            <a:pPr marL="457200" lvl="1" indent="0">
              <a:buNone/>
            </a:pPr>
            <a:endParaRPr lang="ca-ES" altLang="es-ES" sz="1800" dirty="0" smtClean="0"/>
          </a:p>
          <a:p>
            <a:pPr lvl="1"/>
            <a:endParaRPr lang="en-US" altLang="es-ES" dirty="0" smtClean="0"/>
          </a:p>
        </p:txBody>
      </p:sp>
      <p:sp>
        <p:nvSpPr>
          <p:cNvPr id="33795" name="Contenidor de contingut 2"/>
          <p:cNvSpPr>
            <a:spLocks noGrp="1"/>
          </p:cNvSpPr>
          <p:nvPr>
            <p:ph idx="13"/>
          </p:nvPr>
        </p:nvSpPr>
        <p:spPr>
          <a:xfrm>
            <a:off x="3239852" y="548680"/>
            <a:ext cx="4933950" cy="85725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s-ES" dirty="0" smtClean="0"/>
              <a:t>SSC at TU: Main Goals</a:t>
            </a:r>
          </a:p>
        </p:txBody>
      </p:sp>
    </p:spTree>
    <p:extLst>
      <p:ext uri="{BB962C8B-B14F-4D97-AF65-F5344CB8AC3E}">
        <p14:creationId xmlns:p14="http://schemas.microsoft.com/office/powerpoint/2010/main" val="220360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4707080" y="2132856"/>
            <a:ext cx="4032250" cy="4356484"/>
          </a:xfrm>
        </p:spPr>
        <p:txBody>
          <a:bodyPr/>
          <a:lstStyle/>
          <a:p>
            <a:pPr algn="just" eaLnBrk="1" hangingPunct="1"/>
            <a:endParaRPr lang="en-US" sz="1800" b="0" dirty="0" smtClean="0">
              <a:cs typeface="Arial" charset="0"/>
            </a:endParaRPr>
          </a:p>
          <a:p>
            <a:pPr algn="just" eaLnBrk="1" hangingPunct="1"/>
            <a:endParaRPr lang="en-US" sz="1800" b="0" dirty="0">
              <a:cs typeface="Arial" charset="0"/>
            </a:endParaRPr>
          </a:p>
          <a:p>
            <a:pPr algn="just" eaLnBrk="1" hangingPunct="1"/>
            <a:endParaRPr lang="en-US" sz="1800" b="0" dirty="0" smtClean="0">
              <a:cs typeface="Arial" charset="0"/>
            </a:endParaRPr>
          </a:p>
          <a:p>
            <a:pPr algn="just" eaLnBrk="1" hangingPunct="1"/>
            <a:endParaRPr lang="en-US" sz="1800" b="0" dirty="0">
              <a:cs typeface="Arial" charset="0"/>
            </a:endParaRPr>
          </a:p>
          <a:p>
            <a:pPr algn="just" eaLnBrk="1" hangingPunct="1"/>
            <a:endParaRPr lang="en-US" sz="1800" b="0" dirty="0" smtClean="0">
              <a:cs typeface="Arial" charset="0"/>
            </a:endParaRPr>
          </a:p>
          <a:p>
            <a:pPr algn="just" eaLnBrk="1" hangingPunct="1"/>
            <a:endParaRPr lang="en-US" sz="1800" b="0" dirty="0">
              <a:cs typeface="Arial" charset="0"/>
            </a:endParaRPr>
          </a:p>
          <a:p>
            <a:pPr algn="just" eaLnBrk="1" hangingPunct="1"/>
            <a:r>
              <a:rPr lang="en-US" sz="1600" b="0" dirty="0" smtClean="0">
                <a:cs typeface="Arial" charset="0"/>
              </a:rPr>
              <a:t>BKC establishes a framework for strategic collaboration which is key to providing the local environment with a solid, internationally recognized scientific and technological project, permitting the evolution of the local environment by means of an integrated social model based on innovation and sustainable development.</a:t>
            </a:r>
          </a:p>
          <a:p>
            <a:pPr algn="just" eaLnBrk="1" hangingPunct="1"/>
            <a:r>
              <a:rPr lang="zh-CN" altLang="en-US" sz="1600" b="0" dirty="0">
                <a:ea typeface="宋体" panose="02010600030101010101" pitchFamily="2" charset="-122"/>
                <a:cs typeface="Arial" panose="020B0604020202020204" pitchFamily="34" charset="0"/>
              </a:rPr>
              <a:t>BKC建立了一个战略合作框架，为当地环境提供一个坚实的国际公认科学与技术项目的基础，通过创新和可持续发展的综合社会模式来改变当地环</a:t>
            </a:r>
            <a:r>
              <a:rPr lang="zh-CN" altLang="en-US" sz="1600" b="0" dirty="0" smtClean="0">
                <a:ea typeface="宋体" panose="02010600030101010101" pitchFamily="2" charset="-122"/>
                <a:cs typeface="Arial" panose="020B0604020202020204" pitchFamily="34" charset="0"/>
              </a:rPr>
              <a:t>境</a:t>
            </a:r>
            <a:endParaRPr lang="zh-CN" altLang="en-US" sz="1600" b="0" dirty="0"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8675" name="Contenidor de contingut 15" descr="espais socials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92163" y="3276600"/>
            <a:ext cx="3851275" cy="2886075"/>
          </a:xfrm>
        </p:spPr>
      </p:pic>
      <p:sp>
        <p:nvSpPr>
          <p:cNvPr id="11" name="2 Marcador de contenido"/>
          <p:cNvSpPr txBox="1">
            <a:spLocks/>
          </p:cNvSpPr>
          <p:nvPr/>
        </p:nvSpPr>
        <p:spPr bwMode="auto">
          <a:xfrm>
            <a:off x="2268538" y="478185"/>
            <a:ext cx="58991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buClr>
                <a:srgbClr val="007ABE"/>
              </a:buClr>
              <a:buFont typeface="Wingdings" pitchFamily="2" charset="2"/>
              <a:buNone/>
              <a:defRPr/>
            </a:pPr>
            <a:r>
              <a:rPr lang="es-ES" sz="2000" b="1" kern="0" dirty="0" smtClean="0">
                <a:latin typeface="+mn-lt"/>
                <a:cs typeface="+mn-cs"/>
              </a:rPr>
              <a:t>Campus </a:t>
            </a:r>
            <a:r>
              <a:rPr lang="es-ES" sz="2000" b="1" kern="0" dirty="0">
                <a:latin typeface="+mn-lt"/>
                <a:cs typeface="+mn-cs"/>
              </a:rPr>
              <a:t>of International </a:t>
            </a:r>
            <a:r>
              <a:rPr lang="es-ES" sz="2000" b="1" kern="0" dirty="0" err="1">
                <a:latin typeface="+mn-lt"/>
                <a:cs typeface="+mn-cs"/>
              </a:rPr>
              <a:t>Excellence</a:t>
            </a:r>
            <a:r>
              <a:rPr lang="es-ES" sz="2000" b="1" kern="0" dirty="0">
                <a:latin typeface="+mn-lt"/>
                <a:cs typeface="+mn-cs"/>
              </a:rPr>
              <a:t> – CEI </a:t>
            </a:r>
          </a:p>
        </p:txBody>
      </p:sp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7804" y="1268760"/>
            <a:ext cx="3492276" cy="13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032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ubtitle 2"/>
          <p:cNvSpPr>
            <a:spLocks noGrp="1"/>
          </p:cNvSpPr>
          <p:nvPr>
            <p:ph type="subTitle" idx="1"/>
          </p:nvPr>
        </p:nvSpPr>
        <p:spPr>
          <a:xfrm>
            <a:off x="0" y="5913438"/>
            <a:ext cx="9144000" cy="11430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chemeClr val="tx1"/>
                </a:solidFill>
                <a:cs typeface="Arial" charset="0"/>
              </a:rPr>
              <a:t>Leading Technology at the south of Europe</a:t>
            </a:r>
          </a:p>
          <a:p>
            <a:pPr eaLnBrk="1" hangingPunct="1"/>
            <a:r>
              <a:rPr lang="zh-CN" altLang="ca-ES" dirty="0">
                <a:solidFill>
                  <a:schemeClr val="tx1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南欧科学技术领导者</a:t>
            </a:r>
            <a:r>
              <a:rPr lang="en-US" dirty="0" smtClean="0">
                <a:solidFill>
                  <a:schemeClr val="tx1"/>
                </a:solidFill>
                <a:cs typeface="Arial" charset="0"/>
              </a:rPr>
              <a:t/>
            </a:r>
            <a:br>
              <a:rPr lang="en-US" dirty="0" smtClean="0">
                <a:solidFill>
                  <a:schemeClr val="tx1"/>
                </a:solidFill>
                <a:cs typeface="Arial" charset="0"/>
              </a:rPr>
            </a:br>
            <a:endParaRPr lang="zh-CN" alt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dirty="0" smtClean="0">
              <a:solidFill>
                <a:schemeClr val="tx1"/>
              </a:solidFill>
              <a:cs typeface="Arial" charset="0"/>
            </a:endParaRPr>
          </a:p>
          <a:p>
            <a:pPr eaLnBrk="1" hangingPunct="1"/>
            <a:endParaRPr lang="en-US" sz="3000" dirty="0" smtClean="0">
              <a:solidFill>
                <a:schemeClr val="tx1"/>
              </a:solidFill>
            </a:endParaRPr>
          </a:p>
        </p:txBody>
      </p:sp>
      <p:grpSp>
        <p:nvGrpSpPr>
          <p:cNvPr id="16387" name="Group 4"/>
          <p:cNvGrpSpPr>
            <a:grpSpLocks/>
          </p:cNvGrpSpPr>
          <p:nvPr/>
        </p:nvGrpSpPr>
        <p:grpSpPr bwMode="auto">
          <a:xfrm>
            <a:off x="0" y="1736725"/>
            <a:ext cx="9169400" cy="3838575"/>
            <a:chOff x="323850" y="2205038"/>
            <a:chExt cx="8721527" cy="3838575"/>
          </a:xfrm>
        </p:grpSpPr>
        <p:pic>
          <p:nvPicPr>
            <p:cNvPr id="16390" name="Picture 8" descr="campus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3850" y="2205038"/>
              <a:ext cx="8648700" cy="3838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6391" name="Group 15"/>
            <p:cNvGrpSpPr>
              <a:grpSpLocks/>
            </p:cNvGrpSpPr>
            <p:nvPr/>
          </p:nvGrpSpPr>
          <p:grpSpPr bwMode="auto">
            <a:xfrm>
              <a:off x="4284669" y="4365625"/>
              <a:ext cx="720727" cy="217488"/>
              <a:chOff x="1202" y="3701"/>
              <a:chExt cx="454" cy="137"/>
            </a:xfrm>
          </p:grpSpPr>
          <p:sp>
            <p:nvSpPr>
              <p:cNvPr id="16398" name="AutoShape 12"/>
              <p:cNvSpPr>
                <a:spLocks noChangeArrowheads="1"/>
              </p:cNvSpPr>
              <p:nvPr/>
            </p:nvSpPr>
            <p:spPr bwMode="auto">
              <a:xfrm rot="5400000">
                <a:off x="1180" y="3724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0766B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ca-ES"/>
              </a:p>
            </p:txBody>
          </p:sp>
          <p:sp>
            <p:nvSpPr>
              <p:cNvPr id="16399" name="AutoShape 13"/>
              <p:cNvSpPr>
                <a:spLocks noChangeArrowheads="1"/>
              </p:cNvSpPr>
              <p:nvPr/>
            </p:nvSpPr>
            <p:spPr bwMode="auto">
              <a:xfrm rot="5400000">
                <a:off x="1361" y="3724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0766B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ca-ES"/>
              </a:p>
            </p:txBody>
          </p:sp>
          <p:sp>
            <p:nvSpPr>
              <p:cNvPr id="16400" name="AutoShape 14"/>
              <p:cNvSpPr>
                <a:spLocks noChangeArrowheads="1"/>
              </p:cNvSpPr>
              <p:nvPr/>
            </p:nvSpPr>
            <p:spPr bwMode="auto">
              <a:xfrm rot="5400000">
                <a:off x="1543" y="3723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0766B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ca-ES"/>
              </a:p>
            </p:txBody>
          </p:sp>
        </p:grpSp>
        <p:sp>
          <p:nvSpPr>
            <p:cNvPr id="16392" name="Text Box 47"/>
            <p:cNvSpPr txBox="1">
              <a:spLocks noChangeArrowheads="1"/>
            </p:cNvSpPr>
            <p:nvPr/>
          </p:nvSpPr>
          <p:spPr bwMode="auto">
            <a:xfrm>
              <a:off x="7467469" y="4338638"/>
              <a:ext cx="157790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2400" b="1">
                  <a:solidFill>
                    <a:srgbClr val="111111"/>
                  </a:solidFill>
                </a:rPr>
                <a:t>Barcelona</a:t>
              </a:r>
            </a:p>
          </p:txBody>
        </p:sp>
        <p:sp>
          <p:nvSpPr>
            <p:cNvPr id="16393" name="Text Box 47"/>
            <p:cNvSpPr txBox="1">
              <a:spLocks noChangeArrowheads="1"/>
            </p:cNvSpPr>
            <p:nvPr/>
          </p:nvSpPr>
          <p:spPr bwMode="auto">
            <a:xfrm>
              <a:off x="5559425" y="4525962"/>
              <a:ext cx="1908175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sz="1200" b="1">
                  <a:solidFill>
                    <a:schemeClr val="bg1"/>
                  </a:solidFill>
                </a:rPr>
                <a:t>Vilanova i la Geltrú</a:t>
              </a:r>
            </a:p>
          </p:txBody>
        </p:sp>
        <p:sp>
          <p:nvSpPr>
            <p:cNvPr id="16394" name="Text Box 47"/>
            <p:cNvSpPr txBox="1">
              <a:spLocks noChangeArrowheads="1"/>
            </p:cNvSpPr>
            <p:nvPr/>
          </p:nvSpPr>
          <p:spPr bwMode="auto">
            <a:xfrm>
              <a:off x="7086959" y="4724401"/>
              <a:ext cx="1067541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1200" b="1">
                  <a:solidFill>
                    <a:srgbClr val="111111"/>
                  </a:solidFill>
                </a:rPr>
                <a:t>Castelldefels</a:t>
              </a:r>
            </a:p>
          </p:txBody>
        </p:sp>
        <p:sp>
          <p:nvSpPr>
            <p:cNvPr id="16395" name="Text Box 47"/>
            <p:cNvSpPr txBox="1">
              <a:spLocks noChangeArrowheads="1"/>
            </p:cNvSpPr>
            <p:nvPr/>
          </p:nvSpPr>
          <p:spPr bwMode="auto">
            <a:xfrm>
              <a:off x="6394538" y="4218801"/>
              <a:ext cx="99686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sz="1200" b="1">
                  <a:solidFill>
                    <a:schemeClr val="bg1"/>
                  </a:solidFill>
                </a:rPr>
                <a:t>Sant Cugat</a:t>
              </a:r>
            </a:p>
          </p:txBody>
        </p:sp>
        <p:sp>
          <p:nvSpPr>
            <p:cNvPr id="16396" name="Text Box 47"/>
            <p:cNvSpPr txBox="1">
              <a:spLocks noChangeArrowheads="1"/>
            </p:cNvSpPr>
            <p:nvPr/>
          </p:nvSpPr>
          <p:spPr bwMode="auto">
            <a:xfrm>
              <a:off x="7086959" y="3962401"/>
              <a:ext cx="1007143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sz="1200" b="1">
                  <a:solidFill>
                    <a:schemeClr val="bg1"/>
                  </a:solidFill>
                </a:rPr>
                <a:t>Terrassa</a:t>
              </a:r>
            </a:p>
          </p:txBody>
        </p:sp>
        <p:sp>
          <p:nvSpPr>
            <p:cNvPr id="16397" name="Text Box 47"/>
            <p:cNvSpPr txBox="1">
              <a:spLocks noChangeArrowheads="1"/>
            </p:cNvSpPr>
            <p:nvPr/>
          </p:nvSpPr>
          <p:spPr bwMode="auto">
            <a:xfrm>
              <a:off x="6989763" y="3657600"/>
              <a:ext cx="935037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sz="1200" b="1">
                  <a:solidFill>
                    <a:schemeClr val="bg1"/>
                  </a:solidFill>
                </a:rPr>
                <a:t>Manresa</a:t>
              </a:r>
            </a:p>
          </p:txBody>
        </p:sp>
      </p:grpSp>
      <p:sp>
        <p:nvSpPr>
          <p:cNvPr id="17" name="Oval 16"/>
          <p:cNvSpPr/>
          <p:nvPr/>
        </p:nvSpPr>
        <p:spPr>
          <a:xfrm flipH="1" flipV="1">
            <a:off x="7451725" y="4149725"/>
            <a:ext cx="152400" cy="152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2 Marcador de contenido"/>
          <p:cNvSpPr txBox="1">
            <a:spLocks/>
          </p:cNvSpPr>
          <p:nvPr/>
        </p:nvSpPr>
        <p:spPr bwMode="auto">
          <a:xfrm>
            <a:off x="3233738" y="549275"/>
            <a:ext cx="493395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buClr>
                <a:srgbClr val="007ABE"/>
              </a:buClr>
              <a:buFont typeface="Wingdings" pitchFamily="2" charset="2"/>
              <a:buNone/>
              <a:defRPr/>
            </a:pPr>
            <a:r>
              <a:rPr lang="es-ES" sz="2400" kern="0" dirty="0">
                <a:latin typeface="+mn-lt"/>
                <a:cs typeface="+mn-cs"/>
              </a:rPr>
              <a:t>UPC </a:t>
            </a:r>
            <a:r>
              <a:rPr lang="es-ES" sz="2400" kern="0" dirty="0" smtClean="0">
                <a:latin typeface="+mn-lt"/>
                <a:cs typeface="+mn-cs"/>
              </a:rPr>
              <a:t>BARCELONATECH</a:t>
            </a:r>
            <a:endParaRPr lang="es-ES" sz="2400" kern="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idor de text 2"/>
          <p:cNvSpPr>
            <a:spLocks noGrp="1"/>
          </p:cNvSpPr>
          <p:nvPr>
            <p:ph type="body" idx="1"/>
          </p:nvPr>
        </p:nvSpPr>
        <p:spPr>
          <a:xfrm>
            <a:off x="431540" y="1196752"/>
            <a:ext cx="4040188" cy="1440594"/>
          </a:xfrm>
        </p:spPr>
        <p:txBody>
          <a:bodyPr/>
          <a:lstStyle/>
          <a:p>
            <a:pPr algn="just" eaLnBrk="1" hangingPunct="1"/>
            <a:r>
              <a:rPr lang="es-ES" sz="1400" dirty="0" smtClean="0"/>
              <a:t> </a:t>
            </a:r>
            <a:endParaRPr lang="en-US" sz="1400" b="0" dirty="0" smtClean="0"/>
          </a:p>
        </p:txBody>
      </p:sp>
      <p:pic>
        <p:nvPicPr>
          <p:cNvPr id="29699" name="Contenidor de contingut 16" descr="dAlH2rea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6905" y="3212976"/>
            <a:ext cx="4040188" cy="3030538"/>
          </a:xfrm>
        </p:spPr>
      </p:pic>
      <p:sp>
        <p:nvSpPr>
          <p:cNvPr id="29700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4643438" y="1448781"/>
            <a:ext cx="4141030" cy="1986570"/>
          </a:xfrm>
        </p:spPr>
        <p:txBody>
          <a:bodyPr/>
          <a:lstStyle/>
          <a:p>
            <a:pPr algn="just" eaLnBrk="1" hangingPunct="1"/>
            <a:r>
              <a:rPr lang="en-US" sz="1600" b="0" dirty="0" smtClean="0">
                <a:cs typeface="Arial" charset="0"/>
              </a:rPr>
              <a:t>The Energy Campus is a strategic consortium of several agents working together in the international arena to harness the potential of changes to the energy model while endorsing principles of social responsibility.</a:t>
            </a:r>
          </a:p>
          <a:p>
            <a:pPr algn="just" eaLnBrk="1" hangingPunct="1"/>
            <a:r>
              <a:rPr lang="zh-TW" altLang="en-US" sz="1600" b="0" dirty="0">
                <a:ea typeface="PMingLiU" panose="02020500000000000000" pitchFamily="18" charset="-120"/>
                <a:cs typeface="Arial" panose="020B0604020202020204" pitchFamily="34" charset="0"/>
              </a:rPr>
              <a:t>校园能源是多个国际级代理商的合作战略联盟，旨在利用潜在的能源模式变化来支持社会责任原</a:t>
            </a:r>
            <a:r>
              <a:rPr lang="zh-TW" altLang="en-US" sz="1600" b="0" dirty="0" smtClean="0">
                <a:ea typeface="PMingLiU" panose="02020500000000000000" pitchFamily="18" charset="-120"/>
                <a:cs typeface="Arial" panose="020B0604020202020204" pitchFamily="34" charset="0"/>
              </a:rPr>
              <a:t>则</a:t>
            </a:r>
          </a:p>
        </p:txBody>
      </p:sp>
      <p:pic>
        <p:nvPicPr>
          <p:cNvPr id="29701" name="Contenidor de contingut 14" descr="low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08004" y="3537012"/>
            <a:ext cx="4041775" cy="2692400"/>
          </a:xfrm>
        </p:spPr>
      </p:pic>
      <p:pic>
        <p:nvPicPr>
          <p:cNvPr id="29703" name="Picture 2" descr="C:\Documents and Settings\laura torres-villac\Mis documentos\Mis imágenes\image_previ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6723" y="1448780"/>
            <a:ext cx="1222375" cy="137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2 Marcador de contenido"/>
          <p:cNvSpPr txBox="1">
            <a:spLocks/>
          </p:cNvSpPr>
          <p:nvPr/>
        </p:nvSpPr>
        <p:spPr bwMode="auto">
          <a:xfrm>
            <a:off x="2255726" y="512676"/>
            <a:ext cx="58991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buClr>
                <a:srgbClr val="007ABE"/>
              </a:buClr>
              <a:buFont typeface="Wingdings" pitchFamily="2" charset="2"/>
              <a:buNone/>
              <a:defRPr/>
            </a:pPr>
            <a:r>
              <a:rPr lang="es-ES" sz="2400" b="1" kern="0" dirty="0" err="1" smtClean="0">
                <a:latin typeface="+mn-lt"/>
                <a:cs typeface="+mn-cs"/>
              </a:rPr>
              <a:t>Energy</a:t>
            </a:r>
            <a:r>
              <a:rPr lang="es-ES" sz="2400" b="1" kern="0" dirty="0" smtClean="0">
                <a:latin typeface="+mn-lt"/>
                <a:cs typeface="+mn-cs"/>
              </a:rPr>
              <a:t> </a:t>
            </a:r>
            <a:r>
              <a:rPr lang="es-ES" sz="2400" b="1" kern="0" dirty="0"/>
              <a:t>Campus </a:t>
            </a:r>
            <a:endParaRPr lang="es-ES" sz="2400" b="1" kern="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58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Rectangle 2"/>
          <p:cNvSpPr txBox="1">
            <a:spLocks noChangeArrowheads="1"/>
          </p:cNvSpPr>
          <p:nvPr/>
        </p:nvSpPr>
        <p:spPr bwMode="auto">
          <a:xfrm>
            <a:off x="2195513" y="3429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defTabSz="457200" fontAlgn="auto">
              <a:spcAft>
                <a:spcPts val="0"/>
              </a:spcAft>
              <a:defRPr/>
            </a:pPr>
            <a:r>
              <a:rPr lang="es-ES" sz="4000">
                <a:latin typeface="+mj-lt"/>
                <a:ea typeface="+mj-ea"/>
                <a:cs typeface="+mj-cs"/>
              </a:rPr>
              <a:t/>
            </a:r>
            <a:br>
              <a:rPr lang="es-ES" sz="4000">
                <a:latin typeface="+mj-lt"/>
                <a:ea typeface="+mj-ea"/>
                <a:cs typeface="+mj-cs"/>
              </a:rPr>
            </a:br>
            <a:r>
              <a:rPr lang="es-ES" sz="2400" b="1">
                <a:solidFill>
                  <a:srgbClr val="0766B2"/>
                </a:solidFill>
                <a:latin typeface="Helvetica"/>
                <a:ea typeface="+mj-ea"/>
                <a:cs typeface="+mj-cs"/>
              </a:rPr>
              <a:t>  </a:t>
            </a:r>
            <a:endParaRPr lang="es-ES" sz="2400" b="1" dirty="0">
              <a:solidFill>
                <a:srgbClr val="0766B2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2" name="2 Marcador de contenido"/>
          <p:cNvSpPr txBox="1">
            <a:spLocks/>
          </p:cNvSpPr>
          <p:nvPr/>
        </p:nvSpPr>
        <p:spPr bwMode="auto">
          <a:xfrm>
            <a:off x="2255726" y="228129"/>
            <a:ext cx="58991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buClr>
                <a:srgbClr val="007ABE"/>
              </a:buClr>
              <a:buFont typeface="Wingdings" pitchFamily="2" charset="2"/>
              <a:buNone/>
              <a:defRPr/>
            </a:pPr>
            <a:endParaRPr lang="es-ES" sz="2400" kern="0" dirty="0" smtClean="0">
              <a:latin typeface="+mn-lt"/>
              <a:cs typeface="+mn-cs"/>
            </a:endParaRPr>
          </a:p>
          <a:p>
            <a:pPr marL="342900" indent="-342900" algn="r">
              <a:buClr>
                <a:srgbClr val="007ABE"/>
              </a:buClr>
              <a:buFont typeface="Wingdings" pitchFamily="2" charset="2"/>
              <a:buNone/>
              <a:defRPr/>
            </a:pPr>
            <a:r>
              <a:rPr lang="es-ES" sz="2400" b="1" kern="0" dirty="0" smtClean="0">
                <a:latin typeface="+mn-lt"/>
                <a:cs typeface="+mn-cs"/>
              </a:rPr>
              <a:t>KIC </a:t>
            </a:r>
            <a:r>
              <a:rPr lang="es-ES" sz="2400" b="1" kern="0" dirty="0" err="1" smtClean="0">
                <a:latin typeface="+mn-lt"/>
                <a:cs typeface="+mn-cs"/>
              </a:rPr>
              <a:t>Innoenergy</a:t>
            </a:r>
            <a:endParaRPr lang="es-ES" sz="2400" b="1" kern="0" dirty="0">
              <a:latin typeface="+mn-lt"/>
              <a:cs typeface="+mn-cs"/>
            </a:endParaRPr>
          </a:p>
        </p:txBody>
      </p:sp>
      <p:pic>
        <p:nvPicPr>
          <p:cNvPr id="14" name="Imagen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776" y="1285883"/>
            <a:ext cx="7645224" cy="5307950"/>
          </a:xfrm>
          <a:prstGeom prst="rect">
            <a:avLst/>
          </a:prstGeom>
        </p:spPr>
      </p:pic>
      <p:sp>
        <p:nvSpPr>
          <p:cNvPr id="16" name="Marcador de título 1"/>
          <p:cNvSpPr txBox="1">
            <a:spLocks/>
          </p:cNvSpPr>
          <p:nvPr/>
        </p:nvSpPr>
        <p:spPr>
          <a:xfrm>
            <a:off x="1107217" y="5326150"/>
            <a:ext cx="1526977" cy="236769"/>
          </a:xfrm>
          <a:prstGeom prst="rect">
            <a:avLst/>
          </a:prstGeom>
        </p:spPr>
        <p:txBody>
          <a:bodyPr vert="horz" lIns="64282" tIns="32141" rIns="64282" bIns="32141" numCol="1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000" kern="1200">
                <a:solidFill>
                  <a:srgbClr val="1AA1EA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es-ES_tradnl" sz="1200" dirty="0" err="1">
                <a:solidFill>
                  <a:schemeClr val="tx1"/>
                </a:solidFill>
                <a:latin typeface="Arial"/>
                <a:cs typeface="Arial"/>
              </a:rPr>
              <a:t>Research</a:t>
            </a:r>
            <a:r>
              <a:rPr lang="es-ES_tradnl" sz="1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_tradnl" sz="1200" dirty="0" err="1">
                <a:solidFill>
                  <a:schemeClr val="tx1"/>
                </a:solidFill>
                <a:latin typeface="Arial"/>
                <a:cs typeface="Arial"/>
              </a:rPr>
              <a:t>Institutes</a:t>
            </a:r>
            <a:endParaRPr lang="es-ES_tradnl" sz="1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Marcador de título 1"/>
          <p:cNvSpPr txBox="1">
            <a:spLocks/>
          </p:cNvSpPr>
          <p:nvPr/>
        </p:nvSpPr>
        <p:spPr>
          <a:xfrm>
            <a:off x="1107217" y="5089381"/>
            <a:ext cx="1526977" cy="236769"/>
          </a:xfrm>
          <a:prstGeom prst="rect">
            <a:avLst/>
          </a:prstGeom>
        </p:spPr>
        <p:txBody>
          <a:bodyPr vert="horz" lIns="64282" tIns="32141" rIns="64282" bIns="32141" numCol="1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000" kern="1200">
                <a:solidFill>
                  <a:srgbClr val="1AA1EA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es-ES_tradnl" sz="1200" b="1" dirty="0" err="1">
                <a:solidFill>
                  <a:schemeClr val="tx1"/>
                </a:solidFill>
                <a:latin typeface="Arial"/>
                <a:cs typeface="Arial"/>
              </a:rPr>
              <a:t>Our</a:t>
            </a:r>
            <a:r>
              <a:rPr lang="es-ES_tradnl" sz="1200" b="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_tradnl" sz="1200" b="1" dirty="0" err="1">
                <a:solidFill>
                  <a:schemeClr val="tx1"/>
                </a:solidFill>
                <a:latin typeface="Arial"/>
                <a:cs typeface="Arial"/>
              </a:rPr>
              <a:t>Shareholders</a:t>
            </a:r>
            <a:endParaRPr lang="es-ES_tradnl" sz="12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8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694" y="5410745"/>
            <a:ext cx="133945" cy="133902"/>
          </a:xfrm>
          <a:prstGeom prst="rect">
            <a:avLst/>
          </a:prstGeom>
        </p:spPr>
      </p:pic>
      <p:sp>
        <p:nvSpPr>
          <p:cNvPr id="19" name="Marcador de título 1"/>
          <p:cNvSpPr txBox="1">
            <a:spLocks/>
          </p:cNvSpPr>
          <p:nvPr/>
        </p:nvSpPr>
        <p:spPr>
          <a:xfrm>
            <a:off x="845936" y="2464907"/>
            <a:ext cx="3256546" cy="1928185"/>
          </a:xfrm>
          <a:prstGeom prst="rect">
            <a:avLst/>
          </a:prstGeom>
        </p:spPr>
        <p:txBody>
          <a:bodyPr vert="horz" lIns="64282" tIns="32141" rIns="64282" bIns="32141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000" kern="1200">
                <a:solidFill>
                  <a:srgbClr val="1AA1EA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spcAft>
                <a:spcPts val="422"/>
              </a:spcAft>
            </a:pPr>
            <a:r>
              <a:rPr lang="es-ES_tradnl" sz="1800" dirty="0">
                <a:solidFill>
                  <a:schemeClr val="tx1"/>
                </a:solidFill>
                <a:latin typeface="Arial"/>
                <a:cs typeface="Arial"/>
              </a:rPr>
              <a:t>6 co-</a:t>
            </a:r>
            <a:r>
              <a:rPr lang="es-ES_tradnl" sz="1800" dirty="0" err="1">
                <a:solidFill>
                  <a:schemeClr val="tx1"/>
                </a:solidFill>
                <a:latin typeface="Arial"/>
                <a:cs typeface="Arial"/>
              </a:rPr>
              <a:t>location</a:t>
            </a:r>
            <a:r>
              <a:rPr lang="es-ES_tradnl" sz="1800" dirty="0">
                <a:solidFill>
                  <a:schemeClr val="tx1"/>
                </a:solidFill>
                <a:latin typeface="Arial"/>
                <a:cs typeface="Arial"/>
              </a:rPr>
              <a:t> centres</a:t>
            </a:r>
          </a:p>
          <a:p>
            <a:pPr>
              <a:spcAft>
                <a:spcPts val="422"/>
              </a:spcAft>
            </a:pPr>
            <a:r>
              <a:rPr lang="es-ES_tradnl" sz="1800" dirty="0">
                <a:solidFill>
                  <a:schemeClr val="tx1"/>
                </a:solidFill>
                <a:latin typeface="Arial"/>
                <a:cs typeface="Arial"/>
              </a:rPr>
              <a:t>27 </a:t>
            </a:r>
            <a:r>
              <a:rPr lang="es-ES_tradnl" sz="1800" dirty="0" err="1">
                <a:solidFill>
                  <a:schemeClr val="tx1"/>
                </a:solidFill>
                <a:latin typeface="Arial"/>
                <a:cs typeface="Arial"/>
              </a:rPr>
              <a:t>shareholders</a:t>
            </a:r>
            <a:endParaRPr lang="es-ES_tradnl" sz="18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spcAft>
                <a:spcPts val="422"/>
              </a:spcAft>
            </a:pPr>
            <a:r>
              <a:rPr lang="es-ES_tradnl" sz="1800" dirty="0">
                <a:solidFill>
                  <a:schemeClr val="tx1"/>
                </a:solidFill>
                <a:latin typeface="Arial"/>
                <a:cs typeface="Arial"/>
              </a:rPr>
              <a:t>160 </a:t>
            </a:r>
            <a:r>
              <a:rPr lang="es-ES_tradnl" sz="1800" dirty="0" err="1">
                <a:solidFill>
                  <a:schemeClr val="tx1"/>
                </a:solidFill>
                <a:latin typeface="Arial"/>
                <a:cs typeface="Arial"/>
              </a:rPr>
              <a:t>additional</a:t>
            </a:r>
            <a:r>
              <a:rPr lang="es-ES_tradnl" sz="18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_tradnl" sz="1800" dirty="0" err="1">
                <a:solidFill>
                  <a:schemeClr val="tx1"/>
                </a:solidFill>
                <a:latin typeface="Arial"/>
                <a:cs typeface="Arial"/>
              </a:rPr>
              <a:t>partners</a:t>
            </a:r>
            <a:endParaRPr lang="es-ES_tradnl" sz="18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spcAft>
                <a:spcPts val="422"/>
              </a:spcAft>
            </a:pPr>
            <a:r>
              <a:rPr lang="es-ES_tradnl" sz="1800" dirty="0" err="1">
                <a:solidFill>
                  <a:schemeClr val="tx1"/>
                </a:solidFill>
                <a:latin typeface="Arial"/>
                <a:cs typeface="Arial"/>
              </a:rPr>
              <a:t>Activities</a:t>
            </a:r>
            <a:r>
              <a:rPr lang="es-ES_tradnl" sz="1800" dirty="0">
                <a:solidFill>
                  <a:schemeClr val="tx1"/>
                </a:solidFill>
                <a:latin typeface="Arial"/>
                <a:cs typeface="Arial"/>
              </a:rPr>
              <a:t> in 17 </a:t>
            </a:r>
            <a:r>
              <a:rPr lang="es-ES_tradnl" sz="1800" dirty="0" err="1">
                <a:solidFill>
                  <a:schemeClr val="tx1"/>
                </a:solidFill>
                <a:latin typeface="Arial"/>
                <a:cs typeface="Arial"/>
              </a:rPr>
              <a:t>countries</a:t>
            </a:r>
            <a:endParaRPr lang="es-ES_tradnl" sz="1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Marcador de título 1"/>
          <p:cNvSpPr txBox="1">
            <a:spLocks/>
          </p:cNvSpPr>
          <p:nvPr/>
        </p:nvSpPr>
        <p:spPr>
          <a:xfrm>
            <a:off x="1107217" y="6200556"/>
            <a:ext cx="2250281" cy="236769"/>
          </a:xfrm>
          <a:prstGeom prst="rect">
            <a:avLst/>
          </a:prstGeom>
        </p:spPr>
        <p:txBody>
          <a:bodyPr vert="horz" lIns="64282" tIns="32141" rIns="64282" bIns="32141" numCol="1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000" kern="1200">
                <a:solidFill>
                  <a:srgbClr val="1AA1EA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es-ES_tradnl" sz="1200" dirty="0">
                <a:solidFill>
                  <a:schemeClr val="tx1"/>
                </a:solidFill>
                <a:latin typeface="Arial"/>
                <a:cs typeface="Arial"/>
              </a:rPr>
              <a:t>Co-</a:t>
            </a:r>
            <a:r>
              <a:rPr lang="es-ES_tradnl" sz="1200" dirty="0" err="1">
                <a:solidFill>
                  <a:schemeClr val="tx1"/>
                </a:solidFill>
                <a:latin typeface="Arial"/>
                <a:cs typeface="Arial"/>
              </a:rPr>
              <a:t>location</a:t>
            </a:r>
            <a:r>
              <a:rPr lang="es-ES_tradnl" sz="1200" dirty="0">
                <a:solidFill>
                  <a:schemeClr val="tx1"/>
                </a:solidFill>
                <a:latin typeface="Arial"/>
                <a:cs typeface="Arial"/>
              </a:rPr>
              <a:t> Centres</a:t>
            </a:r>
          </a:p>
        </p:txBody>
      </p:sp>
      <p:pic>
        <p:nvPicPr>
          <p:cNvPr id="21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373" y="6238599"/>
            <a:ext cx="160734" cy="160682"/>
          </a:xfrm>
          <a:prstGeom prst="rect">
            <a:avLst/>
          </a:prstGeom>
        </p:spPr>
      </p:pic>
      <p:sp>
        <p:nvSpPr>
          <p:cNvPr id="22" name="Text Placeholder 4"/>
          <p:cNvSpPr txBox="1">
            <a:spLocks/>
          </p:cNvSpPr>
          <p:nvPr/>
        </p:nvSpPr>
        <p:spPr>
          <a:xfrm>
            <a:off x="798044" y="1120834"/>
            <a:ext cx="7948538" cy="97601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ABE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ABE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ABE"/>
              </a:buClr>
              <a:buFont typeface="Courier New" pitchFamily="49" charset="0"/>
              <a:buChar char="o"/>
              <a:defRPr sz="1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GB" kern="0" dirty="0" smtClean="0">
                <a:solidFill>
                  <a:srgbClr val="3366CC"/>
                </a:solidFill>
              </a:rPr>
              <a:t>Making connections: </a:t>
            </a:r>
            <a:br>
              <a:rPr lang="en-GB" kern="0" dirty="0" smtClean="0">
                <a:solidFill>
                  <a:srgbClr val="3366CC"/>
                </a:solidFill>
              </a:rPr>
            </a:br>
            <a:r>
              <a:rPr lang="en-GB" kern="0" dirty="0" smtClean="0">
                <a:solidFill>
                  <a:srgbClr val="3366CC"/>
                </a:solidFill>
              </a:rPr>
              <a:t>the power of the network</a:t>
            </a:r>
          </a:p>
        </p:txBody>
      </p:sp>
      <p:sp>
        <p:nvSpPr>
          <p:cNvPr id="23" name="Marcador de título 1"/>
          <p:cNvSpPr txBox="1">
            <a:spLocks/>
          </p:cNvSpPr>
          <p:nvPr/>
        </p:nvSpPr>
        <p:spPr>
          <a:xfrm>
            <a:off x="1107217" y="5562919"/>
            <a:ext cx="1526977" cy="236769"/>
          </a:xfrm>
          <a:prstGeom prst="rect">
            <a:avLst/>
          </a:prstGeom>
        </p:spPr>
        <p:txBody>
          <a:bodyPr vert="horz" lIns="64282" tIns="32141" rIns="64282" bIns="32141" numCol="1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000" kern="1200">
                <a:solidFill>
                  <a:srgbClr val="1AA1EA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es-ES_tradnl" sz="1200" dirty="0" err="1">
                <a:solidFill>
                  <a:schemeClr val="tx1"/>
                </a:solidFill>
                <a:latin typeface="Arial"/>
                <a:cs typeface="Arial"/>
              </a:rPr>
              <a:t>Universities</a:t>
            </a:r>
            <a:endParaRPr lang="es-ES_tradnl" sz="1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24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694" y="5647514"/>
            <a:ext cx="133945" cy="13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69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QuadreDeText 198"/>
          <p:cNvSpPr txBox="1">
            <a:spLocks noChangeArrowheads="1"/>
          </p:cNvSpPr>
          <p:nvPr/>
        </p:nvSpPr>
        <p:spPr bwMode="auto">
          <a:xfrm>
            <a:off x="3276600" y="1268413"/>
            <a:ext cx="5399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a-ES"/>
          </a:p>
        </p:txBody>
      </p:sp>
      <p:sp>
        <p:nvSpPr>
          <p:cNvPr id="390" name="Rectangle 2"/>
          <p:cNvSpPr txBox="1">
            <a:spLocks noChangeArrowheads="1"/>
          </p:cNvSpPr>
          <p:nvPr/>
        </p:nvSpPr>
        <p:spPr bwMode="auto">
          <a:xfrm>
            <a:off x="2195513" y="3429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defTabSz="457200" fontAlgn="auto">
              <a:spcAft>
                <a:spcPts val="0"/>
              </a:spcAft>
              <a:defRPr/>
            </a:pPr>
            <a:r>
              <a:rPr lang="es-ES" sz="4000">
                <a:latin typeface="+mj-lt"/>
                <a:ea typeface="+mj-ea"/>
                <a:cs typeface="+mj-cs"/>
              </a:rPr>
              <a:t/>
            </a:r>
            <a:br>
              <a:rPr lang="es-ES" sz="4000">
                <a:latin typeface="+mj-lt"/>
                <a:ea typeface="+mj-ea"/>
                <a:cs typeface="+mj-cs"/>
              </a:rPr>
            </a:br>
            <a:r>
              <a:rPr lang="es-ES" sz="2400" b="1">
                <a:solidFill>
                  <a:srgbClr val="0766B2"/>
                </a:solidFill>
                <a:latin typeface="Helvetica"/>
                <a:ea typeface="+mj-ea"/>
                <a:cs typeface="+mj-cs"/>
              </a:rPr>
              <a:t>  </a:t>
            </a:r>
            <a:endParaRPr lang="es-ES" sz="2400" b="1" dirty="0">
              <a:solidFill>
                <a:srgbClr val="0766B2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30724" name="Picture 11" descr="Benelux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5265738"/>
            <a:ext cx="47148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2" descr="Alps Valleys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825" y="5949950"/>
            <a:ext cx="47148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13" descr="Poland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92725" y="4545013"/>
            <a:ext cx="356393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14" descr="Sweden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84775" y="5300663"/>
            <a:ext cx="367188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15" descr="Germany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00650" y="6092825"/>
            <a:ext cx="39433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Imatge 180" descr="Iberia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8775" y="4473575"/>
            <a:ext cx="4714875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0" name="Contenidor de contingut 6" descr="Campus Besòs.jpg"/>
          <p:cNvPicPr>
            <a:picLocks noGrp="1" noChangeAspect="1"/>
          </p:cNvPicPr>
          <p:nvPr>
            <p:ph sz="half" idx="2"/>
          </p:nvPr>
        </p:nvPicPr>
        <p:blipFill>
          <a:blip r:embed="rId15" cstate="print"/>
          <a:srcRect/>
          <a:stretch>
            <a:fillRect/>
          </a:stretch>
        </p:blipFill>
        <p:spPr>
          <a:xfrm>
            <a:off x="4716463" y="1376363"/>
            <a:ext cx="4040187" cy="2921000"/>
          </a:xfrm>
        </p:spPr>
      </p:pic>
      <p:sp>
        <p:nvSpPr>
          <p:cNvPr id="15" name="Contenidor de text 4"/>
          <p:cNvSpPr txBox="1">
            <a:spLocks/>
          </p:cNvSpPr>
          <p:nvPr/>
        </p:nvSpPr>
        <p:spPr>
          <a:xfrm>
            <a:off x="503238" y="1376363"/>
            <a:ext cx="4248150" cy="2881312"/>
          </a:xfrm>
          <a:prstGeom prst="rect">
            <a:avLst/>
          </a:prstGeom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kern="0" dirty="0">
                <a:latin typeface="+mn-lt"/>
              </a:rPr>
              <a:t>Formal partners</a:t>
            </a:r>
            <a:r>
              <a:rPr lang="en-US" sz="1300" kern="0" dirty="0" smtClean="0">
                <a:latin typeface="+mn-lt"/>
              </a:rPr>
              <a:t>:</a:t>
            </a:r>
            <a:r>
              <a:rPr lang="zh-CN" altLang="en-US" sz="1300" kern="0" dirty="0"/>
              <a:t>主要合作伙伴</a:t>
            </a:r>
            <a:endParaRPr lang="en-US" sz="1300" kern="0" dirty="0">
              <a:latin typeface="+mn-lt"/>
            </a:endParaRPr>
          </a:p>
          <a:p>
            <a:pPr marL="342900" indent="-342900" algn="just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>
                <a:latin typeface="+mn-lt"/>
                <a:cs typeface="+mn-cs"/>
              </a:rPr>
              <a:t>ESADE</a:t>
            </a:r>
          </a:p>
          <a:p>
            <a:pPr marL="342900" indent="-342900" algn="just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>
                <a:latin typeface="+mn-lt"/>
                <a:cs typeface="+mn-cs"/>
              </a:rPr>
              <a:t>Gas Natural FENOSA</a:t>
            </a: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 err="1">
                <a:latin typeface="+mn-lt"/>
                <a:cs typeface="+mn-cs"/>
              </a:rPr>
              <a:t>Institut</a:t>
            </a:r>
            <a:r>
              <a:rPr lang="en-US" sz="1300" b="1" kern="0" dirty="0">
                <a:latin typeface="+mn-lt"/>
                <a:cs typeface="+mn-cs"/>
              </a:rPr>
              <a:t> de </a:t>
            </a:r>
            <a:r>
              <a:rPr lang="en-US" sz="1300" b="1" kern="0" dirty="0" err="1">
                <a:latin typeface="+mn-lt"/>
                <a:cs typeface="+mn-cs"/>
              </a:rPr>
              <a:t>Recerca</a:t>
            </a:r>
            <a:r>
              <a:rPr lang="en-US" sz="1300" b="1" kern="0" dirty="0">
                <a:latin typeface="+mn-lt"/>
                <a:cs typeface="+mn-cs"/>
              </a:rPr>
              <a:t> de </a:t>
            </a:r>
            <a:r>
              <a:rPr lang="en-US" sz="1300" b="1" kern="0" dirty="0" err="1">
                <a:latin typeface="+mn-lt"/>
                <a:cs typeface="+mn-cs"/>
              </a:rPr>
              <a:t>l’Energia</a:t>
            </a:r>
            <a:r>
              <a:rPr lang="en-US" sz="1300" b="1" kern="0" dirty="0">
                <a:latin typeface="+mn-lt"/>
                <a:cs typeface="+mn-cs"/>
              </a:rPr>
              <a:t> de </a:t>
            </a:r>
            <a:r>
              <a:rPr lang="en-US" sz="1300" b="1" kern="0" dirty="0" err="1">
                <a:latin typeface="+mn-lt"/>
                <a:cs typeface="+mn-cs"/>
              </a:rPr>
              <a:t>Catalunya</a:t>
            </a:r>
            <a:r>
              <a:rPr lang="en-US" sz="1300" b="1" kern="0" dirty="0">
                <a:latin typeface="+mn-lt"/>
                <a:cs typeface="+mn-cs"/>
              </a:rPr>
              <a:t>-IREC</a:t>
            </a: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 err="1">
                <a:latin typeface="+mn-lt"/>
                <a:cs typeface="+mn-cs"/>
              </a:rPr>
              <a:t>Instituto</a:t>
            </a:r>
            <a:r>
              <a:rPr lang="en-US" sz="1300" b="1" kern="0" dirty="0">
                <a:latin typeface="+mn-lt"/>
                <a:cs typeface="+mn-cs"/>
              </a:rPr>
              <a:t> Superior de </a:t>
            </a:r>
            <a:r>
              <a:rPr lang="en-US" sz="1300" b="1" kern="0" dirty="0" err="1">
                <a:latin typeface="+mn-lt"/>
                <a:cs typeface="+mn-cs"/>
              </a:rPr>
              <a:t>Lisboa</a:t>
            </a:r>
            <a:endParaRPr lang="en-US" sz="13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 err="1">
                <a:latin typeface="+mn-lt"/>
                <a:cs typeface="+mn-cs"/>
              </a:rPr>
              <a:t>Universitat</a:t>
            </a:r>
            <a:r>
              <a:rPr lang="en-US" sz="1300" b="1" kern="0" dirty="0">
                <a:latin typeface="+mn-lt"/>
                <a:cs typeface="+mn-cs"/>
              </a:rPr>
              <a:t> </a:t>
            </a:r>
            <a:r>
              <a:rPr lang="en-US" sz="1300" b="1" kern="0" dirty="0" err="1">
                <a:latin typeface="+mn-lt"/>
                <a:cs typeface="+mn-cs"/>
              </a:rPr>
              <a:t>Politècnica</a:t>
            </a:r>
            <a:r>
              <a:rPr lang="en-US" sz="1300" b="1" kern="0" dirty="0">
                <a:latin typeface="+mn-lt"/>
                <a:cs typeface="+mn-cs"/>
              </a:rPr>
              <a:t> de </a:t>
            </a:r>
            <a:r>
              <a:rPr lang="en-US" sz="1300" b="1" kern="0" dirty="0" err="1">
                <a:latin typeface="+mn-lt"/>
                <a:cs typeface="+mn-cs"/>
              </a:rPr>
              <a:t>Catalunya</a:t>
            </a:r>
            <a:endParaRPr lang="en-US" sz="13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endParaRPr lang="en-US" sz="1300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kern="0" dirty="0">
                <a:latin typeface="+mn-lt"/>
                <a:cs typeface="+mn-cs"/>
              </a:rPr>
              <a:t>Associate partners</a:t>
            </a:r>
            <a:r>
              <a:rPr lang="en-US" sz="1300" kern="0" dirty="0" smtClean="0">
                <a:latin typeface="+mn-lt"/>
                <a:cs typeface="+mn-cs"/>
              </a:rPr>
              <a:t>:</a:t>
            </a:r>
            <a:r>
              <a:rPr lang="zh-CN" altLang="en-US" sz="1300" kern="0" dirty="0"/>
              <a:t>合作伙伴</a:t>
            </a:r>
            <a:endParaRPr lang="en-US" sz="1300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 err="1">
                <a:latin typeface="+mn-lt"/>
                <a:cs typeface="+mn-cs"/>
              </a:rPr>
              <a:t>Ciemat</a:t>
            </a:r>
            <a:endParaRPr lang="en-US" sz="13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 err="1">
                <a:latin typeface="+mn-lt"/>
                <a:cs typeface="+mn-cs"/>
              </a:rPr>
              <a:t>Energías</a:t>
            </a:r>
            <a:r>
              <a:rPr lang="en-US" sz="1300" b="1" kern="0" dirty="0">
                <a:latin typeface="+mn-lt"/>
                <a:cs typeface="+mn-cs"/>
              </a:rPr>
              <a:t> de Portugal</a:t>
            </a: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 err="1">
                <a:latin typeface="+mn-lt"/>
                <a:cs typeface="+mn-cs"/>
              </a:rPr>
              <a:t>Iberdrola</a:t>
            </a:r>
            <a:endParaRPr lang="en-US" sz="13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 err="1">
                <a:latin typeface="+mn-lt"/>
                <a:cs typeface="+mn-cs"/>
              </a:rPr>
              <a:t>Tecnalia</a:t>
            </a:r>
            <a:r>
              <a:rPr lang="en-US" sz="1300" b="1" kern="0" dirty="0">
                <a:latin typeface="+mn-lt"/>
                <a:cs typeface="+mn-cs"/>
              </a:rPr>
              <a:t> Research and Innovation</a:t>
            </a: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endParaRPr lang="en-US" sz="1300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endParaRPr lang="en-US" sz="1300" kern="0" dirty="0">
              <a:latin typeface="+mn-lt"/>
              <a:cs typeface="+mn-cs"/>
            </a:endParaRPr>
          </a:p>
          <a:p>
            <a:pPr marL="342900" indent="-342900" algn="just">
              <a:spcBef>
                <a:spcPct val="20000"/>
              </a:spcBef>
              <a:buClr>
                <a:srgbClr val="007ABE"/>
              </a:buClr>
              <a:defRPr/>
            </a:pPr>
            <a:endParaRPr lang="en-US" sz="1200" kern="0" dirty="0">
              <a:latin typeface="+mn-lt"/>
              <a:cs typeface="+mn-cs"/>
            </a:endParaRPr>
          </a:p>
        </p:txBody>
      </p:sp>
      <p:sp>
        <p:nvSpPr>
          <p:cNvPr id="12" name="2 Marcador de contenido"/>
          <p:cNvSpPr txBox="1">
            <a:spLocks/>
          </p:cNvSpPr>
          <p:nvPr/>
        </p:nvSpPr>
        <p:spPr bwMode="auto">
          <a:xfrm>
            <a:off x="2255726" y="228129"/>
            <a:ext cx="58991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buClr>
                <a:srgbClr val="007ABE"/>
              </a:buClr>
              <a:buFont typeface="Wingdings" pitchFamily="2" charset="2"/>
              <a:buNone/>
              <a:defRPr/>
            </a:pPr>
            <a:endParaRPr lang="es-ES" sz="2400" kern="0" dirty="0" smtClean="0">
              <a:latin typeface="+mn-lt"/>
              <a:cs typeface="+mn-cs"/>
            </a:endParaRPr>
          </a:p>
          <a:p>
            <a:pPr marL="342900" indent="-342900" algn="r">
              <a:buClr>
                <a:srgbClr val="007ABE"/>
              </a:buClr>
              <a:buFont typeface="Wingdings" pitchFamily="2" charset="2"/>
              <a:buNone/>
              <a:defRPr/>
            </a:pPr>
            <a:r>
              <a:rPr lang="es-ES" sz="2400" b="1" kern="0" dirty="0" smtClean="0">
                <a:latin typeface="+mn-lt"/>
                <a:cs typeface="+mn-cs"/>
              </a:rPr>
              <a:t>KIC </a:t>
            </a:r>
            <a:r>
              <a:rPr lang="es-ES" sz="2400" b="1" kern="0" dirty="0" err="1" smtClean="0">
                <a:latin typeface="+mn-lt"/>
                <a:cs typeface="+mn-cs"/>
              </a:rPr>
              <a:t>Innoenergy</a:t>
            </a:r>
            <a:r>
              <a:rPr lang="es-ES" sz="2400" b="1" kern="0" dirty="0" smtClean="0">
                <a:latin typeface="+mn-lt"/>
                <a:cs typeface="+mn-cs"/>
              </a:rPr>
              <a:t> - Iberia</a:t>
            </a:r>
            <a:endParaRPr lang="es-ES" sz="2400" b="1" kern="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067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2555875" y="4508500"/>
            <a:ext cx="62468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915" name="Text Box 8"/>
          <p:cNvSpPr txBox="1">
            <a:spLocks noChangeArrowheads="1"/>
          </p:cNvSpPr>
          <p:nvPr/>
        </p:nvSpPr>
        <p:spPr bwMode="auto">
          <a:xfrm>
            <a:off x="276225" y="5400675"/>
            <a:ext cx="8591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dirty="0"/>
              <a:t>Barcelona, </a:t>
            </a:r>
            <a:r>
              <a:rPr lang="es-ES" dirty="0" err="1"/>
              <a:t>amongst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smtClean="0"/>
              <a:t>12 </a:t>
            </a:r>
            <a:r>
              <a:rPr lang="es-ES" dirty="0" err="1"/>
              <a:t>best</a:t>
            </a:r>
            <a:r>
              <a:rPr lang="es-ES" dirty="0"/>
              <a:t> </a:t>
            </a:r>
            <a:r>
              <a:rPr lang="es-ES" dirty="0" err="1"/>
              <a:t>student</a:t>
            </a:r>
            <a:r>
              <a:rPr lang="es-ES" dirty="0"/>
              <a:t> </a:t>
            </a:r>
            <a:r>
              <a:rPr lang="es-ES" dirty="0" err="1"/>
              <a:t>cities</a:t>
            </a:r>
            <a:r>
              <a:rPr lang="es-ES" dirty="0"/>
              <a:t> in </a:t>
            </a:r>
            <a:r>
              <a:rPr lang="es-ES" dirty="0" err="1" smtClean="0"/>
              <a:t>Europe</a:t>
            </a:r>
            <a:r>
              <a:rPr lang="es-ES" dirty="0" smtClean="0"/>
              <a:t>!* </a:t>
            </a:r>
            <a:endParaRPr lang="es-ES" dirty="0"/>
          </a:p>
        </p:txBody>
      </p:sp>
      <p:pic>
        <p:nvPicPr>
          <p:cNvPr id="38916" name="Picture 2" descr="C:\Documents and Settings\ARI Secretaria01\Escritorio\panoramaSENC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1663"/>
            <a:ext cx="9144000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2 Marcador de contenido"/>
          <p:cNvSpPr>
            <a:spLocks noGrp="1"/>
          </p:cNvSpPr>
          <p:nvPr>
            <p:ph idx="4294967295"/>
          </p:nvPr>
        </p:nvSpPr>
        <p:spPr>
          <a:xfrm>
            <a:off x="2700338" y="549275"/>
            <a:ext cx="5467350" cy="450850"/>
          </a:xfrm>
        </p:spPr>
        <p:txBody>
          <a:bodyPr/>
          <a:lstStyle/>
          <a:p>
            <a:pPr algn="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s-ES" dirty="0" smtClean="0"/>
              <a:t>Global </a:t>
            </a:r>
            <a:r>
              <a:rPr lang="es-ES" dirty="0" err="1" smtClean="0"/>
              <a:t>Technology</a:t>
            </a:r>
            <a:r>
              <a:rPr lang="es-ES" dirty="0" smtClean="0"/>
              <a:t> </a:t>
            </a:r>
            <a:r>
              <a:rPr lang="es-ES" dirty="0" err="1" smtClean="0"/>
              <a:t>Leading</a:t>
            </a:r>
            <a:r>
              <a:rPr lang="es-ES" dirty="0" smtClean="0"/>
              <a:t> </a:t>
            </a:r>
            <a:r>
              <a:rPr lang="es-ES" dirty="0" err="1" smtClean="0"/>
              <a:t>Innovation</a:t>
            </a:r>
            <a:endParaRPr lang="es-ES" dirty="0" smtClean="0"/>
          </a:p>
        </p:txBody>
      </p:sp>
      <p:sp>
        <p:nvSpPr>
          <p:cNvPr id="38918" name="QuadreDeText 5"/>
          <p:cNvSpPr txBox="1">
            <a:spLocks noChangeArrowheads="1"/>
          </p:cNvSpPr>
          <p:nvPr/>
        </p:nvSpPr>
        <p:spPr bwMode="auto">
          <a:xfrm>
            <a:off x="935038" y="6129338"/>
            <a:ext cx="79216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400" i="1" dirty="0"/>
              <a:t>* </a:t>
            </a:r>
            <a:r>
              <a:rPr lang="es-ES" sz="1400" i="1" dirty="0" err="1"/>
              <a:t>According</a:t>
            </a:r>
            <a:r>
              <a:rPr lang="es-ES" sz="1400" i="1" dirty="0"/>
              <a:t> to </a:t>
            </a:r>
            <a:r>
              <a:rPr lang="es-ES" sz="1400" b="1" i="1" dirty="0"/>
              <a:t>QS </a:t>
            </a:r>
            <a:r>
              <a:rPr lang="es-ES" sz="1400" b="1" i="1" dirty="0" err="1"/>
              <a:t>Best</a:t>
            </a:r>
            <a:r>
              <a:rPr lang="es-ES" sz="1400" b="1" i="1" dirty="0"/>
              <a:t> </a:t>
            </a:r>
            <a:r>
              <a:rPr lang="es-ES" sz="1400" b="1" i="1" dirty="0" err="1"/>
              <a:t>Student</a:t>
            </a:r>
            <a:r>
              <a:rPr lang="es-ES" sz="1400" b="1" i="1" dirty="0"/>
              <a:t> </a:t>
            </a:r>
            <a:r>
              <a:rPr lang="es-ES" sz="1400" b="1" i="1" dirty="0" err="1"/>
              <a:t>Cities</a:t>
            </a:r>
            <a:r>
              <a:rPr lang="es-ES" sz="1400" b="1" i="1" dirty="0"/>
              <a:t> </a:t>
            </a:r>
            <a:r>
              <a:rPr lang="es-ES" sz="1400" b="1" i="1" dirty="0" smtClean="0"/>
              <a:t>2018 </a:t>
            </a:r>
            <a:r>
              <a:rPr lang="es-ES" sz="1400" i="1" dirty="0" smtClean="0"/>
              <a:t>Ranking  </a:t>
            </a:r>
            <a:endParaRPr lang="es-ES" sz="1400" i="1" dirty="0"/>
          </a:p>
        </p:txBody>
      </p:sp>
    </p:spTree>
    <p:extLst>
      <p:ext uri="{BB962C8B-B14F-4D97-AF65-F5344CB8AC3E}">
        <p14:creationId xmlns:p14="http://schemas.microsoft.com/office/powerpoint/2010/main" val="408652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" y="1039962"/>
            <a:ext cx="9144000" cy="5818038"/>
          </a:xfrm>
          <a:prstGeom prst="rect">
            <a:avLst/>
          </a:prstGeom>
        </p:spPr>
      </p:pic>
      <p:sp>
        <p:nvSpPr>
          <p:cNvPr id="7" name="QuadreDeText 6"/>
          <p:cNvSpPr txBox="1"/>
          <p:nvPr/>
        </p:nvSpPr>
        <p:spPr>
          <a:xfrm>
            <a:off x="287524" y="1209239"/>
            <a:ext cx="61926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BARCELONA.... 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a-ES" sz="1600" b="1" dirty="0" err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The</a:t>
            </a:r>
            <a:r>
              <a:rPr lang="ca-ES" sz="1600" b="1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 Southern </a:t>
            </a:r>
            <a:r>
              <a:rPr lang="ca-ES" sz="1600" b="1" dirty="0" err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gateway</a:t>
            </a:r>
            <a:r>
              <a:rPr lang="ca-ES" sz="1600" b="1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 to Europe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a-ES" sz="1600" b="1" dirty="0" err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Mediterranean</a:t>
            </a:r>
            <a:r>
              <a:rPr lang="ca-ES" sz="1600" b="1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 Capital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a-ES" sz="1600" b="1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Bridge to </a:t>
            </a:r>
            <a:r>
              <a:rPr lang="ca-ES" sz="1600" b="1" dirty="0" err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the</a:t>
            </a:r>
            <a:r>
              <a:rPr lang="ca-ES" sz="1600" b="1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ca-ES" sz="1600" b="1" dirty="0" err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Maghreb</a:t>
            </a:r>
            <a:endParaRPr lang="ca-ES" sz="1600" b="1" dirty="0" smtClean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a-ES" sz="1600" b="1" dirty="0" err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Platform</a:t>
            </a:r>
            <a:r>
              <a:rPr lang="ca-ES" sz="1600" b="1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 for links to </a:t>
            </a:r>
            <a:r>
              <a:rPr lang="ca-ES" sz="1600" b="1" dirty="0" err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Latin</a:t>
            </a:r>
            <a:r>
              <a:rPr lang="ca-ES" sz="1600" b="1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ca-ES" sz="1600" b="1" dirty="0" err="1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America</a:t>
            </a:r>
            <a:endParaRPr lang="ca-ES" sz="1600" b="1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8" name="QuadreDeText 7"/>
          <p:cNvSpPr txBox="1"/>
          <p:nvPr/>
        </p:nvSpPr>
        <p:spPr>
          <a:xfrm>
            <a:off x="5760132" y="1209239"/>
            <a:ext cx="3259226" cy="23544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FFC000"/>
                </a:solidFill>
              </a:rPr>
              <a:t>1,611.822</a:t>
            </a:r>
            <a:r>
              <a:rPr lang="en-US" sz="1400" dirty="0" smtClean="0">
                <a:solidFill>
                  <a:schemeClr val="bg1"/>
                </a:solidFill>
              </a:rPr>
              <a:t> Inhabitants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FFC000"/>
                </a:solidFill>
              </a:rPr>
              <a:t>4,788.422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Inh</a:t>
            </a:r>
            <a:r>
              <a:rPr lang="en-US" sz="1400" dirty="0" smtClean="0">
                <a:solidFill>
                  <a:schemeClr val="bg1"/>
                </a:solidFill>
              </a:rPr>
              <a:t>. Metropolitan Area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FFC000"/>
                </a:solidFill>
              </a:rPr>
              <a:t>17,4%</a:t>
            </a:r>
            <a:r>
              <a:rPr lang="en-US" sz="1400" dirty="0" smtClean="0">
                <a:solidFill>
                  <a:schemeClr val="bg1"/>
                </a:solidFill>
              </a:rPr>
              <a:t> foreign population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FFC000"/>
                </a:solidFill>
              </a:rPr>
              <a:t>117</a:t>
            </a:r>
            <a:r>
              <a:rPr lang="en-US" sz="1400" dirty="0" smtClean="0">
                <a:solidFill>
                  <a:schemeClr val="bg1"/>
                </a:solidFill>
              </a:rPr>
              <a:t> GDP per capita (Index UE=100)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FFC000"/>
                </a:solidFill>
              </a:rPr>
              <a:t>41.391,2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kTn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habour</a:t>
            </a:r>
            <a:r>
              <a:rPr lang="en-US" sz="1400" dirty="0" smtClean="0">
                <a:solidFill>
                  <a:schemeClr val="bg1"/>
                </a:solidFill>
              </a:rPr>
              <a:t> total transit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FFC000"/>
                </a:solidFill>
              </a:rPr>
              <a:t>35,210.735</a:t>
            </a:r>
            <a:r>
              <a:rPr lang="en-US" sz="1400" dirty="0" smtClean="0">
                <a:solidFill>
                  <a:schemeClr val="bg1"/>
                </a:solidFill>
              </a:rPr>
              <a:t> airport </a:t>
            </a:r>
            <a:r>
              <a:rPr lang="en-US" sz="1400" dirty="0" err="1" smtClean="0">
                <a:solidFill>
                  <a:schemeClr val="bg1"/>
                </a:solidFill>
              </a:rPr>
              <a:t>passangers</a:t>
            </a:r>
            <a:endParaRPr lang="en-US" sz="1400" dirty="0" smtClean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FFC000"/>
                </a:solidFill>
              </a:rPr>
              <a:t>438.385</a:t>
            </a:r>
            <a:r>
              <a:rPr lang="en-US" sz="1400" dirty="0" smtClean="0">
                <a:solidFill>
                  <a:schemeClr val="bg1"/>
                </a:solidFill>
              </a:rPr>
              <a:t> Companies (province of BCN)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FFC000"/>
                </a:solidFill>
              </a:rPr>
              <a:t>5.602</a:t>
            </a:r>
            <a:r>
              <a:rPr lang="en-US" sz="1400" dirty="0" smtClean="0">
                <a:solidFill>
                  <a:schemeClr val="bg1"/>
                </a:solidFill>
              </a:rPr>
              <a:t> foreign companies (Catalonia)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228798" y="355074"/>
            <a:ext cx="6084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7ABE"/>
              </a:buClr>
              <a:buFont typeface="Wingdings" pitchFamily="2" charset="2"/>
              <a:buNone/>
              <a:defRPr/>
            </a:pPr>
            <a:r>
              <a:rPr lang="en-AU" b="1" kern="0" dirty="0" smtClean="0"/>
              <a:t>Education, Research, Innovation, Internationalization</a:t>
            </a:r>
            <a:br>
              <a:rPr lang="en-AU" b="1" kern="0" dirty="0" smtClean="0"/>
            </a:br>
            <a:r>
              <a:rPr lang="en-AU" b="1" kern="0" dirty="0" smtClean="0"/>
              <a:t>               </a:t>
            </a:r>
            <a:r>
              <a:rPr lang="zh-CN" altLang="en-US" kern="0" dirty="0" smtClean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教育</a:t>
            </a:r>
            <a:r>
              <a:rPr lang="zh-CN" altLang="en-US" b="1" dirty="0" smtClean="0">
                <a:solidFill>
                  <a:srgbClr val="0070C0"/>
                </a:solidFill>
              </a:rPr>
              <a:t>、</a:t>
            </a:r>
            <a:r>
              <a:rPr lang="zh-CN" altLang="en-US" kern="0" dirty="0" smtClean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科研</a:t>
            </a:r>
            <a:r>
              <a:rPr lang="zh-CN" altLang="en-US" b="1" dirty="0" smtClean="0">
                <a:solidFill>
                  <a:srgbClr val="0070C0"/>
                </a:solidFill>
              </a:rPr>
              <a:t>、</a:t>
            </a:r>
            <a:r>
              <a:rPr lang="zh-CN" altLang="en-US" kern="0" dirty="0" smtClean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创新与国际化</a:t>
            </a:r>
            <a:endParaRPr lang="en-AU" b="1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26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4 Rectángulo"/>
          <p:cNvSpPr>
            <a:spLocks noChangeArrowheads="1"/>
          </p:cNvSpPr>
          <p:nvPr/>
        </p:nvSpPr>
        <p:spPr bwMode="auto">
          <a:xfrm>
            <a:off x="539750" y="1520788"/>
            <a:ext cx="3996246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GB" altLang="es-ES" sz="2400" dirty="0">
                <a:solidFill>
                  <a:srgbClr val="376092"/>
                </a:solidFill>
                <a:latin typeface="Calibri" pitchFamily="34" charset="0"/>
              </a:rPr>
              <a:t>The </a:t>
            </a:r>
            <a:r>
              <a:rPr lang="en-GB" altLang="es-ES" sz="2400" b="1" dirty="0" err="1">
                <a:solidFill>
                  <a:srgbClr val="376092"/>
                </a:solidFill>
                <a:latin typeface="Calibri" pitchFamily="34" charset="0"/>
              </a:rPr>
              <a:t>Universitat</a:t>
            </a:r>
            <a:r>
              <a:rPr lang="en-GB" altLang="es-ES" sz="2400" b="1" dirty="0">
                <a:solidFill>
                  <a:srgbClr val="376092"/>
                </a:solidFill>
                <a:latin typeface="Calibri" pitchFamily="34" charset="0"/>
              </a:rPr>
              <a:t> </a:t>
            </a:r>
            <a:r>
              <a:rPr lang="en-GB" altLang="es-ES" sz="2400" b="1" dirty="0" err="1">
                <a:solidFill>
                  <a:srgbClr val="376092"/>
                </a:solidFill>
                <a:latin typeface="Calibri" pitchFamily="34" charset="0"/>
              </a:rPr>
              <a:t>Politècnica</a:t>
            </a:r>
            <a:r>
              <a:rPr lang="en-GB" altLang="es-ES" sz="2400" b="1" dirty="0">
                <a:solidFill>
                  <a:srgbClr val="376092"/>
                </a:solidFill>
                <a:latin typeface="Calibri" pitchFamily="34" charset="0"/>
              </a:rPr>
              <a:t> de </a:t>
            </a:r>
            <a:r>
              <a:rPr lang="en-GB" altLang="es-ES" sz="2400" b="1" dirty="0" err="1" smtClean="0">
                <a:solidFill>
                  <a:srgbClr val="376092"/>
                </a:solidFill>
                <a:latin typeface="Calibri" pitchFamily="34" charset="0"/>
              </a:rPr>
              <a:t>Catalunya</a:t>
            </a:r>
            <a:r>
              <a:rPr lang="en-GB" altLang="es-ES" sz="2400" b="1" dirty="0" smtClean="0">
                <a:solidFill>
                  <a:srgbClr val="376092"/>
                </a:solidFill>
                <a:latin typeface="Calibri" pitchFamily="34" charset="0"/>
              </a:rPr>
              <a:t> – </a:t>
            </a:r>
            <a:r>
              <a:rPr lang="en-GB" altLang="es-ES" sz="2400" b="1" dirty="0" err="1" smtClean="0">
                <a:solidFill>
                  <a:srgbClr val="376092"/>
                </a:solidFill>
                <a:latin typeface="Calibri" pitchFamily="34" charset="0"/>
              </a:rPr>
              <a:t>BarcelonaTech</a:t>
            </a:r>
            <a:r>
              <a:rPr lang="en-GB" altLang="es-ES" sz="2400" b="1" dirty="0" smtClean="0">
                <a:solidFill>
                  <a:srgbClr val="376092"/>
                </a:solidFill>
                <a:latin typeface="Calibri" pitchFamily="34" charset="0"/>
              </a:rPr>
              <a:t> </a:t>
            </a:r>
            <a:r>
              <a:rPr lang="en-GB" altLang="es-ES" sz="2400" dirty="0" smtClean="0">
                <a:solidFill>
                  <a:srgbClr val="376092"/>
                </a:solidFill>
                <a:latin typeface="Calibri" pitchFamily="34" charset="0"/>
              </a:rPr>
              <a:t>is </a:t>
            </a:r>
            <a:r>
              <a:rPr lang="en-GB" altLang="es-ES" sz="2400" dirty="0">
                <a:solidFill>
                  <a:srgbClr val="376092"/>
                </a:solidFill>
                <a:latin typeface="Calibri" pitchFamily="34" charset="0"/>
              </a:rPr>
              <a:t>a public institution of </a:t>
            </a:r>
            <a:r>
              <a:rPr lang="en-GB" altLang="es-ES" sz="2400" b="1" dirty="0">
                <a:solidFill>
                  <a:srgbClr val="376092"/>
                </a:solidFill>
                <a:latin typeface="Calibri" pitchFamily="34" charset="0"/>
              </a:rPr>
              <a:t>Higher Education and Research</a:t>
            </a:r>
            <a:r>
              <a:rPr lang="en-GB" altLang="es-ES" sz="2400" dirty="0">
                <a:solidFill>
                  <a:srgbClr val="376092"/>
                </a:solidFill>
                <a:latin typeface="Calibri" pitchFamily="34" charset="0"/>
              </a:rPr>
              <a:t>, specialised in the areas of </a:t>
            </a:r>
            <a:r>
              <a:rPr lang="en-GB" altLang="es-ES" sz="2400" b="1" dirty="0" smtClean="0">
                <a:solidFill>
                  <a:srgbClr val="376092"/>
                </a:solidFill>
                <a:latin typeface="Calibri" pitchFamily="34" charset="0"/>
              </a:rPr>
              <a:t>Architecture</a:t>
            </a:r>
            <a:r>
              <a:rPr lang="en-GB" altLang="es-ES" sz="2400" dirty="0" smtClean="0">
                <a:solidFill>
                  <a:srgbClr val="376092"/>
                </a:solidFill>
                <a:latin typeface="Calibri" pitchFamily="34" charset="0"/>
              </a:rPr>
              <a:t>, </a:t>
            </a:r>
            <a:r>
              <a:rPr lang="en-GB" altLang="es-ES" sz="2400" b="1" dirty="0" smtClean="0">
                <a:solidFill>
                  <a:srgbClr val="376092"/>
                </a:solidFill>
                <a:latin typeface="Calibri" pitchFamily="34" charset="0"/>
              </a:rPr>
              <a:t>Engineering, Science</a:t>
            </a:r>
            <a:r>
              <a:rPr lang="en-GB" altLang="es-ES" sz="2400" dirty="0" smtClean="0">
                <a:solidFill>
                  <a:srgbClr val="376092"/>
                </a:solidFill>
                <a:latin typeface="Calibri" pitchFamily="34" charset="0"/>
              </a:rPr>
              <a:t> and </a:t>
            </a:r>
            <a:r>
              <a:rPr lang="en-GB" altLang="es-ES" sz="2400" b="1" dirty="0" smtClean="0">
                <a:solidFill>
                  <a:srgbClr val="376092"/>
                </a:solidFill>
                <a:latin typeface="Calibri" pitchFamily="34" charset="0"/>
              </a:rPr>
              <a:t>Technology</a:t>
            </a:r>
            <a:r>
              <a:rPr lang="en-GB" altLang="es-ES" sz="2800" dirty="0" smtClean="0">
                <a:solidFill>
                  <a:srgbClr val="376092"/>
                </a:solidFill>
                <a:latin typeface="Calibri" pitchFamily="34" charset="0"/>
              </a:rPr>
              <a:t>.</a:t>
            </a:r>
          </a:p>
          <a:p>
            <a:pPr eaLnBrk="1" hangingPunct="1">
              <a:buFont typeface="Arial" charset="0"/>
              <a:buNone/>
            </a:pPr>
            <a:endParaRPr lang="en-GB" altLang="es-ES" sz="2800" dirty="0">
              <a:solidFill>
                <a:srgbClr val="376092"/>
              </a:solidFill>
              <a:latin typeface="Calibri" pitchFamily="34" charset="0"/>
            </a:endParaRPr>
          </a:p>
          <a:p>
            <a:pPr algn="just"/>
            <a:r>
              <a:rPr lang="en-GB" altLang="es-ES" sz="2400" dirty="0" err="1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加泰罗尼亚</a:t>
            </a:r>
            <a:r>
              <a:rPr lang="zh-CN" altLang="en-GB" sz="2400" dirty="0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理工</a:t>
            </a:r>
            <a:r>
              <a:rPr lang="en-GB" altLang="es-ES" sz="2400" dirty="0" err="1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大学</a:t>
            </a:r>
            <a:r>
              <a:rPr lang="en-GB" altLang="es-ES" sz="2400" dirty="0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- </a:t>
            </a:r>
            <a:r>
              <a:rPr lang="en-GB" altLang="es-ES" sz="2400" dirty="0" err="1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巴塞罗那</a:t>
            </a:r>
            <a:r>
              <a:rPr lang="zh-CN" altLang="en-GB" sz="2400" dirty="0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高科</a:t>
            </a:r>
            <a:r>
              <a:rPr lang="en-GB" altLang="es-ES" sz="2400" dirty="0" err="1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是一个</a:t>
            </a:r>
            <a:r>
              <a:rPr lang="zh-CN" altLang="en-GB" sz="2400" dirty="0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提供</a:t>
            </a:r>
            <a:r>
              <a:rPr lang="en-GB" altLang="es-ES" sz="2400" dirty="0" err="1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高等教育</a:t>
            </a:r>
            <a:r>
              <a:rPr lang="zh-CN" altLang="en-GB" sz="2400" dirty="0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与</a:t>
            </a:r>
            <a:r>
              <a:rPr lang="en-GB" altLang="es-ES" sz="2400" dirty="0" err="1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研究的公共机构</a:t>
            </a:r>
            <a:r>
              <a:rPr lang="en-GB" altLang="es-ES" sz="2400" dirty="0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GB" sz="2400" dirty="0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致力于</a:t>
            </a:r>
            <a:r>
              <a:rPr lang="en-GB" altLang="es-ES" sz="2400" dirty="0" err="1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建筑，科学和工程领域</a:t>
            </a:r>
            <a:r>
              <a:rPr lang="en-GB" altLang="es-ES" sz="2400" dirty="0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  <a:p>
            <a:pPr algn="just" eaLnBrk="1" hangingPunct="1"/>
            <a:endParaRPr lang="en-GB" altLang="es-ES" sz="2400" dirty="0">
              <a:solidFill>
                <a:srgbClr val="376092"/>
              </a:solidFill>
              <a:latin typeface="Calibri" pitchFamily="34" charset="0"/>
            </a:endParaRPr>
          </a:p>
        </p:txBody>
      </p:sp>
      <p:pic>
        <p:nvPicPr>
          <p:cNvPr id="10" name="Picture 2" descr="C:\Users\Georgina\Desktop\IMAGENES\Fotos UPC\318001_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628800"/>
            <a:ext cx="3528392" cy="30873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3 Rectángulo"/>
          <p:cNvSpPr/>
          <p:nvPr/>
        </p:nvSpPr>
        <p:spPr>
          <a:xfrm>
            <a:off x="3228798" y="355074"/>
            <a:ext cx="6084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7ABE"/>
              </a:buClr>
              <a:buFont typeface="Wingdings" pitchFamily="2" charset="2"/>
              <a:buNone/>
              <a:defRPr/>
            </a:pPr>
            <a:r>
              <a:rPr lang="en-AU" b="1" kern="0" dirty="0" smtClean="0"/>
              <a:t>Education, Research, Innovation, Internationalization</a:t>
            </a:r>
            <a:br>
              <a:rPr lang="en-AU" b="1" kern="0" dirty="0" smtClean="0"/>
            </a:br>
            <a:r>
              <a:rPr lang="en-AU" b="1" kern="0" dirty="0" smtClean="0"/>
              <a:t>               </a:t>
            </a:r>
            <a:r>
              <a:rPr lang="zh-CN" altLang="en-US" kern="0" dirty="0" smtClean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教育</a:t>
            </a:r>
            <a:r>
              <a:rPr lang="zh-CN" altLang="en-US" b="1" dirty="0" smtClean="0">
                <a:solidFill>
                  <a:srgbClr val="0070C0"/>
                </a:solidFill>
              </a:rPr>
              <a:t>、</a:t>
            </a:r>
            <a:r>
              <a:rPr lang="zh-CN" altLang="en-US" kern="0" dirty="0" smtClean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科研</a:t>
            </a:r>
            <a:r>
              <a:rPr lang="zh-CN" altLang="en-US" b="1" dirty="0" smtClean="0">
                <a:solidFill>
                  <a:srgbClr val="0070C0"/>
                </a:solidFill>
              </a:rPr>
              <a:t>、</a:t>
            </a:r>
            <a:r>
              <a:rPr lang="zh-CN" altLang="en-US" kern="0" dirty="0" smtClean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创新与国际化</a:t>
            </a:r>
            <a:endParaRPr lang="en-AU" b="1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2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-10424" y="0"/>
            <a:ext cx="9144000" cy="6858000"/>
          </a:xfrm>
          <a:prstGeom prst="rect">
            <a:avLst/>
          </a:prstGeom>
          <a:solidFill>
            <a:srgbClr val="3470B2"/>
          </a:solidFill>
          <a:ln>
            <a:solidFill>
              <a:srgbClr val="3470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u="sng" smtClean="0"/>
              <a:t> </a:t>
            </a:r>
            <a:endParaRPr lang="ca-ES" u="sng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294" y="1439005"/>
            <a:ext cx="7354252" cy="2560320"/>
          </a:xfrm>
          <a:prstGeom prst="rect">
            <a:avLst/>
          </a:prstGeom>
        </p:spPr>
      </p:pic>
      <p:sp>
        <p:nvSpPr>
          <p:cNvPr id="14" name="13 Rectángulo"/>
          <p:cNvSpPr/>
          <p:nvPr/>
        </p:nvSpPr>
        <p:spPr>
          <a:xfrm>
            <a:off x="719988" y="3089503"/>
            <a:ext cx="1007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baseline="30000" dirty="0" err="1" smtClean="0">
                <a:solidFill>
                  <a:schemeClr val="bg1"/>
                </a:solidFill>
              </a:rPr>
              <a:t>Schools</a:t>
            </a:r>
            <a:r>
              <a:rPr lang="ca-ES" b="1" baseline="30000" dirty="0" smtClean="0">
                <a:solidFill>
                  <a:schemeClr val="bg1"/>
                </a:solidFill>
              </a:rPr>
              <a:t> in 8 campus</a:t>
            </a:r>
          </a:p>
          <a:p>
            <a:r>
              <a:rPr lang="zh-CN" altLang="ca-ES" b="1" baseline="30000" dirty="0">
                <a:solidFill>
                  <a:schemeClr val="bg1"/>
                </a:solidFill>
                <a:ea typeface="宋体" panose="02010600030101010101" pitchFamily="2" charset="-122"/>
              </a:rPr>
              <a:t>学院</a:t>
            </a:r>
          </a:p>
          <a:p>
            <a:endParaRPr lang="ca-ES" b="1" baseline="30000" dirty="0">
              <a:solidFill>
                <a:schemeClr val="bg1"/>
              </a:solidFill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4834086" y="730315"/>
            <a:ext cx="18261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baseline="30000" dirty="0" err="1">
                <a:solidFill>
                  <a:schemeClr val="bg1"/>
                </a:solidFill>
              </a:rPr>
              <a:t>teaching</a:t>
            </a:r>
            <a:r>
              <a:rPr lang="ca-ES" b="1" baseline="30000" dirty="0">
                <a:solidFill>
                  <a:schemeClr val="bg1"/>
                </a:solidFill>
              </a:rPr>
              <a:t> </a:t>
            </a:r>
            <a:endParaRPr lang="ca-ES" b="1" baseline="30000" dirty="0" smtClean="0">
              <a:solidFill>
                <a:schemeClr val="bg1"/>
              </a:solidFill>
            </a:endParaRPr>
          </a:p>
          <a:p>
            <a:r>
              <a:rPr lang="ca-ES" b="1" baseline="30000" dirty="0" err="1" smtClean="0">
                <a:solidFill>
                  <a:schemeClr val="bg1"/>
                </a:solidFill>
              </a:rPr>
              <a:t>and</a:t>
            </a:r>
            <a:r>
              <a:rPr lang="ca-ES" b="1" baseline="30000" dirty="0" smtClean="0">
                <a:solidFill>
                  <a:schemeClr val="bg1"/>
                </a:solidFill>
              </a:rPr>
              <a:t> </a:t>
            </a:r>
            <a:r>
              <a:rPr lang="ca-ES" b="1" baseline="30000" dirty="0" err="1">
                <a:solidFill>
                  <a:schemeClr val="bg1"/>
                </a:solidFill>
              </a:rPr>
              <a:t>research</a:t>
            </a:r>
            <a:r>
              <a:rPr lang="ca-ES" b="1" baseline="30000" dirty="0">
                <a:solidFill>
                  <a:schemeClr val="bg1"/>
                </a:solidFill>
              </a:rPr>
              <a:t> </a:t>
            </a:r>
            <a:r>
              <a:rPr lang="ca-ES" b="1" baseline="30000" dirty="0" smtClean="0">
                <a:solidFill>
                  <a:schemeClr val="bg1"/>
                </a:solidFill>
              </a:rPr>
              <a:t>staff</a:t>
            </a:r>
          </a:p>
          <a:p>
            <a:r>
              <a:rPr lang="zh-CN" altLang="ca-ES" b="1" baseline="30000" dirty="0">
                <a:solidFill>
                  <a:schemeClr val="bg1"/>
                </a:solidFill>
                <a:ea typeface="宋体" panose="02010600030101010101" pitchFamily="2" charset="-122"/>
              </a:rPr>
              <a:t>教职工作人员</a:t>
            </a:r>
          </a:p>
          <a:p>
            <a:endParaRPr lang="ca-ES" b="1" baseline="30000" dirty="0">
              <a:solidFill>
                <a:schemeClr val="bg1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7583386" y="882432"/>
            <a:ext cx="12218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baseline="30000" dirty="0" err="1">
                <a:solidFill>
                  <a:schemeClr val="bg1"/>
                </a:solidFill>
              </a:rPr>
              <a:t>research</a:t>
            </a:r>
            <a:r>
              <a:rPr lang="ca-ES" b="1" baseline="30000" dirty="0">
                <a:solidFill>
                  <a:schemeClr val="bg1"/>
                </a:solidFill>
              </a:rPr>
              <a:t> </a:t>
            </a:r>
            <a:r>
              <a:rPr lang="ca-ES" b="1" baseline="30000" dirty="0" err="1" smtClean="0">
                <a:solidFill>
                  <a:schemeClr val="bg1"/>
                </a:solidFill>
              </a:rPr>
              <a:t>groups</a:t>
            </a:r>
            <a:endParaRPr lang="ca-ES" b="1" baseline="30000" dirty="0" smtClean="0">
              <a:solidFill>
                <a:schemeClr val="bg1"/>
              </a:solidFill>
            </a:endParaRPr>
          </a:p>
          <a:p>
            <a:r>
              <a:rPr lang="zh-CN" altLang="ca-ES" b="1" baseline="30000" dirty="0">
                <a:solidFill>
                  <a:schemeClr val="bg1"/>
                </a:solidFill>
                <a:ea typeface="宋体" panose="02010600030101010101" pitchFamily="2" charset="-122"/>
              </a:rPr>
              <a:t>研究小组</a:t>
            </a:r>
          </a:p>
          <a:p>
            <a:endParaRPr lang="ca-ES" b="1" baseline="30000" dirty="0">
              <a:solidFill>
                <a:schemeClr val="bg1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2197068" y="1052736"/>
            <a:ext cx="9759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baseline="30000" dirty="0" err="1" smtClean="0">
                <a:solidFill>
                  <a:schemeClr val="bg1"/>
                </a:solidFill>
              </a:rPr>
              <a:t>Students</a:t>
            </a:r>
            <a:endParaRPr lang="ca-ES" b="1" baseline="30000" dirty="0" smtClean="0">
              <a:solidFill>
                <a:schemeClr val="bg1"/>
              </a:solidFill>
            </a:endParaRPr>
          </a:p>
          <a:p>
            <a:r>
              <a:rPr lang="zh-CN" altLang="ca-ES" b="1" baseline="30000" dirty="0">
                <a:solidFill>
                  <a:schemeClr val="bg1"/>
                </a:solidFill>
                <a:ea typeface="宋体" panose="02010600030101010101" pitchFamily="2" charset="-122"/>
              </a:rPr>
              <a:t>学生</a:t>
            </a:r>
          </a:p>
          <a:p>
            <a:endParaRPr lang="ca-ES" b="1" baseline="30000" dirty="0">
              <a:solidFill>
                <a:schemeClr val="bg1"/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7480798" y="5074136"/>
            <a:ext cx="1699714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baseline="30000" dirty="0">
                <a:solidFill>
                  <a:schemeClr val="bg1"/>
                </a:solidFill>
              </a:rPr>
              <a:t>doctoral </a:t>
            </a:r>
            <a:r>
              <a:rPr lang="ca-ES" b="1" baseline="30000" dirty="0" err="1" smtClean="0">
                <a:solidFill>
                  <a:schemeClr val="bg1"/>
                </a:solidFill>
              </a:rPr>
              <a:t>programmes</a:t>
            </a:r>
            <a:endParaRPr lang="ca-ES" b="1" baseline="30000" dirty="0" smtClean="0">
              <a:solidFill>
                <a:schemeClr val="bg1"/>
              </a:solidFill>
            </a:endParaRPr>
          </a:p>
          <a:p>
            <a:r>
              <a:rPr lang="zh-CN" altLang="ca-ES" b="1" baseline="30000" dirty="0">
                <a:solidFill>
                  <a:schemeClr val="bg1"/>
                </a:solidFill>
                <a:ea typeface="宋体" panose="02010600030101010101" pitchFamily="2" charset="-122"/>
              </a:rPr>
              <a:t>博士专</a:t>
            </a:r>
            <a:r>
              <a:rPr lang="zh-CN" altLang="ca-ES" b="1" baseline="30000" dirty="0" smtClean="0">
                <a:solidFill>
                  <a:schemeClr val="bg1"/>
                </a:solidFill>
                <a:ea typeface="宋体" panose="02010600030101010101" pitchFamily="2" charset="-122"/>
              </a:rPr>
              <a:t>业</a:t>
            </a:r>
            <a:r>
              <a:rPr lang="ca-ES" b="1" baseline="30000" dirty="0">
                <a:solidFill>
                  <a:schemeClr val="bg1"/>
                </a:solidFill>
              </a:rPr>
              <a:t/>
            </a:r>
            <a:br>
              <a:rPr lang="ca-ES" b="1" baseline="30000" dirty="0">
                <a:solidFill>
                  <a:schemeClr val="bg1"/>
                </a:solidFill>
              </a:rPr>
            </a:br>
            <a:r>
              <a:rPr lang="ca-ES" sz="1050" b="1" baseline="30000" dirty="0" smtClean="0">
                <a:solidFill>
                  <a:schemeClr val="bg1"/>
                </a:solidFill>
              </a:rPr>
              <a:t>2018-19</a:t>
            </a:r>
            <a:endParaRPr lang="ca-ES" sz="1050" b="1" baseline="30000" dirty="0">
              <a:solidFill>
                <a:schemeClr val="bg1"/>
              </a:solidFill>
            </a:endParaRPr>
          </a:p>
          <a:p>
            <a:endParaRPr lang="ca-ES" b="1" baseline="30000" dirty="0">
              <a:solidFill>
                <a:schemeClr val="bg1"/>
              </a:solidFill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6156176" y="5206623"/>
            <a:ext cx="8647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baseline="30000" dirty="0" err="1">
                <a:solidFill>
                  <a:schemeClr val="bg1"/>
                </a:solidFill>
              </a:rPr>
              <a:t>master’s</a:t>
            </a:r>
            <a:r>
              <a:rPr lang="ca-ES" b="1" baseline="30000" dirty="0">
                <a:solidFill>
                  <a:schemeClr val="bg1"/>
                </a:solidFill>
              </a:rPr>
              <a:t> </a:t>
            </a:r>
            <a:r>
              <a:rPr lang="ca-ES" b="1" baseline="30000" dirty="0" err="1" smtClean="0">
                <a:solidFill>
                  <a:schemeClr val="bg1"/>
                </a:solidFill>
              </a:rPr>
              <a:t>degrees</a:t>
            </a:r>
            <a:endParaRPr lang="ca-ES" b="1" baseline="30000" dirty="0" smtClean="0">
              <a:solidFill>
                <a:schemeClr val="bg1"/>
              </a:solidFill>
            </a:endParaRPr>
          </a:p>
          <a:p>
            <a:r>
              <a:rPr lang="zh-CN" altLang="ca-ES" b="1" baseline="30000" dirty="0">
                <a:solidFill>
                  <a:schemeClr val="bg1"/>
                </a:solidFill>
                <a:ea typeface="宋体" panose="02010600030101010101" pitchFamily="2" charset="-122"/>
              </a:rPr>
              <a:t>硕士专</a:t>
            </a:r>
            <a:r>
              <a:rPr lang="zh-CN" altLang="ca-ES" b="1" baseline="30000" dirty="0" smtClean="0">
                <a:solidFill>
                  <a:schemeClr val="bg1"/>
                </a:solidFill>
                <a:ea typeface="宋体" panose="02010600030101010101" pitchFamily="2" charset="-122"/>
              </a:rPr>
              <a:t>业</a:t>
            </a:r>
            <a:r>
              <a:rPr lang="ca-ES" b="1" baseline="30000" dirty="0">
                <a:solidFill>
                  <a:schemeClr val="bg1"/>
                </a:solidFill>
              </a:rPr>
              <a:t/>
            </a:r>
            <a:br>
              <a:rPr lang="ca-ES" b="1" baseline="30000" dirty="0">
                <a:solidFill>
                  <a:schemeClr val="bg1"/>
                </a:solidFill>
              </a:rPr>
            </a:br>
            <a:r>
              <a:rPr lang="ca-ES" sz="1050" b="1" baseline="30000" dirty="0">
                <a:solidFill>
                  <a:schemeClr val="bg1"/>
                </a:solidFill>
              </a:rPr>
              <a:t>2018-19</a:t>
            </a:r>
          </a:p>
          <a:p>
            <a:endParaRPr lang="ca-ES" b="1" baseline="30000" dirty="0">
              <a:solidFill>
                <a:schemeClr val="bg1"/>
              </a:solidFill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4561576" y="4492703"/>
            <a:ext cx="100952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baseline="30000" dirty="0" err="1">
                <a:solidFill>
                  <a:schemeClr val="bg1"/>
                </a:solidFill>
              </a:rPr>
              <a:t>bachelor’s</a:t>
            </a:r>
            <a:r>
              <a:rPr lang="ca-ES" b="1" baseline="30000" dirty="0">
                <a:solidFill>
                  <a:schemeClr val="bg1"/>
                </a:solidFill>
              </a:rPr>
              <a:t> </a:t>
            </a:r>
            <a:r>
              <a:rPr lang="ca-ES" b="1" baseline="30000" dirty="0" err="1" smtClean="0">
                <a:solidFill>
                  <a:schemeClr val="bg1"/>
                </a:solidFill>
              </a:rPr>
              <a:t>degrees</a:t>
            </a:r>
            <a:endParaRPr lang="ca-ES" sz="1050" b="1" baseline="30000" dirty="0">
              <a:solidFill>
                <a:schemeClr val="bg1"/>
              </a:solidFill>
            </a:endParaRPr>
          </a:p>
          <a:p>
            <a:r>
              <a:rPr lang="zh-CN" altLang="ca-ES" b="1" baseline="30000" dirty="0">
                <a:solidFill>
                  <a:schemeClr val="bg1"/>
                </a:solidFill>
                <a:ea typeface="宋体" panose="02010600030101010101" pitchFamily="2" charset="-122"/>
              </a:rPr>
              <a:t>本科专</a:t>
            </a:r>
            <a:r>
              <a:rPr lang="zh-CN" altLang="ca-ES" b="1" baseline="30000" dirty="0" smtClean="0">
                <a:solidFill>
                  <a:schemeClr val="bg1"/>
                </a:solidFill>
                <a:ea typeface="宋体" panose="02010600030101010101" pitchFamily="2" charset="-122"/>
              </a:rPr>
              <a:t>业</a:t>
            </a:r>
            <a:r>
              <a:rPr lang="ca-ES" b="1" baseline="30000" dirty="0" smtClean="0">
                <a:solidFill>
                  <a:schemeClr val="bg1"/>
                </a:solidFill>
              </a:rPr>
              <a:t/>
            </a:r>
            <a:br>
              <a:rPr lang="ca-ES" b="1" baseline="30000" dirty="0" smtClean="0">
                <a:solidFill>
                  <a:schemeClr val="bg1"/>
                </a:solidFill>
              </a:rPr>
            </a:br>
            <a:r>
              <a:rPr lang="ca-ES" sz="1050" b="1" baseline="30000" dirty="0" smtClean="0">
                <a:solidFill>
                  <a:schemeClr val="bg1"/>
                </a:solidFill>
              </a:rPr>
              <a:t>2018-19</a:t>
            </a:r>
            <a:endParaRPr lang="ca-ES" sz="1050" b="1" baseline="30000" dirty="0">
              <a:solidFill>
                <a:schemeClr val="bg1"/>
              </a:solidFill>
            </a:endParaRPr>
          </a:p>
        </p:txBody>
      </p:sp>
      <p:cxnSp>
        <p:nvCxnSpPr>
          <p:cNvPr id="30" name="29 Conector recto"/>
          <p:cNvCxnSpPr/>
          <p:nvPr/>
        </p:nvCxnSpPr>
        <p:spPr>
          <a:xfrm flipV="1">
            <a:off x="983713" y="2276872"/>
            <a:ext cx="406987" cy="55358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 flipV="1">
            <a:off x="5069359" y="3746669"/>
            <a:ext cx="747205" cy="4871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 flipV="1">
            <a:off x="6062356" y="4108300"/>
            <a:ext cx="251771" cy="72548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"/>
          <p:cNvCxnSpPr/>
          <p:nvPr/>
        </p:nvCxnSpPr>
        <p:spPr>
          <a:xfrm flipH="1" flipV="1">
            <a:off x="6877501" y="4073630"/>
            <a:ext cx="286787" cy="69337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"/>
          <p:cNvCxnSpPr/>
          <p:nvPr/>
        </p:nvCxnSpPr>
        <p:spPr>
          <a:xfrm flipH="1" flipV="1">
            <a:off x="1390700" y="1439005"/>
            <a:ext cx="228971" cy="4461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51 Conector recto"/>
          <p:cNvCxnSpPr/>
          <p:nvPr/>
        </p:nvCxnSpPr>
        <p:spPr>
          <a:xfrm flipH="1" flipV="1">
            <a:off x="4107623" y="1053528"/>
            <a:ext cx="79358" cy="4131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 flipV="1">
            <a:off x="7020894" y="1179495"/>
            <a:ext cx="107390" cy="2871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QuadreDeText 30"/>
          <p:cNvSpPr txBox="1"/>
          <p:nvPr/>
        </p:nvSpPr>
        <p:spPr>
          <a:xfrm>
            <a:off x="3996936" y="410830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 smtClean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64</a:t>
            </a:r>
            <a:endParaRPr lang="ca-ES" sz="4000" dirty="0">
              <a:solidFill>
                <a:schemeClr val="bg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4" name="QuadreDeText 33"/>
          <p:cNvSpPr txBox="1"/>
          <p:nvPr/>
        </p:nvSpPr>
        <p:spPr>
          <a:xfrm>
            <a:off x="6856939" y="467877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 smtClean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46</a:t>
            </a:r>
            <a:endParaRPr lang="ca-ES" sz="4000" dirty="0">
              <a:solidFill>
                <a:schemeClr val="bg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QuadreDeText 34"/>
          <p:cNvSpPr txBox="1"/>
          <p:nvPr/>
        </p:nvSpPr>
        <p:spPr>
          <a:xfrm>
            <a:off x="77605" y="284598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 smtClean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20</a:t>
            </a:r>
            <a:endParaRPr lang="ca-ES" sz="4000" dirty="0">
              <a:solidFill>
                <a:schemeClr val="bg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7" name="QuadreDeText 36"/>
          <p:cNvSpPr txBox="1"/>
          <p:nvPr/>
        </p:nvSpPr>
        <p:spPr>
          <a:xfrm>
            <a:off x="719988" y="645760"/>
            <a:ext cx="1625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 smtClean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30,155</a:t>
            </a:r>
            <a:endParaRPr lang="ca-ES" sz="4000" dirty="0">
              <a:solidFill>
                <a:schemeClr val="bg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8" name="QuadreDeText 37"/>
          <p:cNvSpPr txBox="1"/>
          <p:nvPr/>
        </p:nvSpPr>
        <p:spPr>
          <a:xfrm>
            <a:off x="3635602" y="249953"/>
            <a:ext cx="1625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 smtClean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3,093</a:t>
            </a:r>
            <a:endParaRPr lang="ca-ES" sz="4000" dirty="0">
              <a:solidFill>
                <a:schemeClr val="bg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9" name="QuadreDeText 38"/>
          <p:cNvSpPr txBox="1"/>
          <p:nvPr/>
        </p:nvSpPr>
        <p:spPr>
          <a:xfrm>
            <a:off x="6631854" y="476672"/>
            <a:ext cx="1047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 smtClean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207</a:t>
            </a:r>
            <a:endParaRPr lang="ca-ES" sz="4000" dirty="0">
              <a:solidFill>
                <a:schemeClr val="bg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48 Conector recto"/>
          <p:cNvCxnSpPr/>
          <p:nvPr/>
        </p:nvCxnSpPr>
        <p:spPr>
          <a:xfrm flipV="1">
            <a:off x="1295855" y="3821511"/>
            <a:ext cx="647633" cy="504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8 Conector recto"/>
          <p:cNvCxnSpPr/>
          <p:nvPr/>
        </p:nvCxnSpPr>
        <p:spPr>
          <a:xfrm flipH="1" flipV="1">
            <a:off x="2685029" y="4007091"/>
            <a:ext cx="78405" cy="31252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QuadreDeText 42"/>
          <p:cNvSpPr txBox="1"/>
          <p:nvPr/>
        </p:nvSpPr>
        <p:spPr>
          <a:xfrm>
            <a:off x="119616" y="4161155"/>
            <a:ext cx="1067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 smtClean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32%</a:t>
            </a:r>
            <a:endParaRPr lang="ca-ES" sz="4000" dirty="0">
              <a:solidFill>
                <a:schemeClr val="bg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13 Rectángulo"/>
          <p:cNvSpPr/>
          <p:nvPr/>
        </p:nvSpPr>
        <p:spPr>
          <a:xfrm>
            <a:off x="477767" y="4778259"/>
            <a:ext cx="13919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baseline="30000" dirty="0" err="1" smtClean="0">
                <a:solidFill>
                  <a:schemeClr val="bg1"/>
                </a:solidFill>
              </a:rPr>
              <a:t>international</a:t>
            </a:r>
            <a:r>
              <a:rPr lang="ca-ES" b="1" baseline="30000" dirty="0" smtClean="0">
                <a:solidFill>
                  <a:schemeClr val="bg1"/>
                </a:solidFill>
              </a:rPr>
              <a:t> </a:t>
            </a:r>
            <a:r>
              <a:rPr lang="ca-ES" b="1" baseline="30000" dirty="0" err="1" smtClean="0">
                <a:solidFill>
                  <a:schemeClr val="bg1"/>
                </a:solidFill>
              </a:rPr>
              <a:t>master’s</a:t>
            </a:r>
            <a:r>
              <a:rPr lang="ca-ES" b="1" baseline="30000" dirty="0" smtClean="0">
                <a:solidFill>
                  <a:schemeClr val="bg1"/>
                </a:solidFill>
              </a:rPr>
              <a:t> </a:t>
            </a:r>
            <a:r>
              <a:rPr lang="ca-ES" b="1" baseline="30000" dirty="0" err="1" smtClean="0">
                <a:solidFill>
                  <a:schemeClr val="bg1"/>
                </a:solidFill>
              </a:rPr>
              <a:t>degree</a:t>
            </a:r>
            <a:r>
              <a:rPr lang="ca-ES" b="1" baseline="30000" dirty="0" smtClean="0">
                <a:solidFill>
                  <a:schemeClr val="bg1"/>
                </a:solidFill>
              </a:rPr>
              <a:t> </a:t>
            </a:r>
            <a:r>
              <a:rPr lang="ca-ES" b="1" baseline="30000" dirty="0" err="1" smtClean="0">
                <a:solidFill>
                  <a:schemeClr val="bg1"/>
                </a:solidFill>
              </a:rPr>
              <a:t>students</a:t>
            </a:r>
            <a:endParaRPr lang="ca-ES" b="1" baseline="30000" dirty="0" smtClean="0">
              <a:solidFill>
                <a:schemeClr val="bg1"/>
              </a:solidFill>
            </a:endParaRPr>
          </a:p>
          <a:p>
            <a:r>
              <a:rPr lang="zh-CN" altLang="ca-ES" baseline="30000" dirty="0">
                <a:solidFill>
                  <a:schemeClr val="bg1"/>
                </a:solidFill>
                <a:ea typeface="宋体" panose="02010600030101010101" pitchFamily="2" charset="-122"/>
              </a:rPr>
              <a:t>国际硕士学生</a:t>
            </a:r>
          </a:p>
          <a:p>
            <a:endParaRPr lang="ca-ES" baseline="30000" dirty="0">
              <a:solidFill>
                <a:schemeClr val="bg1"/>
              </a:solidFill>
            </a:endParaRPr>
          </a:p>
        </p:txBody>
      </p:sp>
      <p:sp>
        <p:nvSpPr>
          <p:cNvPr id="45" name="QuadreDeText 44"/>
          <p:cNvSpPr txBox="1"/>
          <p:nvPr/>
        </p:nvSpPr>
        <p:spPr>
          <a:xfrm>
            <a:off x="2426829" y="4526123"/>
            <a:ext cx="1570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 smtClean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45</a:t>
            </a:r>
            <a:endParaRPr lang="ca-ES" sz="4000" dirty="0">
              <a:solidFill>
                <a:schemeClr val="bg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0" name="13 Rectángulo"/>
          <p:cNvSpPr/>
          <p:nvPr/>
        </p:nvSpPr>
        <p:spPr>
          <a:xfrm>
            <a:off x="2748157" y="5116537"/>
            <a:ext cx="1980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baseline="30000" dirty="0" err="1" smtClean="0">
                <a:solidFill>
                  <a:schemeClr val="bg1"/>
                </a:solidFill>
              </a:rPr>
              <a:t>international</a:t>
            </a:r>
            <a:r>
              <a:rPr lang="ca-ES" b="1" baseline="30000" dirty="0" smtClean="0">
                <a:solidFill>
                  <a:schemeClr val="bg1"/>
                </a:solidFill>
              </a:rPr>
              <a:t> doctoral </a:t>
            </a:r>
            <a:r>
              <a:rPr lang="ca-ES" b="1" baseline="30000" dirty="0" err="1" smtClean="0">
                <a:solidFill>
                  <a:schemeClr val="bg1"/>
                </a:solidFill>
              </a:rPr>
              <a:t>degree</a:t>
            </a:r>
            <a:r>
              <a:rPr lang="ca-ES" b="1" baseline="30000" dirty="0" smtClean="0">
                <a:solidFill>
                  <a:schemeClr val="bg1"/>
                </a:solidFill>
              </a:rPr>
              <a:t> </a:t>
            </a:r>
            <a:r>
              <a:rPr lang="ca-ES" b="1" baseline="30000" dirty="0" err="1" smtClean="0">
                <a:solidFill>
                  <a:schemeClr val="bg1"/>
                </a:solidFill>
              </a:rPr>
              <a:t>students</a:t>
            </a:r>
            <a:endParaRPr lang="ca-ES" b="1" baseline="30000" dirty="0" smtClean="0">
              <a:solidFill>
                <a:schemeClr val="bg1"/>
              </a:solidFill>
            </a:endParaRPr>
          </a:p>
          <a:p>
            <a:r>
              <a:rPr lang="ca-ES" b="1" baseline="30000" dirty="0" smtClean="0">
                <a:solidFill>
                  <a:schemeClr val="bg1"/>
                </a:solidFill>
              </a:rPr>
              <a:t>(77% of </a:t>
            </a:r>
            <a:r>
              <a:rPr lang="ca-ES" b="1" baseline="30000" dirty="0" err="1" smtClean="0">
                <a:solidFill>
                  <a:schemeClr val="bg1"/>
                </a:solidFill>
              </a:rPr>
              <a:t>them</a:t>
            </a:r>
            <a:r>
              <a:rPr lang="ca-ES" b="1" baseline="30000" dirty="0" smtClean="0">
                <a:solidFill>
                  <a:schemeClr val="bg1"/>
                </a:solidFill>
              </a:rPr>
              <a:t> non EU)</a:t>
            </a:r>
          </a:p>
          <a:p>
            <a:r>
              <a:rPr lang="zh-CN" altLang="ca-ES" baseline="30000" dirty="0">
                <a:solidFill>
                  <a:schemeClr val="bg1"/>
                </a:solidFill>
                <a:ea typeface="宋体" panose="02010600030101010101" pitchFamily="2" charset="-122"/>
              </a:rPr>
              <a:t>国际博士学</a:t>
            </a:r>
            <a:r>
              <a:rPr lang="zh-CN" altLang="ca-ES" baseline="30000" dirty="0" smtClean="0">
                <a:solidFill>
                  <a:schemeClr val="bg1"/>
                </a:solidFill>
                <a:ea typeface="宋体" panose="02010600030101010101" pitchFamily="2" charset="-122"/>
              </a:rPr>
              <a:t>生</a:t>
            </a:r>
            <a:endParaRPr lang="zh-CN" altLang="ca-ES" baseline="30000" dirty="0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cxnSp>
        <p:nvCxnSpPr>
          <p:cNvPr id="42" name="48 Conector recto"/>
          <p:cNvCxnSpPr/>
          <p:nvPr/>
        </p:nvCxnSpPr>
        <p:spPr>
          <a:xfrm flipV="1">
            <a:off x="2095888" y="4007091"/>
            <a:ext cx="249823" cy="157655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QuadreDeText 44"/>
          <p:cNvSpPr txBox="1"/>
          <p:nvPr/>
        </p:nvSpPr>
        <p:spPr>
          <a:xfrm>
            <a:off x="1295855" y="5591416"/>
            <a:ext cx="1570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 smtClean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708</a:t>
            </a:r>
            <a:endParaRPr lang="ca-ES" sz="4000" dirty="0">
              <a:solidFill>
                <a:schemeClr val="bg1"/>
              </a:solidFill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8" name="13 Rectángulo"/>
          <p:cNvSpPr/>
          <p:nvPr/>
        </p:nvSpPr>
        <p:spPr>
          <a:xfrm>
            <a:off x="1632162" y="6215672"/>
            <a:ext cx="502807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baseline="30000" dirty="0" err="1">
                <a:solidFill>
                  <a:schemeClr val="bg1"/>
                </a:solidFill>
              </a:rPr>
              <a:t>h</a:t>
            </a:r>
            <a:r>
              <a:rPr lang="ca-ES" b="1" baseline="30000" dirty="0" err="1" smtClean="0">
                <a:solidFill>
                  <a:schemeClr val="bg1"/>
                </a:solidFill>
              </a:rPr>
              <a:t>igher</a:t>
            </a:r>
            <a:r>
              <a:rPr lang="ca-ES" b="1" baseline="30000" dirty="0" smtClean="0">
                <a:solidFill>
                  <a:schemeClr val="bg1"/>
                </a:solidFill>
              </a:rPr>
              <a:t> </a:t>
            </a:r>
            <a:r>
              <a:rPr lang="ca-ES" b="1" baseline="30000" dirty="0" err="1" smtClean="0">
                <a:solidFill>
                  <a:schemeClr val="bg1"/>
                </a:solidFill>
              </a:rPr>
              <a:t>education</a:t>
            </a:r>
            <a:r>
              <a:rPr lang="ca-ES" b="1" baseline="30000" dirty="0" smtClean="0">
                <a:solidFill>
                  <a:schemeClr val="bg1"/>
                </a:solidFill>
              </a:rPr>
              <a:t> </a:t>
            </a:r>
            <a:r>
              <a:rPr lang="ca-ES" b="1" baseline="30000" dirty="0" err="1" smtClean="0">
                <a:solidFill>
                  <a:schemeClr val="bg1"/>
                </a:solidFill>
              </a:rPr>
              <a:t>institutions</a:t>
            </a:r>
            <a:r>
              <a:rPr lang="ca-ES" b="1" baseline="30000" dirty="0" smtClean="0">
                <a:solidFill>
                  <a:schemeClr val="bg1"/>
                </a:solidFill>
              </a:rPr>
              <a:t> </a:t>
            </a:r>
            <a:r>
              <a:rPr lang="ca-ES" b="1" baseline="30000" dirty="0" err="1" smtClean="0">
                <a:solidFill>
                  <a:schemeClr val="bg1"/>
                </a:solidFill>
              </a:rPr>
              <a:t>with</a:t>
            </a:r>
            <a:r>
              <a:rPr lang="ca-ES" b="1" baseline="30000" dirty="0" smtClean="0">
                <a:solidFill>
                  <a:schemeClr val="bg1"/>
                </a:solidFill>
              </a:rPr>
              <a:t> Student Exchange </a:t>
            </a:r>
            <a:r>
              <a:rPr lang="ca-ES" b="1" baseline="30000" dirty="0" err="1" smtClean="0">
                <a:solidFill>
                  <a:schemeClr val="bg1"/>
                </a:solidFill>
              </a:rPr>
              <a:t>agreements</a:t>
            </a:r>
            <a:endParaRPr lang="ja-JP" altLang="ca-ES" b="1" baseline="30000" dirty="0">
              <a:solidFill>
                <a:schemeClr val="bg1"/>
              </a:solidFill>
            </a:endParaRPr>
          </a:p>
          <a:p>
            <a:r>
              <a:rPr lang="ja-JP" altLang="ca-ES" baseline="30000" dirty="0">
                <a:solidFill>
                  <a:schemeClr val="bg1"/>
                </a:solidFill>
              </a:rPr>
              <a:t>有学生</a:t>
            </a:r>
            <a:r>
              <a:rPr lang="ja-JP" altLang="ca-ES" baseline="30000" dirty="0" smtClean="0">
                <a:solidFill>
                  <a:schemeClr val="bg1"/>
                </a:solidFill>
              </a:rPr>
              <a:t>的</a:t>
            </a:r>
            <a:r>
              <a:rPr lang="zh-CN" altLang="ca-ES" baseline="30000" dirty="0">
                <a:solidFill>
                  <a:schemeClr val="bg1"/>
                </a:solidFill>
              </a:rPr>
              <a:t>高等院校</a:t>
            </a:r>
          </a:p>
          <a:p>
            <a:r>
              <a:rPr lang="zh-CN" altLang="ca-ES" baseline="30000" dirty="0">
                <a:solidFill>
                  <a:schemeClr val="bg1"/>
                </a:solidFill>
              </a:rPr>
              <a:t>交换协议</a:t>
            </a:r>
            <a:endParaRPr lang="ca-ES" baseline="30000" dirty="0">
              <a:solidFill>
                <a:schemeClr val="bg1"/>
              </a:solidFill>
            </a:endParaRPr>
          </a:p>
          <a:p>
            <a:r>
              <a:rPr lang="ja-JP" altLang="ca-ES" dirty="0"/>
              <a:t/>
            </a:r>
            <a:br>
              <a:rPr lang="ja-JP" altLang="ca-ES" dirty="0"/>
            </a:br>
            <a:r>
              <a:rPr lang="zh-CN" altLang="ca-ES" dirty="0"/>
              <a:t/>
            </a:r>
            <a:br>
              <a:rPr lang="zh-CN" altLang="ca-ES" dirty="0"/>
            </a:br>
            <a:r>
              <a:rPr lang="zh-CN" altLang="ca-ES" dirty="0"/>
              <a:t/>
            </a:r>
            <a:br>
              <a:rPr lang="zh-CN" altLang="ca-ES" dirty="0"/>
            </a:br>
            <a:endParaRPr lang="ca-ES" baseline="30000" dirty="0">
              <a:solidFill>
                <a:schemeClr val="bg1"/>
              </a:solidFill>
            </a:endParaRPr>
          </a:p>
        </p:txBody>
      </p:sp>
      <p:sp>
        <p:nvSpPr>
          <p:cNvPr id="55" name="QuadreDeText 31"/>
          <p:cNvSpPr txBox="1"/>
          <p:nvPr/>
        </p:nvSpPr>
        <p:spPr>
          <a:xfrm>
            <a:off x="5571102" y="496809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67</a:t>
            </a:r>
            <a:endParaRPr lang="ca-ES" sz="40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96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2400" y="1628775"/>
            <a:ext cx="34925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7"/>
          <p:cNvSpPr>
            <a:spLocks noChangeArrowheads="1"/>
          </p:cNvSpPr>
          <p:nvPr/>
        </p:nvSpPr>
        <p:spPr bwMode="auto">
          <a:xfrm>
            <a:off x="227844" y="1232756"/>
            <a:ext cx="5004556" cy="546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n-US" altLang="zh-CN" sz="1400" dirty="0">
                <a:ea typeface="宋体" charset="-122"/>
              </a:rPr>
              <a:t> </a:t>
            </a:r>
            <a:r>
              <a:rPr lang="es-ES" sz="1400" dirty="0" err="1"/>
              <a:t>Architecture</a:t>
            </a:r>
            <a:r>
              <a:rPr lang="es-ES" sz="1400" dirty="0"/>
              <a:t> and </a:t>
            </a:r>
            <a:r>
              <a:rPr lang="es-ES" sz="1400" dirty="0" err="1"/>
              <a:t>Urban</a:t>
            </a:r>
            <a:r>
              <a:rPr lang="es-ES" sz="1400" dirty="0"/>
              <a:t> </a:t>
            </a:r>
            <a:r>
              <a:rPr lang="es-ES" sz="1400" dirty="0" err="1"/>
              <a:t>Planning</a:t>
            </a:r>
            <a:r>
              <a:rPr lang="es-ES" sz="1400" dirty="0"/>
              <a:t> </a:t>
            </a:r>
            <a:endParaRPr lang="es-ES" sz="1400" dirty="0" smtClean="0"/>
          </a:p>
          <a:p>
            <a:pPr>
              <a:lnSpc>
                <a:spcPct val="125000"/>
              </a:lnSpc>
              <a:buClr>
                <a:srgbClr val="0766B2"/>
              </a:buClr>
            </a:pPr>
            <a:r>
              <a:rPr lang="zh-CN" altLang="en-US" sz="1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建</a:t>
            </a:r>
            <a:r>
              <a:rPr lang="zh-CN" altLang="en-US" sz="1400" dirty="0">
                <a:solidFill>
                  <a:srgbClr val="0070C0"/>
                </a:solidFill>
                <a:latin typeface="Calibri" panose="020F0502020204030204" pitchFamily="34" charset="0"/>
              </a:rPr>
              <a:t>筑学、城市规划和建筑工</a:t>
            </a:r>
            <a:r>
              <a:rPr lang="zh-CN" altLang="en-US" sz="1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程</a:t>
            </a:r>
            <a:endParaRPr lang="ca-ES" altLang="zh-CN" sz="1400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lnSpc>
                <a:spcPct val="125000"/>
              </a:lnSpc>
              <a:buClr>
                <a:srgbClr val="0766B2"/>
              </a:buClr>
            </a:pPr>
            <a:endParaRPr lang="en-US" altLang="zh-CN" sz="1400" dirty="0" smtClean="0">
              <a:latin typeface="Calibri" pitchFamily="34" charset="0"/>
              <a:ea typeface="宋体" charset="-122"/>
            </a:endParaRPr>
          </a:p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s-ES" sz="1400" dirty="0" err="1" smtClean="0"/>
              <a:t>Aerospace</a:t>
            </a:r>
            <a:r>
              <a:rPr lang="es-ES" sz="1400" dirty="0" smtClean="0"/>
              <a:t> </a:t>
            </a:r>
            <a:r>
              <a:rPr lang="es-ES" sz="1400" dirty="0" err="1" smtClean="0"/>
              <a:t>Engineering</a:t>
            </a:r>
            <a:r>
              <a:rPr lang="es-ES" sz="1400" dirty="0" smtClean="0"/>
              <a:t> </a:t>
            </a:r>
            <a:r>
              <a:rPr lang="zh-CN" altLang="en-US" sz="1400" dirty="0" smtClean="0">
                <a:solidFill>
                  <a:srgbClr val="0070C0"/>
                </a:solidFill>
              </a:rPr>
              <a:t>航</a:t>
            </a:r>
            <a:r>
              <a:rPr lang="zh-CN" altLang="en-US" sz="1400" dirty="0">
                <a:solidFill>
                  <a:srgbClr val="0070C0"/>
                </a:solidFill>
              </a:rPr>
              <a:t>天航空</a:t>
            </a:r>
            <a:endParaRPr lang="en-US" altLang="zh-CN" sz="1400" dirty="0" smtClean="0">
              <a:solidFill>
                <a:srgbClr val="0070C0"/>
              </a:solidFill>
              <a:ea typeface="宋体" charset="-122"/>
            </a:endParaRPr>
          </a:p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n-US" altLang="zh-CN" sz="1400" dirty="0" smtClean="0">
                <a:latin typeface="Calibri" pitchFamily="34" charset="0"/>
                <a:ea typeface="宋体" charset="-122"/>
              </a:rPr>
              <a:t> </a:t>
            </a:r>
            <a:r>
              <a:rPr lang="es-ES" sz="1400" dirty="0" err="1" smtClean="0"/>
              <a:t>Agricultural</a:t>
            </a:r>
            <a:r>
              <a:rPr lang="es-ES" sz="1400" dirty="0" smtClean="0"/>
              <a:t> and </a:t>
            </a:r>
            <a:r>
              <a:rPr lang="es-ES" sz="1400" dirty="0" err="1" smtClean="0"/>
              <a:t>Biosystems</a:t>
            </a:r>
            <a:r>
              <a:rPr lang="es-ES" sz="1400" dirty="0" smtClean="0"/>
              <a:t> </a:t>
            </a:r>
            <a:r>
              <a:rPr lang="es-ES" sz="1400" dirty="0" err="1" smtClean="0"/>
              <a:t>Engineering</a:t>
            </a:r>
            <a:r>
              <a:rPr lang="es-ES" sz="1400" dirty="0" smtClean="0"/>
              <a:t> </a:t>
            </a:r>
          </a:p>
          <a:p>
            <a:pPr>
              <a:lnSpc>
                <a:spcPct val="125000"/>
              </a:lnSpc>
              <a:buClr>
                <a:srgbClr val="0766B2"/>
              </a:buClr>
            </a:pPr>
            <a:r>
              <a:rPr lang="zh-CN" altLang="ca-ES" sz="1400" dirty="0">
                <a:solidFill>
                  <a:srgbClr val="0070C0"/>
                </a:solidFill>
                <a:latin typeface="+mj-lt"/>
              </a:rPr>
              <a:t>农业和生物系统工程</a:t>
            </a:r>
            <a:endParaRPr lang="es-ES" sz="1400" dirty="0" smtClean="0">
              <a:solidFill>
                <a:srgbClr val="0070C0"/>
              </a:solidFill>
              <a:latin typeface="+mj-lt"/>
            </a:endParaRPr>
          </a:p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n-US" altLang="zh-CN" sz="1400" dirty="0" smtClean="0">
                <a:ea typeface="宋体" charset="-122"/>
              </a:rPr>
              <a:t>Civil, Environmental and Geological Engineering</a:t>
            </a:r>
          </a:p>
          <a:p>
            <a:pPr>
              <a:lnSpc>
                <a:spcPct val="125000"/>
              </a:lnSpc>
              <a:buClr>
                <a:srgbClr val="0766B2"/>
              </a:buClr>
            </a:pPr>
            <a:r>
              <a:rPr lang="zh-TW" altLang="en-US" sz="1400" dirty="0">
                <a:solidFill>
                  <a:srgbClr val="0070C0"/>
                </a:solidFill>
              </a:rPr>
              <a:t>土木</a:t>
            </a:r>
            <a:r>
              <a:rPr lang="zh-CN" altLang="en-US" sz="1400" dirty="0">
                <a:solidFill>
                  <a:srgbClr val="0070C0"/>
                </a:solidFill>
              </a:rPr>
              <a:t>工程</a:t>
            </a:r>
            <a:r>
              <a:rPr lang="zh-TW" altLang="en-US" sz="1400" dirty="0">
                <a:solidFill>
                  <a:srgbClr val="0070C0"/>
                </a:solidFill>
              </a:rPr>
              <a:t>、环境和地质</a:t>
            </a:r>
            <a:r>
              <a:rPr lang="zh-CN" altLang="en-US" sz="1400" dirty="0">
                <a:solidFill>
                  <a:srgbClr val="0070C0"/>
                </a:solidFill>
              </a:rPr>
              <a:t>工</a:t>
            </a:r>
            <a:r>
              <a:rPr lang="zh-CN" altLang="en-US" sz="1400" dirty="0" smtClean="0">
                <a:solidFill>
                  <a:srgbClr val="0070C0"/>
                </a:solidFill>
              </a:rPr>
              <a:t>程</a:t>
            </a:r>
            <a:endParaRPr lang="en-US" altLang="zh-CN" sz="1400" dirty="0" smtClean="0">
              <a:ea typeface="宋体" charset="-122"/>
            </a:endParaRPr>
          </a:p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n-US" altLang="zh-CN" sz="1400" dirty="0" smtClean="0">
                <a:latin typeface="Calibri" pitchFamily="34" charset="0"/>
                <a:ea typeface="宋体" charset="-122"/>
              </a:rPr>
              <a:t> </a:t>
            </a:r>
            <a:r>
              <a:rPr lang="en-US" altLang="zh-CN" sz="1400" dirty="0" smtClean="0">
                <a:ea typeface="宋体" charset="-122"/>
              </a:rPr>
              <a:t>Computer Science </a:t>
            </a:r>
            <a:r>
              <a:rPr lang="zh-CN" altLang="en-US" sz="1400" dirty="0" smtClean="0">
                <a:solidFill>
                  <a:srgbClr val="0070C0"/>
                </a:solidFill>
              </a:rPr>
              <a:t>信</a:t>
            </a:r>
            <a:r>
              <a:rPr lang="zh-CN" altLang="en-US" sz="1400" dirty="0">
                <a:solidFill>
                  <a:srgbClr val="0070C0"/>
                </a:solidFill>
              </a:rPr>
              <a:t>息学</a:t>
            </a:r>
            <a:endParaRPr lang="en-US" altLang="zh-CN" sz="1400" dirty="0" smtClean="0">
              <a:ea typeface="宋体" charset="-122"/>
            </a:endParaRPr>
          </a:p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n-US" altLang="zh-CN" sz="1400" dirty="0" smtClean="0">
                <a:ea typeface="宋体" charset="-122"/>
              </a:rPr>
              <a:t> </a:t>
            </a:r>
            <a:r>
              <a:rPr lang="en-US" altLang="zh-CN" sz="1400" dirty="0" smtClean="0">
                <a:solidFill>
                  <a:schemeClr val="tx2"/>
                </a:solidFill>
                <a:ea typeface="宋体" charset="-122"/>
              </a:rPr>
              <a:t>Engineering for Industry: </a:t>
            </a:r>
            <a:r>
              <a:rPr lang="en-US" altLang="zh-CN" sz="1400" dirty="0" smtClean="0">
                <a:ea typeface="宋体" charset="-122"/>
              </a:rPr>
              <a:t>Energy, Biomedical, Chemical, Electrical, Materials and Mechanical</a:t>
            </a:r>
          </a:p>
          <a:p>
            <a:pPr>
              <a:lnSpc>
                <a:spcPct val="125000"/>
              </a:lnSpc>
              <a:buClr>
                <a:srgbClr val="0766B2"/>
              </a:buClr>
            </a:pPr>
            <a:r>
              <a:rPr lang="zh-TW" altLang="en-US" sz="1400" dirty="0">
                <a:solidFill>
                  <a:srgbClr val="0070C0"/>
                </a:solidFill>
              </a:rPr>
              <a:t>工业</a:t>
            </a:r>
            <a:r>
              <a:rPr lang="zh-CN" altLang="en-US" sz="1400" dirty="0">
                <a:solidFill>
                  <a:srgbClr val="0070C0"/>
                </a:solidFill>
              </a:rPr>
              <a:t>工程</a:t>
            </a:r>
            <a:r>
              <a:rPr lang="zh-TW" altLang="en-US" sz="1400" dirty="0">
                <a:solidFill>
                  <a:srgbClr val="0070C0"/>
                </a:solidFill>
              </a:rPr>
              <a:t>：能源、工业设</a:t>
            </a:r>
            <a:r>
              <a:rPr lang="zh-TW" altLang="en-US" sz="1400" dirty="0" smtClean="0">
                <a:solidFill>
                  <a:srgbClr val="0070C0"/>
                </a:solidFill>
              </a:rPr>
              <a:t>计、生</a:t>
            </a:r>
            <a:r>
              <a:rPr lang="zh-TW" altLang="en-US" sz="1400" dirty="0">
                <a:solidFill>
                  <a:srgbClr val="0070C0"/>
                </a:solidFill>
              </a:rPr>
              <a:t>物、化学、电气</a:t>
            </a:r>
            <a:r>
              <a:rPr lang="zh-CN" altLang="en-US" sz="1400" dirty="0">
                <a:solidFill>
                  <a:srgbClr val="0070C0"/>
                </a:solidFill>
              </a:rPr>
              <a:t>和机械</a:t>
            </a:r>
            <a:endParaRPr lang="en-US" altLang="zh-CN" sz="1400" dirty="0" smtClean="0"/>
          </a:p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n-US" altLang="zh-CN" sz="1400" dirty="0">
                <a:ea typeface="宋体" charset="-122"/>
              </a:rPr>
              <a:t> </a:t>
            </a:r>
            <a:r>
              <a:rPr lang="en-US" altLang="zh-CN" sz="1400" dirty="0" smtClean="0">
                <a:ea typeface="宋体" charset="-122"/>
              </a:rPr>
              <a:t>Naval, Maritime and Nautical Engineering</a:t>
            </a:r>
          </a:p>
          <a:p>
            <a:pPr>
              <a:lnSpc>
                <a:spcPct val="125000"/>
              </a:lnSpc>
              <a:buClr>
                <a:srgbClr val="0766B2"/>
              </a:buClr>
            </a:pPr>
            <a:r>
              <a:rPr lang="zh-TW" altLang="en-US" sz="1400" dirty="0">
                <a:solidFill>
                  <a:srgbClr val="0070C0"/>
                </a:solidFill>
              </a:rPr>
              <a:t>海洋与航海工</a:t>
            </a:r>
            <a:r>
              <a:rPr lang="zh-TW" altLang="en-US" sz="1400" dirty="0" smtClean="0">
                <a:solidFill>
                  <a:srgbClr val="0070C0"/>
                </a:solidFill>
              </a:rPr>
              <a:t>程</a:t>
            </a:r>
            <a:r>
              <a:rPr lang="en-US" altLang="zh-CN" sz="1400" dirty="0" smtClean="0">
                <a:ea typeface="宋体" charset="-122"/>
              </a:rPr>
              <a:t> </a:t>
            </a:r>
          </a:p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n-US" altLang="zh-CN" sz="1400" dirty="0">
                <a:ea typeface="宋体" charset="-122"/>
              </a:rPr>
              <a:t> </a:t>
            </a:r>
            <a:r>
              <a:rPr lang="en-US" altLang="zh-CN" sz="1400" dirty="0" smtClean="0">
                <a:ea typeface="宋体" charset="-122"/>
              </a:rPr>
              <a:t>Telecommunications and Electronic Systems Engineering </a:t>
            </a:r>
            <a:r>
              <a:rPr lang="zh-CN" altLang="en-US" sz="1400" dirty="0" smtClean="0">
                <a:solidFill>
                  <a:srgbClr val="0070C0"/>
                </a:solidFill>
              </a:rPr>
              <a:t>电</a:t>
            </a:r>
            <a:r>
              <a:rPr lang="zh-CN" altLang="en-US" sz="1400" dirty="0">
                <a:solidFill>
                  <a:srgbClr val="0070C0"/>
                </a:solidFill>
              </a:rPr>
              <a:t>信和电子系统工</a:t>
            </a:r>
            <a:r>
              <a:rPr lang="zh-CN" altLang="en-US" sz="1400" dirty="0" smtClean="0">
                <a:solidFill>
                  <a:srgbClr val="0070C0"/>
                </a:solidFill>
              </a:rPr>
              <a:t>程</a:t>
            </a:r>
            <a:r>
              <a:rPr lang="ca-ES" altLang="zh-CN" sz="1400" dirty="0" smtClean="0">
                <a:solidFill>
                  <a:srgbClr val="0070C0"/>
                </a:solidFill>
              </a:rPr>
              <a:t/>
            </a:r>
            <a:br>
              <a:rPr lang="ca-ES" altLang="zh-CN" sz="1400" dirty="0" smtClean="0">
                <a:solidFill>
                  <a:srgbClr val="0070C0"/>
                </a:solidFill>
              </a:rPr>
            </a:br>
            <a:endParaRPr lang="en-US" altLang="zh-CN" sz="1400" dirty="0" smtClean="0">
              <a:ea typeface="宋体" charset="-122"/>
            </a:endParaRPr>
          </a:p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s-ES" sz="1400" dirty="0" smtClean="0"/>
              <a:t> </a:t>
            </a:r>
            <a:r>
              <a:rPr lang="es-ES" sz="1400" dirty="0" err="1" smtClean="0"/>
              <a:t>Applied</a:t>
            </a:r>
            <a:r>
              <a:rPr lang="es-ES" sz="1400" dirty="0" smtClean="0"/>
              <a:t> </a:t>
            </a:r>
            <a:r>
              <a:rPr lang="es-ES" sz="1400" dirty="0" err="1"/>
              <a:t>Sciences</a:t>
            </a:r>
            <a:r>
              <a:rPr lang="es-ES" sz="1400" dirty="0"/>
              <a:t>: </a:t>
            </a:r>
            <a:r>
              <a:rPr lang="es-ES" sz="1400" dirty="0" err="1"/>
              <a:t>Mathematics</a:t>
            </a:r>
            <a:r>
              <a:rPr lang="es-ES" sz="1400" dirty="0"/>
              <a:t>, </a:t>
            </a:r>
            <a:r>
              <a:rPr lang="es-ES" sz="1400" dirty="0" err="1"/>
              <a:t>Statistics</a:t>
            </a:r>
            <a:r>
              <a:rPr lang="es-ES" sz="1400" dirty="0"/>
              <a:t>, </a:t>
            </a:r>
            <a:r>
              <a:rPr lang="es-ES" sz="1400" dirty="0" err="1"/>
              <a:t>Physics</a:t>
            </a:r>
            <a:r>
              <a:rPr lang="es-ES" sz="1400" dirty="0"/>
              <a:t>, </a:t>
            </a:r>
            <a:r>
              <a:rPr lang="es-ES" sz="1400" dirty="0" err="1"/>
              <a:t>Optics</a:t>
            </a:r>
            <a:r>
              <a:rPr lang="es-ES" sz="1400" dirty="0"/>
              <a:t> and </a:t>
            </a:r>
            <a:r>
              <a:rPr lang="es-ES" sz="1400" dirty="0" err="1" smtClean="0"/>
              <a:t>Photonics</a:t>
            </a:r>
            <a:r>
              <a:rPr lang="zh-TW" altLang="en-US" sz="1400" dirty="0">
                <a:solidFill>
                  <a:srgbClr val="0070C0"/>
                </a:solidFill>
              </a:rPr>
              <a:t>应用科学：数学、统计</a:t>
            </a:r>
            <a:r>
              <a:rPr lang="zh-CN" altLang="en-US" sz="1400" dirty="0">
                <a:solidFill>
                  <a:srgbClr val="0070C0"/>
                </a:solidFill>
              </a:rPr>
              <a:t>学</a:t>
            </a:r>
            <a:r>
              <a:rPr lang="zh-TW" altLang="en-US" sz="1400" dirty="0">
                <a:solidFill>
                  <a:srgbClr val="0070C0"/>
                </a:solidFill>
              </a:rPr>
              <a:t>、物理、 光学和光子学</a:t>
            </a:r>
            <a:endParaRPr lang="en-US" altLang="zh-CN" sz="1400" dirty="0">
              <a:solidFill>
                <a:srgbClr val="0070C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  <a:p>
            <a:pPr>
              <a:lnSpc>
                <a:spcPct val="125000"/>
              </a:lnSpc>
              <a:buClr>
                <a:srgbClr val="0766B2"/>
              </a:buClr>
            </a:pPr>
            <a:endParaRPr lang="en-US" altLang="zh-CN" dirty="0">
              <a:ea typeface="宋体" charset="-122"/>
            </a:endParaRPr>
          </a:p>
        </p:txBody>
      </p:sp>
      <p:sp>
        <p:nvSpPr>
          <p:cNvPr id="19460" name="2 Marcador de contenido"/>
          <p:cNvSpPr>
            <a:spLocks noGrp="1"/>
          </p:cNvSpPr>
          <p:nvPr>
            <p:ph idx="4294967295"/>
          </p:nvPr>
        </p:nvSpPr>
        <p:spPr>
          <a:xfrm>
            <a:off x="2987824" y="476672"/>
            <a:ext cx="4933950" cy="450850"/>
          </a:xfrm>
        </p:spPr>
        <p:txBody>
          <a:bodyPr/>
          <a:lstStyle/>
          <a:p>
            <a:pPr algn="r" eaLnBrk="1" hangingPunct="1">
              <a:spcBef>
                <a:spcPct val="0"/>
              </a:spcBef>
              <a:buNone/>
            </a:pPr>
            <a:r>
              <a:rPr lang="es-ES" sz="2800" b="1" dirty="0" err="1" smtClean="0"/>
              <a:t>Fields</a:t>
            </a:r>
            <a:endParaRPr lang="es-ES" sz="2800" b="1" dirty="0" smtClean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736512" y="1094256"/>
            <a:ext cx="2484276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ca-ES" sz="18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农业和生物系统工程</a:t>
            </a:r>
            <a:r>
              <a:rPr kumimoji="0" lang="zh-CN" altLang="ca-E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zh-CN" altLang="ca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69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7"/>
          <p:cNvSpPr>
            <a:spLocks noChangeArrowheads="1"/>
          </p:cNvSpPr>
          <p:nvPr/>
        </p:nvSpPr>
        <p:spPr bwMode="auto">
          <a:xfrm>
            <a:off x="4427538" y="3665538"/>
            <a:ext cx="647700" cy="644525"/>
          </a:xfrm>
          <a:prstGeom prst="ellipse">
            <a:avLst/>
          </a:prstGeom>
          <a:solidFill>
            <a:srgbClr val="0766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endParaRPr lang="ca-ES" altLang="es-ES" sz="2400"/>
          </a:p>
        </p:txBody>
      </p:sp>
      <p:sp>
        <p:nvSpPr>
          <p:cNvPr id="21507" name="Line 70"/>
          <p:cNvSpPr>
            <a:spLocks noChangeShapeType="1"/>
          </p:cNvSpPr>
          <p:nvPr/>
        </p:nvSpPr>
        <p:spPr bwMode="auto">
          <a:xfrm flipV="1">
            <a:off x="2895600" y="4310063"/>
            <a:ext cx="1531938" cy="1435100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508" name="Line 71"/>
          <p:cNvSpPr>
            <a:spLocks noChangeShapeType="1"/>
          </p:cNvSpPr>
          <p:nvPr/>
        </p:nvSpPr>
        <p:spPr bwMode="auto">
          <a:xfrm>
            <a:off x="3167063" y="3157538"/>
            <a:ext cx="1189037" cy="590550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509" name="Line 72"/>
          <p:cNvSpPr>
            <a:spLocks noChangeShapeType="1"/>
          </p:cNvSpPr>
          <p:nvPr/>
        </p:nvSpPr>
        <p:spPr bwMode="auto">
          <a:xfrm flipH="1" flipV="1">
            <a:off x="3662363" y="1952625"/>
            <a:ext cx="871537" cy="1604963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510" name="Line 74"/>
          <p:cNvSpPr>
            <a:spLocks noChangeShapeType="1"/>
          </p:cNvSpPr>
          <p:nvPr/>
        </p:nvSpPr>
        <p:spPr bwMode="auto">
          <a:xfrm>
            <a:off x="3059113" y="3987800"/>
            <a:ext cx="1292225" cy="1588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511" name="Line 74"/>
          <p:cNvSpPr>
            <a:spLocks noChangeShapeType="1"/>
          </p:cNvSpPr>
          <p:nvPr/>
        </p:nvSpPr>
        <p:spPr bwMode="auto">
          <a:xfrm flipH="1" flipV="1">
            <a:off x="4932363" y="4335463"/>
            <a:ext cx="309562" cy="615950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grpSp>
        <p:nvGrpSpPr>
          <p:cNvPr id="21512" name="Agrupa 5"/>
          <p:cNvGrpSpPr>
            <a:grpSpLocks/>
          </p:cNvGrpSpPr>
          <p:nvPr/>
        </p:nvGrpSpPr>
        <p:grpSpPr bwMode="auto">
          <a:xfrm>
            <a:off x="5318657" y="4972748"/>
            <a:ext cx="3827462" cy="2123658"/>
            <a:chOff x="5092701" y="5057775"/>
            <a:chExt cx="3827523" cy="2122745"/>
          </a:xfrm>
        </p:grpSpPr>
        <p:grpSp>
          <p:nvGrpSpPr>
            <p:cNvPr id="21552" name="Group 45"/>
            <p:cNvGrpSpPr>
              <a:grpSpLocks/>
            </p:cNvGrpSpPr>
            <p:nvPr/>
          </p:nvGrpSpPr>
          <p:grpSpPr bwMode="auto">
            <a:xfrm>
              <a:off x="5092701" y="5057776"/>
              <a:ext cx="349250" cy="368300"/>
              <a:chOff x="4694" y="3702"/>
              <a:chExt cx="273" cy="136"/>
            </a:xfrm>
          </p:grpSpPr>
          <p:sp>
            <p:nvSpPr>
              <p:cNvPr id="21554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555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1553" name="Rectangle 7"/>
            <p:cNvSpPr>
              <a:spLocks noChangeArrowheads="1"/>
            </p:cNvSpPr>
            <p:nvPr/>
          </p:nvSpPr>
          <p:spPr bwMode="auto">
            <a:xfrm>
              <a:off x="5092701" y="5057775"/>
              <a:ext cx="3827523" cy="2122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n-US" altLang="es-ES" b="1" dirty="0" smtClean="0">
                  <a:solidFill>
                    <a:schemeClr val="tx2"/>
                  </a:solidFill>
                  <a:latin typeface="Helvetica" pitchFamily="34" charset="0"/>
                </a:rPr>
                <a:t>3,080</a:t>
              </a:r>
              <a:endParaRPr lang="en-US" altLang="es-ES" b="1" dirty="0">
                <a:solidFill>
                  <a:schemeClr val="tx2"/>
                </a:solidFill>
                <a:latin typeface="Helvetica" pitchFamily="34" charset="0"/>
              </a:endParaRPr>
            </a:p>
            <a:p>
              <a:r>
                <a:rPr lang="en-US" altLang="es-ES" b="1" dirty="0">
                  <a:solidFill>
                    <a:srgbClr val="3366CC"/>
                  </a:solidFill>
                  <a:latin typeface="Helvetica" pitchFamily="34" charset="0"/>
                </a:rPr>
                <a:t>Continuing education </a:t>
              </a:r>
              <a:r>
                <a:rPr lang="en-US" altLang="es-ES" dirty="0">
                  <a:latin typeface="Helvetica" pitchFamily="34" charset="0"/>
                </a:rPr>
                <a:t>students:</a:t>
              </a:r>
              <a:r>
                <a:rPr lang="en-US" altLang="es-ES" b="1" dirty="0">
                  <a:solidFill>
                    <a:srgbClr val="0766B2"/>
                  </a:solidFill>
                  <a:latin typeface="Helvetica" pitchFamily="34" charset="0"/>
                </a:rPr>
                <a:t> </a:t>
              </a:r>
              <a:r>
                <a:rPr lang="en-US" altLang="es-ES" dirty="0">
                  <a:latin typeface="Helvetica" pitchFamily="34" charset="0"/>
                </a:rPr>
                <a:t>Life-Long Learning Program, corporate training, and other courses</a:t>
              </a:r>
              <a:r>
                <a:rPr lang="en-US" altLang="es-ES" dirty="0"/>
                <a:t> </a:t>
              </a:r>
              <a:endParaRPr lang="en-US" altLang="es-ES" dirty="0" smtClean="0"/>
            </a:p>
            <a:p>
              <a:r>
                <a:rPr lang="en-US" altLang="es-ES" sz="1400" dirty="0" smtClean="0">
                  <a:solidFill>
                    <a:schemeClr val="tx2"/>
                  </a:solidFill>
                  <a:ea typeface="宋体" panose="02010600030101010101" pitchFamily="2" charset="-122"/>
                </a:rPr>
                <a:t>3,080</a:t>
              </a:r>
              <a:r>
                <a:rPr lang="en-US" altLang="es-ES" sz="1400" dirty="0" smtClean="0">
                  <a:ea typeface="宋体" panose="02010600030101010101" pitchFamily="2" charset="-122"/>
                </a:rPr>
                <a:t> </a:t>
              </a:r>
              <a:r>
                <a:rPr lang="zh-CN" altLang="en-US" sz="1400" dirty="0" smtClean="0">
                  <a:ea typeface="宋体" panose="02010600030101010101" pitchFamily="2" charset="-122"/>
                </a:rPr>
                <a:t>继</a:t>
              </a:r>
              <a:r>
                <a:rPr lang="zh-CN" altLang="en-US" sz="1400" dirty="0">
                  <a:ea typeface="宋体" panose="02010600030101010101" pitchFamily="2" charset="-122"/>
                </a:rPr>
                <a:t>续教育学生：终身学习课程项目，培训及其他课程</a:t>
              </a:r>
            </a:p>
            <a:p>
              <a:endParaRPr lang="en-US" altLang="es-ES" sz="1400" dirty="0"/>
            </a:p>
          </p:txBody>
        </p:sp>
      </p:grpSp>
      <p:grpSp>
        <p:nvGrpSpPr>
          <p:cNvPr id="21513" name="Agrupa 6"/>
          <p:cNvGrpSpPr>
            <a:grpSpLocks/>
          </p:cNvGrpSpPr>
          <p:nvPr/>
        </p:nvGrpSpPr>
        <p:grpSpPr bwMode="auto">
          <a:xfrm>
            <a:off x="855663" y="5700710"/>
            <a:ext cx="2886075" cy="1245404"/>
            <a:chOff x="2188796" y="5616113"/>
            <a:chExt cx="2886442" cy="1247035"/>
          </a:xfrm>
        </p:grpSpPr>
        <p:grpSp>
          <p:nvGrpSpPr>
            <p:cNvPr id="21548" name="Group 45"/>
            <p:cNvGrpSpPr>
              <a:grpSpLocks/>
            </p:cNvGrpSpPr>
            <p:nvPr/>
          </p:nvGrpSpPr>
          <p:grpSpPr bwMode="auto">
            <a:xfrm>
              <a:off x="2188796" y="5616113"/>
              <a:ext cx="349250" cy="368300"/>
              <a:chOff x="4694" y="3702"/>
              <a:chExt cx="273" cy="136"/>
            </a:xfrm>
          </p:grpSpPr>
          <p:sp>
            <p:nvSpPr>
              <p:cNvPr id="21550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551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1549" name="Rectangle 35"/>
            <p:cNvSpPr>
              <a:spLocks noChangeArrowheads="1"/>
            </p:cNvSpPr>
            <p:nvPr/>
          </p:nvSpPr>
          <p:spPr bwMode="auto">
            <a:xfrm>
              <a:off x="2247900" y="5661247"/>
              <a:ext cx="2827338" cy="1201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n-US" altLang="es-ES" b="1" dirty="0" smtClean="0">
                  <a:solidFill>
                    <a:schemeClr val="tx2"/>
                  </a:solidFill>
                  <a:latin typeface="Helvetica" pitchFamily="34" charset="0"/>
                </a:rPr>
                <a:t>4,678</a:t>
              </a:r>
            </a:p>
            <a:p>
              <a:r>
                <a:rPr lang="en-US" altLang="es-ES" dirty="0" smtClean="0">
                  <a:latin typeface="Helvetica" pitchFamily="34" charset="0"/>
                </a:rPr>
                <a:t>Students</a:t>
              </a:r>
              <a:r>
                <a:rPr lang="en-US" altLang="es-ES" dirty="0" smtClean="0">
                  <a:solidFill>
                    <a:srgbClr val="FF0000"/>
                  </a:solidFill>
                </a:rPr>
                <a:t> </a:t>
              </a:r>
              <a:r>
                <a:rPr lang="en-US" altLang="es-ES" b="1" dirty="0" smtClean="0">
                  <a:solidFill>
                    <a:srgbClr val="3366CC"/>
                  </a:solidFill>
                  <a:latin typeface="Helvetica" pitchFamily="34" charset="0"/>
                </a:rPr>
                <a:t>Internships</a:t>
              </a:r>
            </a:p>
            <a:p>
              <a:r>
                <a:rPr lang="ca-ES" altLang="zh-CN" dirty="0" smtClean="0">
                  <a:ea typeface="宋体" panose="02010600030101010101" pitchFamily="2" charset="-122"/>
                </a:rPr>
                <a:t>4,678 </a:t>
              </a:r>
              <a:r>
                <a:rPr lang="zh-CN" altLang="en-US" dirty="0" smtClean="0">
                  <a:ea typeface="宋体" panose="02010600030101010101" pitchFamily="2" charset="-122"/>
                </a:rPr>
                <a:t>名</a:t>
              </a:r>
              <a:r>
                <a:rPr lang="zh-CN" altLang="en-US" dirty="0">
                  <a:ea typeface="宋体" panose="02010600030101010101" pitchFamily="2" charset="-122"/>
                </a:rPr>
                <a:t>交换生</a:t>
              </a:r>
            </a:p>
            <a:p>
              <a:r>
                <a:rPr lang="en-US" altLang="es-ES" b="1" dirty="0" smtClean="0">
                  <a:solidFill>
                    <a:srgbClr val="3366CC"/>
                  </a:solidFill>
                  <a:latin typeface="Helvetica" pitchFamily="34" charset="0"/>
                </a:rPr>
                <a:t> </a:t>
              </a:r>
              <a:endParaRPr lang="es-ES" altLang="es-ES" sz="1000" b="1" dirty="0">
                <a:solidFill>
                  <a:srgbClr val="3366CC"/>
                </a:solidFill>
                <a:latin typeface="Helvetica" pitchFamily="34" charset="0"/>
              </a:endParaRPr>
            </a:p>
          </p:txBody>
        </p:sp>
      </p:grpSp>
      <p:grpSp>
        <p:nvGrpSpPr>
          <p:cNvPr id="21515" name="Group 45"/>
          <p:cNvGrpSpPr>
            <a:grpSpLocks/>
          </p:cNvGrpSpPr>
          <p:nvPr/>
        </p:nvGrpSpPr>
        <p:grpSpPr bwMode="auto">
          <a:xfrm>
            <a:off x="682625" y="3194050"/>
            <a:ext cx="349250" cy="368300"/>
            <a:chOff x="4694" y="3702"/>
            <a:chExt cx="273" cy="136"/>
          </a:xfrm>
        </p:grpSpPr>
        <p:sp>
          <p:nvSpPr>
            <p:cNvPr id="21546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1547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1516" name="Rectangle 36"/>
          <p:cNvSpPr>
            <a:spLocks noChangeArrowheads="1"/>
          </p:cNvSpPr>
          <p:nvPr/>
        </p:nvSpPr>
        <p:spPr bwMode="auto">
          <a:xfrm>
            <a:off x="682625" y="3209925"/>
            <a:ext cx="2732088" cy="18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r>
              <a:rPr lang="en-US" altLang="es-ES" b="1" dirty="0" smtClean="0">
                <a:solidFill>
                  <a:schemeClr val="tx2"/>
                </a:solidFill>
                <a:latin typeface="Helvetica" pitchFamily="34" charset="0"/>
              </a:rPr>
              <a:t>65 </a:t>
            </a:r>
            <a:r>
              <a:rPr lang="en-US" altLang="es-ES" b="1" dirty="0" smtClean="0">
                <a:solidFill>
                  <a:srgbClr val="3366CC"/>
                </a:solidFill>
                <a:latin typeface="Helvetica" pitchFamily="34" charset="0"/>
              </a:rPr>
              <a:t>Master’s </a:t>
            </a:r>
            <a:r>
              <a:rPr lang="en-US" altLang="es-ES" dirty="0" smtClean="0"/>
              <a:t>programs       </a:t>
            </a:r>
            <a:r>
              <a:rPr lang="en-US" altLang="es-ES" dirty="0" smtClean="0">
                <a:solidFill>
                  <a:schemeClr val="tx2"/>
                </a:solidFill>
              </a:rPr>
              <a:t>65</a:t>
            </a:r>
            <a:r>
              <a:rPr lang="en-US" altLang="es-ES" dirty="0" smtClean="0"/>
              <a:t> </a:t>
            </a:r>
            <a:r>
              <a:rPr lang="zh-CN" altLang="en-US" dirty="0" smtClean="0">
                <a:ea typeface="宋体" panose="02010600030101010101" pitchFamily="2" charset="-122"/>
              </a:rPr>
              <a:t>硕</a:t>
            </a:r>
            <a:r>
              <a:rPr lang="zh-CN" altLang="en-US" dirty="0">
                <a:ea typeface="宋体" panose="02010600030101010101" pitchFamily="2" charset="-122"/>
              </a:rPr>
              <a:t>士项</a:t>
            </a:r>
            <a:r>
              <a:rPr lang="zh-CN" altLang="en-US" dirty="0" smtClean="0">
                <a:ea typeface="宋体" panose="02010600030101010101" pitchFamily="2" charset="-122"/>
              </a:rPr>
              <a:t>目</a:t>
            </a:r>
            <a:endParaRPr lang="en-US" altLang="es-ES" dirty="0"/>
          </a:p>
          <a:p>
            <a:r>
              <a:rPr lang="en-US" altLang="es-ES" sz="1400" dirty="0" smtClean="0">
                <a:solidFill>
                  <a:schemeClr val="tx2"/>
                </a:solidFill>
              </a:rPr>
              <a:t>5 Erasmus </a:t>
            </a:r>
            <a:r>
              <a:rPr lang="en-US" altLang="es-ES" sz="1400" dirty="0">
                <a:solidFill>
                  <a:schemeClr val="tx2"/>
                </a:solidFill>
              </a:rPr>
              <a:t>Mundus</a:t>
            </a:r>
          </a:p>
          <a:p>
            <a:r>
              <a:rPr lang="en-US" altLang="es-ES" sz="1400" dirty="0" smtClean="0">
                <a:solidFill>
                  <a:schemeClr val="tx2"/>
                </a:solidFill>
              </a:rPr>
              <a:t>27 fully </a:t>
            </a:r>
            <a:r>
              <a:rPr lang="en-US" altLang="es-ES" sz="1400" dirty="0">
                <a:solidFill>
                  <a:schemeClr val="tx2"/>
                </a:solidFill>
              </a:rPr>
              <a:t>in </a:t>
            </a:r>
            <a:r>
              <a:rPr lang="en-US" altLang="es-ES" sz="1400" dirty="0" smtClean="0">
                <a:solidFill>
                  <a:schemeClr val="tx2"/>
                </a:solidFill>
              </a:rPr>
              <a:t>English</a:t>
            </a:r>
          </a:p>
          <a:p>
            <a:r>
              <a:rPr lang="en-US" altLang="zh-CN" sz="1400" dirty="0">
                <a:solidFill>
                  <a:schemeClr val="tx2"/>
                </a:solidFill>
              </a:rPr>
              <a:t>5</a:t>
            </a:r>
            <a:r>
              <a:rPr lang="zh-CN" altLang="en-US" sz="1400" dirty="0" smtClean="0">
                <a:solidFill>
                  <a:schemeClr val="tx2"/>
                </a:solidFill>
                <a:ea typeface="宋体" panose="02010600030101010101" pitchFamily="2" charset="-122"/>
              </a:rPr>
              <a:t>个</a:t>
            </a:r>
            <a:r>
              <a:rPr lang="zh-CN" altLang="en-US" sz="1400" dirty="0">
                <a:solidFill>
                  <a:schemeClr val="tx2"/>
                </a:solidFill>
                <a:ea typeface="宋体" panose="02010600030101010101" pitchFamily="2" charset="-122"/>
              </a:rPr>
              <a:t>伊拉斯谟奖学金项目</a:t>
            </a:r>
          </a:p>
          <a:p>
            <a:r>
              <a:rPr lang="ca-ES" altLang="zh-CN" sz="1400" dirty="0" smtClean="0">
                <a:solidFill>
                  <a:schemeClr val="tx2"/>
                </a:solidFill>
                <a:ea typeface="宋体" panose="02010600030101010101" pitchFamily="2" charset="-122"/>
              </a:rPr>
              <a:t>27</a:t>
            </a:r>
            <a:r>
              <a:rPr lang="zh-CN" altLang="en-US" sz="1400" dirty="0" smtClean="0">
                <a:solidFill>
                  <a:schemeClr val="tx2"/>
                </a:solidFill>
                <a:ea typeface="宋体" panose="02010600030101010101" pitchFamily="2" charset="-122"/>
              </a:rPr>
              <a:t>个</a:t>
            </a:r>
            <a:r>
              <a:rPr lang="zh-CN" altLang="en-US" sz="1400" dirty="0">
                <a:solidFill>
                  <a:schemeClr val="tx2"/>
                </a:solidFill>
                <a:ea typeface="宋体" panose="02010600030101010101" pitchFamily="2" charset="-122"/>
              </a:rPr>
              <a:t>全英授课项</a:t>
            </a:r>
            <a:r>
              <a:rPr lang="zh-CN" altLang="en-US" sz="1400" dirty="0" smtClean="0">
                <a:solidFill>
                  <a:schemeClr val="tx2"/>
                </a:solidFill>
                <a:ea typeface="宋体" panose="02010600030101010101" pitchFamily="2" charset="-122"/>
              </a:rPr>
              <a:t>目</a:t>
            </a:r>
            <a:r>
              <a:rPr lang="en-US" altLang="es-ES" sz="1400" dirty="0" smtClean="0"/>
              <a:t/>
            </a:r>
            <a:br>
              <a:rPr lang="en-US" altLang="es-ES" sz="1400" dirty="0" smtClean="0"/>
            </a:br>
            <a:r>
              <a:rPr lang="en-US" altLang="es-ES" sz="1050" dirty="0">
                <a:latin typeface="Helvetica" pitchFamily="34" charset="0"/>
              </a:rPr>
              <a:t>2018-2019</a:t>
            </a:r>
            <a:endParaRPr lang="en-US" altLang="es-ES" sz="1050" dirty="0"/>
          </a:p>
          <a:p>
            <a:endParaRPr lang="en-US" altLang="es-ES" sz="1400" dirty="0"/>
          </a:p>
        </p:txBody>
      </p:sp>
      <p:grpSp>
        <p:nvGrpSpPr>
          <p:cNvPr id="21518" name="Agrupa 1"/>
          <p:cNvGrpSpPr>
            <a:grpSpLocks/>
          </p:cNvGrpSpPr>
          <p:nvPr/>
        </p:nvGrpSpPr>
        <p:grpSpPr bwMode="auto">
          <a:xfrm>
            <a:off x="6537325" y="2276474"/>
            <a:ext cx="3759200" cy="2051246"/>
            <a:chOff x="3250704" y="1487538"/>
            <a:chExt cx="3759932" cy="2049684"/>
          </a:xfrm>
        </p:grpSpPr>
        <p:grpSp>
          <p:nvGrpSpPr>
            <p:cNvPr id="21541" name="Group 45"/>
            <p:cNvGrpSpPr>
              <a:grpSpLocks/>
            </p:cNvGrpSpPr>
            <p:nvPr/>
          </p:nvGrpSpPr>
          <p:grpSpPr bwMode="auto">
            <a:xfrm>
              <a:off x="3250704" y="1487538"/>
              <a:ext cx="349250" cy="368300"/>
              <a:chOff x="4694" y="3702"/>
              <a:chExt cx="273" cy="136"/>
            </a:xfrm>
          </p:grpSpPr>
          <p:sp>
            <p:nvSpPr>
              <p:cNvPr id="21544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545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1542" name="Rectangle 41"/>
            <p:cNvSpPr>
              <a:spLocks noChangeArrowheads="1"/>
            </p:cNvSpPr>
            <p:nvPr/>
          </p:nvSpPr>
          <p:spPr bwMode="auto">
            <a:xfrm>
              <a:off x="3355739" y="1530509"/>
              <a:ext cx="3654897" cy="200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s-ES" altLang="es-ES" b="1" dirty="0" smtClean="0">
                  <a:solidFill>
                    <a:schemeClr val="tx2"/>
                  </a:solidFill>
                  <a:latin typeface="Helvetica" pitchFamily="34" charset="0"/>
                </a:rPr>
                <a:t>46</a:t>
              </a:r>
              <a:endParaRPr lang="es-ES" altLang="es-ES" b="1" dirty="0">
                <a:solidFill>
                  <a:schemeClr val="tx2"/>
                </a:solidFill>
                <a:latin typeface="Helvetica" pitchFamily="34" charset="0"/>
              </a:endParaRPr>
            </a:p>
            <a:p>
              <a:r>
                <a:rPr lang="en-US" altLang="es-ES" b="1" dirty="0">
                  <a:solidFill>
                    <a:srgbClr val="0766B2"/>
                  </a:solidFill>
                  <a:latin typeface="Helvetica" pitchFamily="34" charset="0"/>
                </a:rPr>
                <a:t>PhD </a:t>
              </a:r>
              <a:r>
                <a:rPr lang="en-US" altLang="es-ES" dirty="0" smtClean="0">
                  <a:latin typeface="Helvetica" pitchFamily="34" charset="0"/>
                </a:rPr>
                <a:t>programs</a:t>
              </a:r>
            </a:p>
            <a:p>
              <a:r>
                <a:rPr lang="en-US" altLang="zh-CN" dirty="0" smtClean="0">
                  <a:latin typeface="Helvetica" pitchFamily="34" charset="0"/>
                  <a:ea typeface="宋体" panose="02010600030101010101" pitchFamily="2" charset="-122"/>
                </a:rPr>
                <a:t>46</a:t>
              </a:r>
              <a:r>
                <a:rPr lang="zh-CN" altLang="en-US" dirty="0" smtClean="0">
                  <a:latin typeface="Helvetica" pitchFamily="34" charset="0"/>
                  <a:ea typeface="宋体" panose="02010600030101010101" pitchFamily="2" charset="-122"/>
                </a:rPr>
                <a:t>个</a:t>
              </a:r>
              <a:r>
                <a:rPr lang="zh-CN" altLang="en-US" dirty="0">
                  <a:latin typeface="Helvetica" pitchFamily="34" charset="0"/>
                  <a:ea typeface="宋体" panose="02010600030101010101" pitchFamily="2" charset="-122"/>
                </a:rPr>
                <a:t>博士项</a:t>
              </a:r>
              <a:r>
                <a:rPr lang="zh-CN" altLang="en-US" dirty="0" smtClean="0">
                  <a:latin typeface="Helvetica" pitchFamily="34" charset="0"/>
                  <a:ea typeface="宋体" panose="02010600030101010101" pitchFamily="2" charset="-122"/>
                </a:rPr>
                <a:t>目</a:t>
              </a:r>
              <a:endParaRPr lang="en-US" altLang="es-ES" dirty="0">
                <a:latin typeface="Helvetica" pitchFamily="34" charset="0"/>
              </a:endParaRPr>
            </a:p>
            <a:p>
              <a:r>
                <a:rPr lang="en-US" altLang="es-ES" sz="1400" dirty="0">
                  <a:solidFill>
                    <a:schemeClr val="tx2"/>
                  </a:solidFill>
                </a:rPr>
                <a:t>2</a:t>
              </a:r>
              <a:r>
                <a:rPr lang="en-US" altLang="es-ES" sz="1400" dirty="0" smtClean="0">
                  <a:solidFill>
                    <a:schemeClr val="tx2"/>
                  </a:solidFill>
                </a:rPr>
                <a:t> Erasmus Mundus</a:t>
              </a:r>
            </a:p>
            <a:p>
              <a:r>
                <a:rPr lang="en-US" altLang="zh-CN" sz="1400" dirty="0">
                  <a:solidFill>
                    <a:schemeClr val="tx2"/>
                  </a:solidFill>
                </a:rPr>
                <a:t>2</a:t>
              </a:r>
              <a:r>
                <a:rPr lang="en-US" altLang="zh-CN" sz="1400" dirty="0" smtClean="0">
                  <a:solidFill>
                    <a:schemeClr val="tx2"/>
                  </a:solidFill>
                </a:rPr>
                <a:t> </a:t>
              </a:r>
              <a:r>
                <a:rPr lang="zh-CN" altLang="en-US" sz="1400" dirty="0" smtClean="0">
                  <a:ea typeface="宋体" panose="02010600030101010101" pitchFamily="2" charset="-122"/>
                </a:rPr>
                <a:t>个</a:t>
              </a:r>
              <a:r>
                <a:rPr lang="zh-CN" altLang="en-US" sz="1400" dirty="0">
                  <a:ea typeface="宋体" panose="02010600030101010101" pitchFamily="2" charset="-122"/>
                </a:rPr>
                <a:t>伊拉斯谟奖学金项</a:t>
              </a:r>
              <a:r>
                <a:rPr lang="zh-CN" altLang="en-US" sz="1400" dirty="0" smtClean="0">
                  <a:ea typeface="宋体" panose="02010600030101010101" pitchFamily="2" charset="-122"/>
                </a:rPr>
                <a:t>目</a:t>
              </a:r>
              <a:r>
                <a:rPr lang="en-US" altLang="es-ES" sz="1400" dirty="0" smtClean="0"/>
                <a:t/>
              </a:r>
              <a:br>
                <a:rPr lang="en-US" altLang="es-ES" sz="1400" dirty="0" smtClean="0"/>
              </a:br>
              <a:r>
                <a:rPr lang="en-US" altLang="es-ES" sz="1050" dirty="0">
                  <a:latin typeface="Helvetica" pitchFamily="34" charset="0"/>
                </a:rPr>
                <a:t>2018-2019</a:t>
              </a:r>
              <a:endParaRPr lang="en-US" altLang="es-ES" sz="1050" dirty="0"/>
            </a:p>
            <a:p>
              <a:r>
                <a:rPr lang="en-US" altLang="es-ES" sz="1400" dirty="0"/>
                <a:t/>
              </a:r>
              <a:br>
                <a:rPr lang="en-US" altLang="es-ES" sz="1400" dirty="0"/>
              </a:br>
              <a:endParaRPr lang="es-ES" altLang="es-ES" dirty="0"/>
            </a:p>
          </p:txBody>
        </p:sp>
      </p:grpSp>
      <p:grpSp>
        <p:nvGrpSpPr>
          <p:cNvPr id="21519" name="Agrupa 2"/>
          <p:cNvGrpSpPr>
            <a:grpSpLocks/>
          </p:cNvGrpSpPr>
          <p:nvPr/>
        </p:nvGrpSpPr>
        <p:grpSpPr bwMode="auto">
          <a:xfrm>
            <a:off x="6513850" y="1297135"/>
            <a:ext cx="3323326" cy="1200329"/>
            <a:chOff x="5654470" y="1459192"/>
            <a:chExt cx="3323326" cy="1200736"/>
          </a:xfrm>
        </p:grpSpPr>
        <p:sp>
          <p:nvSpPr>
            <p:cNvPr id="21537" name="Rectangle 7"/>
            <p:cNvSpPr>
              <a:spLocks noChangeArrowheads="1"/>
            </p:cNvSpPr>
            <p:nvPr/>
          </p:nvSpPr>
          <p:spPr bwMode="auto">
            <a:xfrm>
              <a:off x="5666271" y="1459192"/>
              <a:ext cx="3311525" cy="1200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n-US" altLang="es-ES" b="1" dirty="0" smtClean="0">
                  <a:solidFill>
                    <a:schemeClr val="tx2"/>
                  </a:solidFill>
                  <a:latin typeface="Helvetica" pitchFamily="34" charset="0"/>
                </a:rPr>
                <a:t>2,189</a:t>
              </a:r>
              <a:endParaRPr lang="en-US" altLang="es-ES" b="1" dirty="0">
                <a:solidFill>
                  <a:schemeClr val="tx2"/>
                </a:solidFill>
                <a:latin typeface="Helvetica" pitchFamily="34" charset="0"/>
              </a:endParaRPr>
            </a:p>
            <a:p>
              <a:r>
                <a:rPr lang="en-US" altLang="es-ES" b="1" dirty="0">
                  <a:solidFill>
                    <a:srgbClr val="0766B2"/>
                  </a:solidFill>
                  <a:latin typeface="Helvetica" pitchFamily="34" charset="0"/>
                </a:rPr>
                <a:t>PhD</a:t>
              </a:r>
              <a:r>
                <a:rPr lang="en-US" altLang="es-ES" dirty="0">
                  <a:latin typeface="Helvetica" pitchFamily="34" charset="0"/>
                </a:rPr>
                <a:t> </a:t>
              </a:r>
              <a:r>
                <a:rPr lang="en-US" altLang="es-ES" dirty="0" smtClean="0">
                  <a:latin typeface="Helvetica" pitchFamily="34" charset="0"/>
                </a:rPr>
                <a:t>students</a:t>
              </a:r>
            </a:p>
            <a:p>
              <a:r>
                <a:rPr lang="en-US" altLang="zh-CN" dirty="0" smtClean="0">
                  <a:solidFill>
                    <a:schemeClr val="tx2"/>
                  </a:solidFill>
                  <a:latin typeface="Helvetica" pitchFamily="34" charset="0"/>
                  <a:ea typeface="宋体" panose="02010600030101010101" pitchFamily="2" charset="-122"/>
                </a:rPr>
                <a:t>2,189</a:t>
              </a:r>
              <a:r>
                <a:rPr lang="en-US" altLang="zh-CN" dirty="0" smtClean="0">
                  <a:latin typeface="Helvetica" pitchFamily="34" charset="0"/>
                  <a:ea typeface="宋体" panose="02010600030101010101" pitchFamily="2" charset="-122"/>
                </a:rPr>
                <a:t> </a:t>
              </a:r>
              <a:r>
                <a:rPr lang="zh-CN" altLang="en-US" dirty="0">
                  <a:latin typeface="Helvetica" pitchFamily="34" charset="0"/>
                  <a:ea typeface="宋体" panose="02010600030101010101" pitchFamily="2" charset="-122"/>
                </a:rPr>
                <a:t>名博士生</a:t>
              </a:r>
            </a:p>
            <a:p>
              <a:endParaRPr lang="en-US" altLang="es-ES" dirty="0">
                <a:latin typeface="Helvetica" pitchFamily="34" charset="0"/>
              </a:endParaRPr>
            </a:p>
          </p:txBody>
        </p:sp>
        <p:grpSp>
          <p:nvGrpSpPr>
            <p:cNvPr id="21538" name="Group 45"/>
            <p:cNvGrpSpPr>
              <a:grpSpLocks/>
            </p:cNvGrpSpPr>
            <p:nvPr/>
          </p:nvGrpSpPr>
          <p:grpSpPr bwMode="auto">
            <a:xfrm>
              <a:off x="5654470" y="1481639"/>
              <a:ext cx="349250" cy="368300"/>
              <a:chOff x="4694" y="3702"/>
              <a:chExt cx="273" cy="136"/>
            </a:xfrm>
          </p:grpSpPr>
          <p:sp>
            <p:nvSpPr>
              <p:cNvPr id="21539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540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</p:grpSp>
      <p:grpSp>
        <p:nvGrpSpPr>
          <p:cNvPr id="21521" name="Group 45"/>
          <p:cNvGrpSpPr>
            <a:grpSpLocks/>
          </p:cNvGrpSpPr>
          <p:nvPr/>
        </p:nvGrpSpPr>
        <p:grpSpPr bwMode="auto">
          <a:xfrm>
            <a:off x="682625" y="1255713"/>
            <a:ext cx="349250" cy="368300"/>
            <a:chOff x="4694" y="3702"/>
            <a:chExt cx="273" cy="136"/>
          </a:xfrm>
        </p:grpSpPr>
        <p:sp>
          <p:nvSpPr>
            <p:cNvPr id="21535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1536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1522" name="Agrupa 4"/>
          <p:cNvGrpSpPr>
            <a:grpSpLocks/>
          </p:cNvGrpSpPr>
          <p:nvPr/>
        </p:nvGrpSpPr>
        <p:grpSpPr bwMode="auto">
          <a:xfrm>
            <a:off x="6474439" y="4150354"/>
            <a:ext cx="2669561" cy="1140909"/>
            <a:chOff x="6050222" y="4234547"/>
            <a:chExt cx="3599681" cy="1138498"/>
          </a:xfrm>
        </p:grpSpPr>
        <p:sp>
          <p:nvSpPr>
            <p:cNvPr id="21531" name="Rectangle 7"/>
            <p:cNvSpPr>
              <a:spLocks noChangeArrowheads="1"/>
            </p:cNvSpPr>
            <p:nvPr/>
          </p:nvSpPr>
          <p:spPr bwMode="auto">
            <a:xfrm>
              <a:off x="6050222" y="4236678"/>
              <a:ext cx="3599681" cy="1136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n-US" altLang="es-ES" b="1" dirty="0" smtClean="0">
                  <a:solidFill>
                    <a:schemeClr val="tx2"/>
                  </a:solidFill>
                  <a:latin typeface="Helvetica" pitchFamily="34" charset="0"/>
                </a:rPr>
                <a:t>58,200 </a:t>
              </a:r>
              <a:r>
                <a:rPr lang="en-US" altLang="es-ES" sz="1600" dirty="0" smtClean="0">
                  <a:solidFill>
                    <a:schemeClr val="tx2"/>
                  </a:solidFill>
                  <a:latin typeface="Helvetica" pitchFamily="34" charset="0"/>
                </a:rPr>
                <a:t>members registered in </a:t>
              </a:r>
              <a:r>
                <a:rPr lang="en-US" altLang="es-ES" dirty="0" err="1" smtClean="0">
                  <a:latin typeface="Helvetica" pitchFamily="34" charset="0"/>
                </a:rPr>
                <a:t>UPC</a:t>
              </a:r>
              <a:r>
                <a:rPr lang="en-US" altLang="es-ES" b="1" dirty="0" err="1" smtClean="0">
                  <a:solidFill>
                    <a:srgbClr val="3366CC"/>
                  </a:solidFill>
                  <a:latin typeface="Helvetica" pitchFamily="34" charset="0"/>
                </a:rPr>
                <a:t>Alumni</a:t>
              </a:r>
              <a:endParaRPr lang="en-US" altLang="es-ES" b="1" dirty="0" smtClean="0">
                <a:solidFill>
                  <a:srgbClr val="3366CC"/>
                </a:solidFill>
                <a:latin typeface="Helvetica" pitchFamily="34" charset="0"/>
              </a:endParaRPr>
            </a:p>
            <a:p>
              <a:r>
                <a:rPr lang="en-US" altLang="zh-CN" sz="1400" dirty="0" smtClean="0">
                  <a:solidFill>
                    <a:schemeClr val="tx2"/>
                  </a:solidFill>
                  <a:latin typeface="Helvetica" pitchFamily="34" charset="0"/>
                </a:rPr>
                <a:t>58,200</a:t>
              </a:r>
              <a:r>
                <a:rPr lang="en-US" altLang="zh-CN" sz="1400" dirty="0" smtClean="0">
                  <a:latin typeface="Helvetica" pitchFamily="34" charset="0"/>
                </a:rPr>
                <a:t> </a:t>
              </a:r>
              <a:r>
                <a:rPr lang="zh-CN" altLang="en-US" sz="1400" dirty="0" smtClean="0">
                  <a:latin typeface="Helvetica" pitchFamily="34" charset="0"/>
                  <a:ea typeface="宋体" panose="02010600030101010101" pitchFamily="2" charset="-122"/>
                </a:rPr>
                <a:t>名</a:t>
              </a:r>
              <a:r>
                <a:rPr lang="en-US" altLang="es-ES" sz="1400" dirty="0">
                  <a:latin typeface="Helvetica" pitchFamily="34" charset="0"/>
                </a:rPr>
                <a:t>UPC</a:t>
              </a:r>
              <a:r>
                <a:rPr lang="zh-CN" altLang="en-US" sz="1400" b="1" dirty="0">
                  <a:solidFill>
                    <a:srgbClr val="3366CC"/>
                  </a:solidFill>
                  <a:latin typeface="Helvetica" pitchFamily="34" charset="0"/>
                  <a:ea typeface="宋体" panose="02010600030101010101" pitchFamily="2" charset="-122"/>
                </a:rPr>
                <a:t>校友会成员</a:t>
              </a:r>
            </a:p>
            <a:p>
              <a:endParaRPr lang="en-US" altLang="es-ES" b="1" dirty="0">
                <a:solidFill>
                  <a:srgbClr val="3366CC"/>
                </a:solidFill>
                <a:latin typeface="Helvetica" pitchFamily="34" charset="0"/>
              </a:endParaRPr>
            </a:p>
          </p:txBody>
        </p:sp>
        <p:grpSp>
          <p:nvGrpSpPr>
            <p:cNvPr id="21532" name="Group 45"/>
            <p:cNvGrpSpPr>
              <a:grpSpLocks/>
            </p:cNvGrpSpPr>
            <p:nvPr/>
          </p:nvGrpSpPr>
          <p:grpSpPr bwMode="auto">
            <a:xfrm>
              <a:off x="6050223" y="4234547"/>
              <a:ext cx="349250" cy="368300"/>
              <a:chOff x="4694" y="3702"/>
              <a:chExt cx="273" cy="136"/>
            </a:xfrm>
          </p:grpSpPr>
          <p:sp>
            <p:nvSpPr>
              <p:cNvPr id="21533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534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</p:grpSp>
      <p:sp>
        <p:nvSpPr>
          <p:cNvPr id="21523" name="Line 74"/>
          <p:cNvSpPr>
            <a:spLocks noChangeShapeType="1"/>
          </p:cNvSpPr>
          <p:nvPr/>
        </p:nvSpPr>
        <p:spPr bwMode="auto">
          <a:xfrm flipV="1">
            <a:off x="5049838" y="1819275"/>
            <a:ext cx="1349375" cy="1743075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524" name="Line 74"/>
          <p:cNvSpPr>
            <a:spLocks noChangeShapeType="1"/>
          </p:cNvSpPr>
          <p:nvPr/>
        </p:nvSpPr>
        <p:spPr bwMode="auto">
          <a:xfrm flipV="1">
            <a:off x="5119688" y="2755900"/>
            <a:ext cx="1279525" cy="992188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525" name="Line 74"/>
          <p:cNvSpPr>
            <a:spLocks noChangeShapeType="1"/>
          </p:cNvSpPr>
          <p:nvPr/>
        </p:nvSpPr>
        <p:spPr bwMode="auto">
          <a:xfrm>
            <a:off x="5119688" y="4094163"/>
            <a:ext cx="1144587" cy="241300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grpSp>
        <p:nvGrpSpPr>
          <p:cNvPr id="21526" name="Group 45"/>
          <p:cNvGrpSpPr>
            <a:grpSpLocks/>
          </p:cNvGrpSpPr>
          <p:nvPr/>
        </p:nvGrpSpPr>
        <p:grpSpPr bwMode="auto">
          <a:xfrm>
            <a:off x="682625" y="2330450"/>
            <a:ext cx="349250" cy="368300"/>
            <a:chOff x="4694" y="3702"/>
            <a:chExt cx="273" cy="136"/>
          </a:xfrm>
        </p:grpSpPr>
        <p:sp>
          <p:nvSpPr>
            <p:cNvPr id="20502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0503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>
                <a:ln>
                  <a:solidFill>
                    <a:srgbClr val="C00000"/>
                  </a:solidFill>
                </a:ln>
              </a:endParaRPr>
            </a:p>
          </p:txBody>
        </p:sp>
      </p:grpSp>
      <p:sp>
        <p:nvSpPr>
          <p:cNvPr id="21527" name="Rectangle 34"/>
          <p:cNvSpPr>
            <a:spLocks noChangeArrowheads="1"/>
          </p:cNvSpPr>
          <p:nvPr/>
        </p:nvSpPr>
        <p:spPr bwMode="auto">
          <a:xfrm>
            <a:off x="728663" y="2338388"/>
            <a:ext cx="2862262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r>
              <a:rPr lang="en-US" altLang="es-ES" b="1" dirty="0" smtClean="0">
                <a:solidFill>
                  <a:schemeClr val="tx2"/>
                </a:solidFill>
                <a:latin typeface="Helvetica" pitchFamily="34" charset="0"/>
              </a:rPr>
              <a:t>64</a:t>
            </a:r>
            <a:r>
              <a:rPr lang="en-US" altLang="es-ES" b="1" dirty="0" smtClean="0">
                <a:solidFill>
                  <a:srgbClr val="3366CC"/>
                </a:solidFill>
                <a:latin typeface="Helvetica" pitchFamily="34" charset="0"/>
              </a:rPr>
              <a:t> Undergraduate</a:t>
            </a:r>
            <a:r>
              <a:rPr lang="en-US" altLang="es-ES" b="1" dirty="0" smtClean="0">
                <a:solidFill>
                  <a:srgbClr val="0766B2"/>
                </a:solidFill>
                <a:latin typeface="Helvetica" pitchFamily="34" charset="0"/>
              </a:rPr>
              <a:t>  </a:t>
            </a:r>
            <a:r>
              <a:rPr lang="en-US" altLang="es-ES" dirty="0" smtClean="0">
                <a:latin typeface="Helvetica" pitchFamily="34" charset="0"/>
              </a:rPr>
              <a:t>degrees, 64</a:t>
            </a:r>
            <a:r>
              <a:rPr lang="zh-CN" altLang="en-US" dirty="0" smtClean="0">
                <a:ea typeface="宋体" panose="02010600030101010101" pitchFamily="2" charset="-122"/>
              </a:rPr>
              <a:t>个</a:t>
            </a:r>
            <a:r>
              <a:rPr lang="zh-CN" altLang="en-US" dirty="0">
                <a:ea typeface="宋体" panose="02010600030101010101" pitchFamily="2" charset="-122"/>
              </a:rPr>
              <a:t>本科毕业生</a:t>
            </a:r>
          </a:p>
          <a:p>
            <a:r>
              <a:rPr lang="en-US" altLang="es-ES" sz="1050" dirty="0" smtClean="0">
                <a:latin typeface="Helvetica" pitchFamily="34" charset="0"/>
              </a:rPr>
              <a:t>2018-2019</a:t>
            </a:r>
            <a:endParaRPr lang="en-US" altLang="es-ES" sz="1050" dirty="0"/>
          </a:p>
        </p:txBody>
      </p:sp>
      <p:sp>
        <p:nvSpPr>
          <p:cNvPr id="52" name="2 Marcador de contenido"/>
          <p:cNvSpPr>
            <a:spLocks noGrp="1"/>
          </p:cNvSpPr>
          <p:nvPr>
            <p:ph idx="4294967295"/>
          </p:nvPr>
        </p:nvSpPr>
        <p:spPr>
          <a:xfrm>
            <a:off x="3233738" y="549275"/>
            <a:ext cx="4933950" cy="450850"/>
          </a:xfrm>
        </p:spPr>
        <p:txBody>
          <a:bodyPr/>
          <a:lstStyle/>
          <a:p>
            <a:pPr algn="r" eaLnBrk="1" hangingPunct="1">
              <a:spcBef>
                <a:spcPct val="0"/>
              </a:spcBef>
              <a:buNone/>
            </a:pPr>
            <a:r>
              <a:rPr lang="es-ES" sz="1800" b="1" dirty="0" err="1" smtClean="0"/>
              <a:t>Education</a:t>
            </a:r>
            <a:endParaRPr lang="es-ES" sz="1800" b="1" dirty="0" smtClean="0">
              <a:solidFill>
                <a:srgbClr val="0070C0"/>
              </a:solidFill>
            </a:endParaRPr>
          </a:p>
        </p:txBody>
      </p:sp>
      <p:sp>
        <p:nvSpPr>
          <p:cNvPr id="49" name="Rectangle 7"/>
          <p:cNvSpPr>
            <a:spLocks noChangeArrowheads="1"/>
          </p:cNvSpPr>
          <p:nvPr/>
        </p:nvSpPr>
        <p:spPr bwMode="auto">
          <a:xfrm>
            <a:off x="782650" y="1255713"/>
            <a:ext cx="33115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r>
              <a:rPr lang="en-US" altLang="es-ES" b="1" dirty="0" smtClean="0">
                <a:solidFill>
                  <a:schemeClr val="tx2"/>
                </a:solidFill>
                <a:latin typeface="Helvetica" pitchFamily="34" charset="0"/>
              </a:rPr>
              <a:t>27,966  </a:t>
            </a:r>
            <a:r>
              <a:rPr lang="en-US" altLang="es-ES" b="1" dirty="0" smtClean="0">
                <a:solidFill>
                  <a:srgbClr val="3366CC"/>
                </a:solidFill>
                <a:latin typeface="Helvetica" pitchFamily="34" charset="0"/>
              </a:rPr>
              <a:t>Undergraduate </a:t>
            </a:r>
            <a:r>
              <a:rPr lang="en-US" altLang="es-ES" b="1" dirty="0">
                <a:solidFill>
                  <a:srgbClr val="3366CC"/>
                </a:solidFill>
                <a:latin typeface="Helvetica" pitchFamily="34" charset="0"/>
              </a:rPr>
              <a:t>and master </a:t>
            </a:r>
            <a:r>
              <a:rPr lang="en-US" altLang="es-ES" dirty="0" smtClean="0">
                <a:latin typeface="Helvetica" pitchFamily="34" charset="0"/>
              </a:rPr>
              <a:t>students,</a:t>
            </a:r>
            <a:r>
              <a:rPr lang="en-US" altLang="es-ES" dirty="0" smtClean="0">
                <a:solidFill>
                  <a:srgbClr val="FF0000"/>
                </a:solidFill>
                <a:latin typeface="Helvetica" pitchFamily="34" charset="0"/>
              </a:rPr>
              <a:t> </a:t>
            </a:r>
            <a:br>
              <a:rPr lang="en-US" altLang="es-ES" dirty="0" smtClean="0">
                <a:solidFill>
                  <a:srgbClr val="FF0000"/>
                </a:solidFill>
                <a:latin typeface="Helvetica" pitchFamily="34" charset="0"/>
              </a:rPr>
            </a:br>
            <a:r>
              <a:rPr lang="en-US" altLang="es-ES" dirty="0" smtClean="0">
                <a:solidFill>
                  <a:schemeClr val="tx2"/>
                </a:solidFill>
                <a:latin typeface="Helvetica" pitchFamily="34" charset="0"/>
              </a:rPr>
              <a:t>27,966</a:t>
            </a:r>
            <a:r>
              <a:rPr lang="en-US" altLang="es-ES" dirty="0" smtClean="0">
                <a:solidFill>
                  <a:srgbClr val="FF0000"/>
                </a:solidFill>
                <a:latin typeface="Helvetica" pitchFamily="34" charset="0"/>
              </a:rPr>
              <a:t> </a:t>
            </a:r>
            <a:r>
              <a:rPr lang="zh-CN" altLang="en-US" dirty="0" smtClean="0">
                <a:latin typeface="Helvetica" pitchFamily="34" charset="0"/>
                <a:ea typeface="宋体" panose="02010600030101010101" pitchFamily="2" charset="-122"/>
              </a:rPr>
              <a:t>名</a:t>
            </a:r>
            <a:r>
              <a:rPr lang="zh-CN" altLang="en-US" dirty="0">
                <a:latin typeface="Helvetica" pitchFamily="34" charset="0"/>
                <a:ea typeface="宋体" panose="02010600030101010101" pitchFamily="2" charset="-122"/>
              </a:rPr>
              <a:t>硕士毕业生</a:t>
            </a:r>
          </a:p>
          <a:p>
            <a:endParaRPr lang="en-US" altLang="es-ES" dirty="0"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02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/>
          <p:cNvSpPr txBox="1"/>
          <p:nvPr/>
        </p:nvSpPr>
        <p:spPr>
          <a:xfrm>
            <a:off x="6084168" y="5126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/>
              <a:t>Reputation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99" y="1035896"/>
            <a:ext cx="7572375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008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/>
          <p:cNvSpPr txBox="1"/>
          <p:nvPr/>
        </p:nvSpPr>
        <p:spPr>
          <a:xfrm>
            <a:off x="6084168" y="5126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/>
              <a:t>Reputation</a:t>
            </a:r>
            <a:endParaRPr lang="es-ES" b="1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18" y="1035896"/>
            <a:ext cx="7696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975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atroUPC201112">
  <a:themeElements>
    <a:clrScheme name="modelUPC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elUP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</a:spPr>
      <a:bodyPr anchor="ctr">
        <a:spAutoFit/>
      </a:bodyPr>
      <a:lstStyle>
        <a:defPPr>
          <a:defRPr sz="3200" b="1" dirty="0" err="1">
            <a:solidFill>
              <a:srgbClr val="993366"/>
            </a:solidFill>
          </a:defRPr>
        </a:defPPr>
      </a:lstStyle>
    </a:spDef>
  </a:objectDefaults>
  <a:extraClrSchemeLst>
    <a:extraClrScheme>
      <a:clrScheme name="modelUP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UPC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UPC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UPC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UPC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UPC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UPC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UPC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UPC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UPC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UPC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UPC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12864</TotalTime>
  <Words>1371</Words>
  <Application>Microsoft Office PowerPoint</Application>
  <PresentationFormat>Presentación en pantalla (4:3)</PresentationFormat>
  <Paragraphs>265</Paragraphs>
  <Slides>23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23</vt:i4>
      </vt:variant>
    </vt:vector>
  </HeadingPairs>
  <TitlesOfParts>
    <vt:vector size="36" baseType="lpstr">
      <vt:lpstr>MS PGothic</vt:lpstr>
      <vt:lpstr>宋体</vt:lpstr>
      <vt:lpstr>Arial</vt:lpstr>
      <vt:lpstr>Calibri</vt:lpstr>
      <vt:lpstr>Calibri Light</vt:lpstr>
      <vt:lpstr>Courier New</vt:lpstr>
      <vt:lpstr>Helvetica</vt:lpstr>
      <vt:lpstr>inherit</vt:lpstr>
      <vt:lpstr>PMingLiU</vt:lpstr>
      <vt:lpstr>华文细黑</vt:lpstr>
      <vt:lpstr>Wingdings</vt:lpstr>
      <vt:lpstr>Office Theme</vt:lpstr>
      <vt:lpstr>patroUPC201112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-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BarcelonaTech Leading Technology</dc:title>
  <dc:creator>alaoeste</dc:creator>
  <cp:lastModifiedBy>Jordi Pinart</cp:lastModifiedBy>
  <cp:revision>852</cp:revision>
  <cp:lastPrinted>2018-02-09T10:41:25Z</cp:lastPrinted>
  <dcterms:created xsi:type="dcterms:W3CDTF">2010-11-17T14:44:15Z</dcterms:created>
  <dcterms:modified xsi:type="dcterms:W3CDTF">2020-10-06T11:45:12Z</dcterms:modified>
</cp:coreProperties>
</file>