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312" r:id="rId3"/>
    <p:sldId id="257" r:id="rId4"/>
    <p:sldId id="259" r:id="rId5"/>
    <p:sldId id="286" r:id="rId6"/>
    <p:sldId id="294" r:id="rId7"/>
    <p:sldId id="348" r:id="rId8"/>
    <p:sldId id="349" r:id="rId9"/>
    <p:sldId id="328" r:id="rId10"/>
    <p:sldId id="330" r:id="rId11"/>
    <p:sldId id="260" r:id="rId12"/>
    <p:sldId id="344" r:id="rId13"/>
    <p:sldId id="338" r:id="rId14"/>
    <p:sldId id="327" r:id="rId15"/>
    <p:sldId id="297" r:id="rId16"/>
    <p:sldId id="331" r:id="rId17"/>
    <p:sldId id="322" r:id="rId18"/>
    <p:sldId id="323" r:id="rId19"/>
    <p:sldId id="318" r:id="rId20"/>
    <p:sldId id="334" r:id="rId21"/>
    <p:sldId id="268" r:id="rId22"/>
    <p:sldId id="270" r:id="rId23"/>
    <p:sldId id="346" r:id="rId24"/>
    <p:sldId id="301" r:id="rId25"/>
    <p:sldId id="342" r:id="rId26"/>
    <p:sldId id="320" r:id="rId27"/>
    <p:sldId id="343" r:id="rId28"/>
    <p:sldId id="332" r:id="rId29"/>
    <p:sldId id="289" r:id="rId30"/>
    <p:sldId id="292" r:id="rId31"/>
    <p:sldId id="336" r:id="rId32"/>
    <p:sldId id="290" r:id="rId33"/>
    <p:sldId id="293" r:id="rId34"/>
    <p:sldId id="295" r:id="rId35"/>
    <p:sldId id="341" r:id="rId36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06" userDrawn="1">
          <p15:clr>
            <a:srgbClr val="A4A3A4"/>
          </p15:clr>
        </p15:guide>
        <p15:guide id="3" orient="horz" pos="164" userDrawn="1">
          <p15:clr>
            <a:srgbClr val="A4A3A4"/>
          </p15:clr>
        </p15:guide>
        <p15:guide id="4" pos="151" userDrawn="1">
          <p15:clr>
            <a:srgbClr val="A4A3A4"/>
          </p15:clr>
        </p15:guide>
        <p15:guide id="5" pos="7242" userDrawn="1">
          <p15:clr>
            <a:srgbClr val="A4A3A4"/>
          </p15:clr>
        </p15:guide>
        <p15:guide id="6" pos="409" userDrawn="1">
          <p15:clr>
            <a:srgbClr val="A4A3A4"/>
          </p15:clr>
        </p15:guide>
        <p15:guide id="7" pos="7504" userDrawn="1">
          <p15:clr>
            <a:srgbClr val="A4A3A4"/>
          </p15:clr>
        </p15:guide>
        <p15:guide id="8" orient="horz" pos="4163" userDrawn="1">
          <p15:clr>
            <a:srgbClr val="A4A3A4"/>
          </p15:clr>
        </p15:guide>
        <p15:guide id="9" pos="3255" userDrawn="1">
          <p15:clr>
            <a:srgbClr val="A4A3A4"/>
          </p15:clr>
        </p15:guide>
        <p15:guide id="10" pos="675" userDrawn="1">
          <p15:clr>
            <a:srgbClr val="A4A3A4"/>
          </p15:clr>
        </p15:guide>
        <p15:guide id="11" orient="horz" pos="3523" userDrawn="1">
          <p15:clr>
            <a:srgbClr val="A4A3A4"/>
          </p15:clr>
        </p15:guide>
        <p15:guide id="12" pos="1242" userDrawn="1">
          <p15:clr>
            <a:srgbClr val="A4A3A4"/>
          </p15:clr>
        </p15:guide>
        <p15:guide id="13" pos="3270" userDrawn="1">
          <p15:clr>
            <a:srgbClr val="A4A3A4"/>
          </p15:clr>
        </p15:guide>
        <p15:guide id="14" pos="47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72AD"/>
    <a:srgbClr val="008DC2"/>
    <a:srgbClr val="0082BD"/>
    <a:srgbClr val="019CD1"/>
    <a:srgbClr val="008DC5"/>
    <a:srgbClr val="007AB6"/>
    <a:srgbClr val="0095CD"/>
    <a:srgbClr val="2E5B84"/>
    <a:srgbClr val="2F6457"/>
    <a:srgbClr val="1965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22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38" y="444"/>
      </p:cViewPr>
      <p:guideLst>
        <p:guide orient="horz" pos="3906"/>
        <p:guide orient="horz" pos="164"/>
        <p:guide pos="151"/>
        <p:guide pos="7242"/>
        <p:guide pos="409"/>
        <p:guide pos="7504"/>
        <p:guide orient="horz" pos="4163"/>
        <p:guide pos="3255"/>
        <p:guide pos="675"/>
        <p:guide orient="horz" pos="3523"/>
        <p:guide pos="1242"/>
        <p:guide pos="3270"/>
        <p:guide pos="47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A2760A3D-454B-4305-8321-5400156CCB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5FD2BD12-A30A-4E41-B783-540CE9847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4C503F86-38DF-4127-BC52-8FB877017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C3B0-280C-408B-81D9-6107E3EF7099}" type="datetimeFigureOut">
              <a:rPr lang="ca-ES" smtClean="0"/>
              <a:t>10/3/2023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B6B59192-9884-4BED-BCEE-F59B12588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F24B4517-51BC-4A9F-B0E4-0CBD1BA12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C9AD-F3F2-493C-B8E3-F91D03DFF6BA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6202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F418A59-C961-48EA-BC92-9318A5E81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59BD4FD4-1B29-402A-8A21-469426DAE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454A9C36-DF5D-401B-9408-6F7169873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C3B0-280C-408B-81D9-6107E3EF7099}" type="datetimeFigureOut">
              <a:rPr lang="ca-ES" smtClean="0"/>
              <a:t>10/3/2023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29B8B34B-B39C-483E-8E48-ABB18B8EB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B7F6D2B8-BCCA-4820-A712-465AB2566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C9AD-F3F2-493C-B8E3-F91D03DFF6BA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7112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62469C6E-244D-4602-ADC3-D3C42EBB7C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DEC3F3C7-1348-4AB5-A8FE-1B3DDBA541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0893F5A3-4C9A-4619-A714-89EF41985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C3B0-280C-408B-81D9-6107E3EF7099}" type="datetimeFigureOut">
              <a:rPr lang="ca-ES" smtClean="0"/>
              <a:t>10/3/2023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0CE6704-2615-439E-B2F6-D76627354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B17FB150-1DA8-4118-9B0C-7DF484D70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C9AD-F3F2-493C-B8E3-F91D03DFF6BA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8776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ol i subtítol (cò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tge" descr="Imat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362" y="-82765"/>
            <a:ext cx="12342746" cy="71280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Imatge" descr="Imat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27" y="6025519"/>
            <a:ext cx="2188608" cy="479693"/>
          </a:xfrm>
          <a:prstGeom prst="rect">
            <a:avLst/>
          </a:prstGeom>
          <a:ln w="12700">
            <a:miter lim="400000"/>
          </a:ln>
        </p:spPr>
      </p:pic>
      <p:sp>
        <p:nvSpPr>
          <p:cNvPr id="30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118489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B0D25355-A65C-45A4-85BB-CFA58957A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B487C0E4-DD26-4223-97F2-F79DCBA00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05BB7CFA-B529-44B8-815A-AA0759B76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C3B0-280C-408B-81D9-6107E3EF7099}" type="datetimeFigureOut">
              <a:rPr lang="ca-ES" smtClean="0"/>
              <a:t>10/3/2023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BCAD2E5C-AB24-43F3-A260-049564912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416A690E-CE0C-46B6-A0C3-11ABE43C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C9AD-F3F2-493C-B8E3-F91D03DFF6BA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5947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121D46D-01E8-41EA-81C2-FDCBD8BDC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ED0FBC21-75AB-4816-BCDF-FF5FBF356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4C6EBCD-0038-4EE2-A075-20C27C526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C3B0-280C-408B-81D9-6107E3EF7099}" type="datetimeFigureOut">
              <a:rPr lang="ca-ES" smtClean="0"/>
              <a:t>10/3/2023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8E588C10-66F4-4FC1-B0B4-EC9193CE8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EB31DF7B-5B8A-4F74-9D9F-AC7FB97B7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C9AD-F3F2-493C-B8E3-F91D03DFF6BA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8377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A061273-2F3A-435F-930E-CB287FD59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B48497B5-C300-4DB5-B32A-71C9C46F24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9C42EDA0-C0DD-47F4-9DC3-1B99036C0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3E7D9691-4BAD-47D6-8513-A3F29A46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C3B0-280C-408B-81D9-6107E3EF7099}" type="datetimeFigureOut">
              <a:rPr lang="ca-ES" smtClean="0"/>
              <a:t>10/3/2023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8ADD6FBD-88CE-46CE-915C-941BCD2F9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800287D5-F4C1-4C9E-B58C-F63FEED7D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C9AD-F3F2-493C-B8E3-F91D03DFF6BA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0077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01D15A7-ED44-4955-8885-A36DE44B8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6159F831-41F5-4C1F-8462-38ED823EA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F2FC7500-287B-4233-8A95-E22FA4C08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5BB09271-056F-40BB-ACAE-0B8BF173C6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E1071840-1245-4933-AF62-12215AB7D7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5DE95C25-A6A4-4D5E-B8F5-60B945A8D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C3B0-280C-408B-81D9-6107E3EF7099}" type="datetimeFigureOut">
              <a:rPr lang="ca-ES" smtClean="0"/>
              <a:t>10/3/2023</a:t>
            </a:fld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BC98CB9E-D842-43D9-929F-9A1A8F8A7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7BF03D42-37C9-4F6F-8AA2-52B209777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C9AD-F3F2-493C-B8E3-F91D03DFF6BA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926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0479DB6A-D283-41D3-9596-636B8973A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A4CEDCA3-1112-42CF-8C0F-EAC1C299A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C3B0-280C-408B-81D9-6107E3EF7099}" type="datetimeFigureOut">
              <a:rPr lang="ca-ES" smtClean="0"/>
              <a:t>10/3/2023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765E5DD0-4F57-4697-AAE1-17DF5C192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0848AEC7-C313-49C4-8660-63D665ACB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C9AD-F3F2-493C-B8E3-F91D03DFF6BA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2443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A005A2E8-0C69-4782-BF79-D15800F6F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C3B0-280C-408B-81D9-6107E3EF7099}" type="datetimeFigureOut">
              <a:rPr lang="ca-ES" smtClean="0"/>
              <a:t>10/3/2023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98237993-8126-42E0-AAC8-E808F62C0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8E864123-DFA4-49AA-9D0C-D4BAEB4C0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C9AD-F3F2-493C-B8E3-F91D03DFF6BA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5737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609EA3B5-8369-4B4B-8C8A-3595BD226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CAF754F7-1857-4D95-A639-32FDDED7E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381DE79F-C9E9-4DEB-A13E-0060C6A646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50DFC76F-94CB-41D1-8514-F9AE16554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C3B0-280C-408B-81D9-6107E3EF7099}" type="datetimeFigureOut">
              <a:rPr lang="ca-ES" smtClean="0"/>
              <a:t>10/3/2023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71FC7A2D-2EE0-4C63-A73A-9B094D212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3581781B-A0CD-4EEC-9914-D154E1095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C9AD-F3F2-493C-B8E3-F91D03DFF6BA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1461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5A783CA-702F-4148-93DB-4247FD803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36E28D9A-DA94-406D-8ECD-BA13C861F0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6E70DCE0-47BA-41A8-A93C-E577FAF85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0BCF11DB-BD1B-4C7D-810D-1CE61F487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C3B0-280C-408B-81D9-6107E3EF7099}" type="datetimeFigureOut">
              <a:rPr lang="ca-ES" smtClean="0"/>
              <a:t>10/3/2023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D7CA5B38-66A4-4632-A800-DFEF07120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AC35FCD7-F62D-417F-ACB0-E920C5585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C9AD-F3F2-493C-B8E3-F91D03DFF6BA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3717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00C224EE-BE28-4A11-AD69-C1441D3B3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32AE12BC-F2BF-478D-A6F1-7428152E0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59F5647A-D62E-4950-AC22-781D5B776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0C3B0-280C-408B-81D9-6107E3EF7099}" type="datetimeFigureOut">
              <a:rPr lang="ca-ES" smtClean="0"/>
              <a:t>10/3/2023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A41D9516-164A-48EE-9A74-A744D5157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4E3FCB2B-7884-40A0-BBB0-4F65BF6C6D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BC9AD-F3F2-493C-B8E3-F91D03DFF6BA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96120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2.t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3.t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3">
            <a:extLst>
              <a:ext uri="{FF2B5EF4-FFF2-40B4-BE49-F238E27FC236}">
                <a16:creationId xmlns:a16="http://schemas.microsoft.com/office/drawing/2014/main" id="{71150FA4-0C82-4503-8EAF-A8D6DF436204}"/>
              </a:ext>
            </a:extLst>
          </p:cNvPr>
          <p:cNvSpPr/>
          <p:nvPr/>
        </p:nvSpPr>
        <p:spPr>
          <a:xfrm>
            <a:off x="-143456" y="-96253"/>
            <a:ext cx="12335456" cy="6954253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8" t="-8784" r="-108" b="-13540"/>
            </a:stretch>
          </a:blip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93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7" name="Imatge 6">
            <a:extLst>
              <a:ext uri="{FF2B5EF4-FFF2-40B4-BE49-F238E27FC236}">
                <a16:creationId xmlns:a16="http://schemas.microsoft.com/office/drawing/2014/main" id="{595E8FA2-9AF7-4099-9D5F-58B2C1D5CE0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880" y="3562509"/>
            <a:ext cx="4319025" cy="2340869"/>
          </a:xfrm>
          <a:prstGeom prst="rect">
            <a:avLst/>
          </a:prstGeom>
        </p:spPr>
      </p:pic>
      <p:grpSp>
        <p:nvGrpSpPr>
          <p:cNvPr id="3" name="Agrupa 2">
            <a:extLst>
              <a:ext uri="{FF2B5EF4-FFF2-40B4-BE49-F238E27FC236}">
                <a16:creationId xmlns:a16="http://schemas.microsoft.com/office/drawing/2014/main" id="{EB243F93-FF7F-481A-A315-883D2355EAAA}"/>
              </a:ext>
            </a:extLst>
          </p:cNvPr>
          <p:cNvGrpSpPr/>
          <p:nvPr/>
        </p:nvGrpSpPr>
        <p:grpSpPr>
          <a:xfrm>
            <a:off x="6015557" y="5011590"/>
            <a:ext cx="3137913" cy="824093"/>
            <a:chOff x="8688601" y="3194891"/>
            <a:chExt cx="1719938" cy="824093"/>
          </a:xfrm>
        </p:grpSpPr>
        <p:sp>
          <p:nvSpPr>
            <p:cNvPr id="2" name="QuadreDeText 1">
              <a:extLst>
                <a:ext uri="{FF2B5EF4-FFF2-40B4-BE49-F238E27FC236}">
                  <a16:creationId xmlns:a16="http://schemas.microsoft.com/office/drawing/2014/main" id="{BEA62705-8CA9-46FA-BCE0-D11EEFFBD9B2}"/>
                </a:ext>
              </a:extLst>
            </p:cNvPr>
            <p:cNvSpPr txBox="1"/>
            <p:nvPr/>
          </p:nvSpPr>
          <p:spPr>
            <a:xfrm>
              <a:off x="8688601" y="3194891"/>
              <a:ext cx="1719938" cy="716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5500"/>
                </a:lnSpc>
              </a:pPr>
              <a:r>
                <a:rPr lang="ca-ES" sz="28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Curso 2022-2023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8AE6765-DAD6-425E-8F17-14CF84398BC7}"/>
                </a:ext>
              </a:extLst>
            </p:cNvPr>
            <p:cNvSpPr/>
            <p:nvPr/>
          </p:nvSpPr>
          <p:spPr>
            <a:xfrm>
              <a:off x="8764286" y="3910984"/>
              <a:ext cx="1482439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 dirty="0"/>
            </a:p>
          </p:txBody>
        </p:sp>
      </p:grpSp>
      <p:pic>
        <p:nvPicPr>
          <p:cNvPr id="8" name="Imatge" descr="Imatge">
            <a:extLst>
              <a:ext uri="{FF2B5EF4-FFF2-40B4-BE49-F238E27FC236}">
                <a16:creationId xmlns:a16="http://schemas.microsoft.com/office/drawing/2014/main" id="{460FB98F-DB0B-4EA7-876B-09557EA5E77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019" y="459131"/>
            <a:ext cx="2388967" cy="5197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6703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3ED7DB61-C4B0-4BD5-AC5C-F30BA44D3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3904" y="0"/>
            <a:ext cx="4578096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1" y="0"/>
            <a:ext cx="12192000" cy="6858001"/>
          </a:xfrm>
          <a:prstGeom prst="rect">
            <a:avLst/>
          </a:prstGeom>
          <a:gradFill flip="none" rotWithShape="1">
            <a:gsLst>
              <a:gs pos="70000">
                <a:srgbClr val="0076B4"/>
              </a:gs>
              <a:gs pos="100000">
                <a:srgbClr val="2E5B84"/>
              </a:gs>
              <a:gs pos="35000">
                <a:srgbClr val="00A8CD"/>
              </a:gs>
              <a:gs pos="25000">
                <a:srgbClr val="75A75E">
                  <a:alpha val="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4" name="QuadreDeText 13">
            <a:extLst>
              <a:ext uri="{FF2B5EF4-FFF2-40B4-BE49-F238E27FC236}">
                <a16:creationId xmlns:a16="http://schemas.microsoft.com/office/drawing/2014/main" id="{12F096E6-97DA-4BAF-941B-B36E0EEA3E6B}"/>
              </a:ext>
            </a:extLst>
          </p:cNvPr>
          <p:cNvSpPr txBox="1"/>
          <p:nvPr/>
        </p:nvSpPr>
        <p:spPr>
          <a:xfrm>
            <a:off x="984100" y="503010"/>
            <a:ext cx="564570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Una universidad </a:t>
            </a:r>
            <a:r>
              <a:rPr lang="es-ES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comprometida</a:t>
            </a:r>
            <a:r>
              <a:rPr lang="es-ES" sz="60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con su </a:t>
            </a:r>
            <a:r>
              <a:rPr lang="es-ES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entorno</a:t>
            </a:r>
            <a:r>
              <a:rPr lang="es-ES" sz="60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y la </a:t>
            </a:r>
            <a:r>
              <a:rPr lang="es-ES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sociedad</a:t>
            </a:r>
          </a:p>
        </p:txBody>
      </p:sp>
      <p:pic>
        <p:nvPicPr>
          <p:cNvPr id="9" name="Imat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74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54"/>
          <a:stretch/>
        </p:blipFill>
        <p:spPr>
          <a:xfrm>
            <a:off x="-14567" y="-574181"/>
            <a:ext cx="12206565" cy="6863790"/>
          </a:xfrm>
          <a:prstGeom prst="rect">
            <a:avLst/>
          </a:prstGeom>
        </p:spPr>
      </p:pic>
      <p:pic>
        <p:nvPicPr>
          <p:cNvPr id="8" name="Imat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" y="427"/>
            <a:ext cx="12191237" cy="685757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005" y="3580943"/>
            <a:ext cx="3231140" cy="2427971"/>
          </a:xfrm>
          <a:prstGeom prst="rect">
            <a:avLst/>
          </a:prstGeom>
        </p:spPr>
      </p:pic>
      <p:sp>
        <p:nvSpPr>
          <p:cNvPr id="5" name="QuadreDeText 4">
            <a:extLst>
              <a:ext uri="{FF2B5EF4-FFF2-40B4-BE49-F238E27FC236}">
                <a16:creationId xmlns:a16="http://schemas.microsoft.com/office/drawing/2014/main" id="{D5F45846-6A55-46B3-917B-F2FDF0A177C4}"/>
              </a:ext>
            </a:extLst>
          </p:cNvPr>
          <p:cNvSpPr txBox="1"/>
          <p:nvPr/>
        </p:nvSpPr>
        <p:spPr>
          <a:xfrm>
            <a:off x="2359515" y="3913720"/>
            <a:ext cx="53556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proyectos de cooperación para el desarrollo en 21 países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3B5342-A584-4F3E-8446-CFE7168914B9}"/>
              </a:ext>
            </a:extLst>
          </p:cNvPr>
          <p:cNvSpPr/>
          <p:nvPr/>
        </p:nvSpPr>
        <p:spPr>
          <a:xfrm>
            <a:off x="1290682" y="3919070"/>
            <a:ext cx="14072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53</a:t>
            </a:r>
            <a:endParaRPr lang="ca-ES" sz="6600" b="1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</p:txBody>
      </p:sp>
      <p:pic>
        <p:nvPicPr>
          <p:cNvPr id="12" name="Imatg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027F295-231A-4CB1-BE62-0E05A95E5233}"/>
              </a:ext>
            </a:extLst>
          </p:cNvPr>
          <p:cNvSpPr/>
          <p:nvPr/>
        </p:nvSpPr>
        <p:spPr>
          <a:xfrm>
            <a:off x="1331467" y="4865872"/>
            <a:ext cx="972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06260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QuadreDeText 7">
            <a:extLst>
              <a:ext uri="{FF2B5EF4-FFF2-40B4-BE49-F238E27FC236}">
                <a16:creationId xmlns:a16="http://schemas.microsoft.com/office/drawing/2014/main" id="{000114DA-9D7E-4D7B-898B-2B446DE24F5F}"/>
              </a:ext>
            </a:extLst>
          </p:cNvPr>
          <p:cNvSpPr txBox="1"/>
          <p:nvPr/>
        </p:nvSpPr>
        <p:spPr>
          <a:xfrm>
            <a:off x="597629" y="816894"/>
            <a:ext cx="41682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>
                <a:solidFill>
                  <a:srgbClr val="0B72AD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Una universidad alineada con los </a:t>
            </a:r>
            <a:r>
              <a:rPr lang="es-ES_tradnl" sz="3200" b="1" dirty="0">
                <a:solidFill>
                  <a:srgbClr val="0B72AD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Objetivos </a:t>
            </a:r>
            <a:r>
              <a:rPr lang="es-ES_tradnl" sz="3200" dirty="0">
                <a:solidFill>
                  <a:srgbClr val="0B72AD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de</a:t>
            </a:r>
            <a:r>
              <a:rPr lang="es-ES_tradnl" sz="3200" b="1" dirty="0">
                <a:solidFill>
                  <a:srgbClr val="0B72AD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Desarrollo Sostenible </a:t>
            </a:r>
            <a:r>
              <a:rPr lang="es-ES_tradnl" sz="3200" dirty="0">
                <a:solidFill>
                  <a:srgbClr val="0B72AD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(ODS)</a:t>
            </a:r>
          </a:p>
        </p:txBody>
      </p:sp>
      <p:pic>
        <p:nvPicPr>
          <p:cNvPr id="13" name="Imatg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  <p:pic>
        <p:nvPicPr>
          <p:cNvPr id="15" name="Imat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98" y="3536995"/>
            <a:ext cx="3016520" cy="201245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527" y="243214"/>
            <a:ext cx="6161905" cy="52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0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tge 10">
            <a:extLst>
              <a:ext uri="{FF2B5EF4-FFF2-40B4-BE49-F238E27FC236}">
                <a16:creationId xmlns:a16="http://schemas.microsoft.com/office/drawing/2014/main" id="{26FE4AF0-3967-451F-9D4E-E20D5B0908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9024"/>
          <a:stretch/>
        </p:blipFill>
        <p:spPr>
          <a:xfrm>
            <a:off x="0" y="0"/>
            <a:ext cx="12192000" cy="4164203"/>
          </a:xfrm>
          <a:prstGeom prst="rect">
            <a:avLst/>
          </a:prstGeom>
        </p:spPr>
      </p:pic>
      <p:pic>
        <p:nvPicPr>
          <p:cNvPr id="6" name="Imat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9543"/>
            <a:ext cx="12191237" cy="5798457"/>
          </a:xfrm>
          <a:prstGeom prst="rect">
            <a:avLst/>
          </a:prstGeom>
        </p:spPr>
      </p:pic>
      <p:sp>
        <p:nvSpPr>
          <p:cNvPr id="14" name="QuadreDeText 13">
            <a:extLst>
              <a:ext uri="{FF2B5EF4-FFF2-40B4-BE49-F238E27FC236}">
                <a16:creationId xmlns:a16="http://schemas.microsoft.com/office/drawing/2014/main" id="{12F096E6-97DA-4BAF-941B-B36E0EEA3E6B}"/>
              </a:ext>
            </a:extLst>
          </p:cNvPr>
          <p:cNvSpPr txBox="1"/>
          <p:nvPr/>
        </p:nvSpPr>
        <p:spPr>
          <a:xfrm>
            <a:off x="460102" y="4431770"/>
            <a:ext cx="73630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Comunidad</a:t>
            </a:r>
            <a:r>
              <a:rPr lang="ca-ES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UPC</a:t>
            </a:r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70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>
            <a:extLst>
              <a:ext uri="{FF2B5EF4-FFF2-40B4-BE49-F238E27FC236}">
                <a16:creationId xmlns:a16="http://schemas.microsoft.com/office/drawing/2014/main" id="{6D8E9213-7875-451E-8511-00191F4625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27" t="537" r="13697"/>
          <a:stretch/>
        </p:blipFill>
        <p:spPr>
          <a:xfrm>
            <a:off x="4217440" y="-34360"/>
            <a:ext cx="7988301" cy="692671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0" y="0"/>
            <a:ext cx="12205742" cy="6857999"/>
          </a:xfrm>
          <a:prstGeom prst="rect">
            <a:avLst/>
          </a:prstGeom>
          <a:gradFill flip="none" rotWithShape="1">
            <a:gsLst>
              <a:gs pos="65000">
                <a:srgbClr val="0076B4"/>
              </a:gs>
              <a:gs pos="100000">
                <a:srgbClr val="2E5B84"/>
              </a:gs>
              <a:gs pos="56000">
                <a:srgbClr val="00A8CD">
                  <a:alpha val="1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EF06D4E8-AD2F-49E1-AEE0-3777519AC38B}"/>
              </a:ext>
            </a:extLst>
          </p:cNvPr>
          <p:cNvSpPr txBox="1"/>
          <p:nvPr/>
        </p:nvSpPr>
        <p:spPr>
          <a:xfrm>
            <a:off x="661428" y="497022"/>
            <a:ext cx="462853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29 812</a:t>
            </a:r>
          </a:p>
          <a:p>
            <a:pPr algn="ctr"/>
            <a:endParaRPr lang="ca-ES" sz="800" b="1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  <a:p>
            <a:pPr algn="ctr"/>
            <a:r>
              <a:rPr lang="ca-ES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estudiantes de</a:t>
            </a:r>
          </a:p>
          <a:p>
            <a:pPr algn="ctr"/>
            <a:r>
              <a:rPr lang="ca-ES" sz="3600" dirty="0" err="1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grado</a:t>
            </a:r>
            <a:r>
              <a:rPr lang="ca-ES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y </a:t>
            </a:r>
            <a:r>
              <a:rPr lang="ca-ES" sz="3600" dirty="0" err="1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máster</a:t>
            </a:r>
            <a:r>
              <a:rPr lang="ca-ES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</a:t>
            </a:r>
          </a:p>
        </p:txBody>
      </p:sp>
      <p:sp>
        <p:nvSpPr>
          <p:cNvPr id="14" name="QuadreDeText 13">
            <a:extLst>
              <a:ext uri="{FF2B5EF4-FFF2-40B4-BE49-F238E27FC236}">
                <a16:creationId xmlns:a16="http://schemas.microsoft.com/office/drawing/2014/main" id="{12F096E6-97DA-4BAF-941B-B36E0EEA3E6B}"/>
              </a:ext>
            </a:extLst>
          </p:cNvPr>
          <p:cNvSpPr txBox="1"/>
          <p:nvPr/>
        </p:nvSpPr>
        <p:spPr>
          <a:xfrm>
            <a:off x="318512" y="3097587"/>
            <a:ext cx="40183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2 107</a:t>
            </a:r>
          </a:p>
          <a:p>
            <a:endParaRPr lang="ca-ES" sz="800" b="1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  <a:p>
            <a:r>
              <a:rPr lang="ca-ES" sz="3600" dirty="0" err="1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doctorandos</a:t>
            </a:r>
            <a:endParaRPr lang="ca-ES" sz="3600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  <a:p>
            <a:r>
              <a:rPr lang="ca-ES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y </a:t>
            </a:r>
            <a:r>
              <a:rPr lang="ca-ES" sz="3600" dirty="0" err="1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doctorandas</a:t>
            </a:r>
            <a:endParaRPr lang="ca-ES" sz="3600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495656D-A4E1-43C8-B660-73B78F0F4C8E}"/>
              </a:ext>
            </a:extLst>
          </p:cNvPr>
          <p:cNvSpPr/>
          <p:nvPr/>
        </p:nvSpPr>
        <p:spPr>
          <a:xfrm>
            <a:off x="1805697" y="1440794"/>
            <a:ext cx="2340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9" name="QuadreDeText 8">
            <a:extLst>
              <a:ext uri="{FF2B5EF4-FFF2-40B4-BE49-F238E27FC236}">
                <a16:creationId xmlns:a16="http://schemas.microsoft.com/office/drawing/2014/main" id="{77935B0A-CC2B-4D5A-9F10-51259D5ABD3A}"/>
              </a:ext>
            </a:extLst>
          </p:cNvPr>
          <p:cNvSpPr txBox="1"/>
          <p:nvPr/>
        </p:nvSpPr>
        <p:spPr>
          <a:xfrm>
            <a:off x="4203697" y="3166383"/>
            <a:ext cx="3744887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54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31 % </a:t>
            </a:r>
          </a:p>
          <a:p>
            <a:br>
              <a:rPr lang="ca-ES" sz="8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</a:br>
            <a:r>
              <a:rPr lang="ca-ES" sz="28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de </a:t>
            </a:r>
            <a:r>
              <a:rPr lang="ca-ES" sz="2800" dirty="0" err="1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mujeres</a:t>
            </a:r>
            <a:r>
              <a:rPr lang="ca-ES" sz="28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en el </a:t>
            </a:r>
            <a:r>
              <a:rPr lang="ca-ES" sz="2800" dirty="0" err="1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estudiantado</a:t>
            </a:r>
            <a:r>
              <a:rPr lang="ca-ES" sz="28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de </a:t>
            </a:r>
            <a:r>
              <a:rPr lang="ca-ES" sz="2800" dirty="0" err="1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nuevo</a:t>
            </a:r>
            <a:r>
              <a:rPr lang="ca-ES" sz="28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</a:t>
            </a:r>
            <a:r>
              <a:rPr lang="ca-ES" sz="2800" dirty="0" err="1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ingreso</a:t>
            </a:r>
            <a:endParaRPr lang="ca-ES" sz="2800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95656D-A4E1-43C8-B660-73B78F0F4C8E}"/>
              </a:ext>
            </a:extLst>
          </p:cNvPr>
          <p:cNvSpPr/>
          <p:nvPr/>
        </p:nvSpPr>
        <p:spPr>
          <a:xfrm>
            <a:off x="395788" y="4052498"/>
            <a:ext cx="1872000" cy="1061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pic>
        <p:nvPicPr>
          <p:cNvPr id="18" name="Imatg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495656D-A4E1-43C8-B660-73B78F0F4C8E}"/>
              </a:ext>
            </a:extLst>
          </p:cNvPr>
          <p:cNvSpPr/>
          <p:nvPr/>
        </p:nvSpPr>
        <p:spPr>
          <a:xfrm>
            <a:off x="4294716" y="4053492"/>
            <a:ext cx="1512000" cy="1061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52283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tge 7">
            <a:extLst>
              <a:ext uri="{FF2B5EF4-FFF2-40B4-BE49-F238E27FC236}">
                <a16:creationId xmlns:a16="http://schemas.microsoft.com/office/drawing/2014/main" id="{C430E137-B076-463F-8AD9-EA558F212B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034" t="3940" r="6139"/>
          <a:stretch/>
        </p:blipFill>
        <p:spPr>
          <a:xfrm>
            <a:off x="-41907" y="0"/>
            <a:ext cx="7641898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 rot="10800000">
            <a:off x="1" y="0"/>
            <a:ext cx="12192000" cy="6860814"/>
          </a:xfrm>
          <a:prstGeom prst="rect">
            <a:avLst/>
          </a:prstGeom>
          <a:gradFill flip="none" rotWithShape="1">
            <a:gsLst>
              <a:gs pos="60000">
                <a:srgbClr val="0091CA"/>
              </a:gs>
              <a:gs pos="100000">
                <a:srgbClr val="2E5B84"/>
              </a:gs>
              <a:gs pos="45000">
                <a:srgbClr val="00A8CD">
                  <a:alpha val="1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12" name="Agrupa 11">
            <a:extLst>
              <a:ext uri="{FF2B5EF4-FFF2-40B4-BE49-F238E27FC236}">
                <a16:creationId xmlns:a16="http://schemas.microsoft.com/office/drawing/2014/main" id="{D2C1CA2F-9EFD-4B9A-92B6-FBC9100F05C3}"/>
              </a:ext>
            </a:extLst>
          </p:cNvPr>
          <p:cNvGrpSpPr/>
          <p:nvPr/>
        </p:nvGrpSpPr>
        <p:grpSpPr>
          <a:xfrm>
            <a:off x="7695308" y="416758"/>
            <a:ext cx="4415116" cy="2246769"/>
            <a:chOff x="535966" y="4867358"/>
            <a:chExt cx="4022634" cy="2246769"/>
          </a:xfrm>
        </p:grpSpPr>
        <p:sp>
          <p:nvSpPr>
            <p:cNvPr id="3" name="QuadreDeText 2">
              <a:extLst>
                <a:ext uri="{FF2B5EF4-FFF2-40B4-BE49-F238E27FC236}">
                  <a16:creationId xmlns:a16="http://schemas.microsoft.com/office/drawing/2014/main" id="{AEACA540-9149-43CE-91E0-89FEAE4DFD5B}"/>
                </a:ext>
              </a:extLst>
            </p:cNvPr>
            <p:cNvSpPr txBox="1"/>
            <p:nvPr/>
          </p:nvSpPr>
          <p:spPr>
            <a:xfrm>
              <a:off x="535966" y="4867358"/>
              <a:ext cx="4022634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6000" b="1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3 523</a:t>
              </a:r>
            </a:p>
            <a:p>
              <a:endParaRPr lang="ca-ES" sz="8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endParaRPr>
            </a:p>
            <a:p>
              <a:r>
                <a:rPr lang="es-ES" sz="36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personal docente </a:t>
              </a:r>
            </a:p>
            <a:p>
              <a:r>
                <a:rPr lang="es-ES" sz="36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e investigador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7775800-B931-4BDE-9271-16198CB999E1}"/>
                </a:ext>
              </a:extLst>
            </p:cNvPr>
            <p:cNvSpPr/>
            <p:nvPr/>
          </p:nvSpPr>
          <p:spPr>
            <a:xfrm>
              <a:off x="602612" y="5813353"/>
              <a:ext cx="1771188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10" name="QuadreDeText 9">
            <a:extLst>
              <a:ext uri="{FF2B5EF4-FFF2-40B4-BE49-F238E27FC236}">
                <a16:creationId xmlns:a16="http://schemas.microsoft.com/office/drawing/2014/main" id="{AEACA540-9149-43CE-91E0-89FEAE4DFD5B}"/>
              </a:ext>
            </a:extLst>
          </p:cNvPr>
          <p:cNvSpPr txBox="1"/>
          <p:nvPr/>
        </p:nvSpPr>
        <p:spPr>
          <a:xfrm>
            <a:off x="7695308" y="3080286"/>
            <a:ext cx="441511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2 074</a:t>
            </a:r>
          </a:p>
          <a:p>
            <a:endParaRPr lang="ca-ES" sz="800" b="1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  <a:p>
            <a:r>
              <a:rPr lang="es-ES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personal de administración</a:t>
            </a:r>
          </a:p>
          <a:p>
            <a:r>
              <a:rPr lang="ca-ES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y </a:t>
            </a:r>
            <a:r>
              <a:rPr lang="ca-ES" sz="3600" dirty="0" err="1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servicios</a:t>
            </a:r>
            <a:endParaRPr lang="es-ES" sz="3600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775800-B931-4BDE-9271-16198CB999E1}"/>
              </a:ext>
            </a:extLst>
          </p:cNvPr>
          <p:cNvSpPr/>
          <p:nvPr/>
        </p:nvSpPr>
        <p:spPr>
          <a:xfrm>
            <a:off x="7768457" y="4016107"/>
            <a:ext cx="1944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5" name="Imat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713808"/>
            <a:ext cx="12192002" cy="114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12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0"/>
          <a:stretch/>
        </p:blipFill>
        <p:spPr>
          <a:xfrm>
            <a:off x="1" y="0"/>
            <a:ext cx="12192000" cy="4958090"/>
          </a:xfrm>
          <a:prstGeom prst="rect">
            <a:avLst/>
          </a:prstGeom>
        </p:spPr>
      </p:pic>
      <p:pic>
        <p:nvPicPr>
          <p:cNvPr id="9" name="Imat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9543"/>
            <a:ext cx="12191237" cy="5798457"/>
          </a:xfrm>
          <a:prstGeom prst="rect">
            <a:avLst/>
          </a:prstGeom>
        </p:spPr>
      </p:pic>
      <p:sp>
        <p:nvSpPr>
          <p:cNvPr id="14" name="QuadreDeText 13">
            <a:extLst>
              <a:ext uri="{FF2B5EF4-FFF2-40B4-BE49-F238E27FC236}">
                <a16:creationId xmlns:a16="http://schemas.microsoft.com/office/drawing/2014/main" id="{12F096E6-97DA-4BAF-941B-B36E0EEA3E6B}"/>
              </a:ext>
            </a:extLst>
          </p:cNvPr>
          <p:cNvSpPr txBox="1"/>
          <p:nvPr/>
        </p:nvSpPr>
        <p:spPr>
          <a:xfrm>
            <a:off x="886150" y="4391562"/>
            <a:ext cx="64916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Formando a los y las profesionales del futuro</a:t>
            </a:r>
          </a:p>
        </p:txBody>
      </p:sp>
      <p:pic>
        <p:nvPicPr>
          <p:cNvPr id="10" name="Imat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1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tge 20">
            <a:extLst>
              <a:ext uri="{FF2B5EF4-FFF2-40B4-BE49-F238E27FC236}">
                <a16:creationId xmlns:a16="http://schemas.microsoft.com/office/drawing/2014/main" id="{CD1FF163-9B4C-4BC5-BF13-5EA0A4605A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875" r="1212"/>
          <a:stretch/>
        </p:blipFill>
        <p:spPr>
          <a:xfrm>
            <a:off x="5468218" y="-26546"/>
            <a:ext cx="6723782" cy="6884546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0" y="-26546"/>
            <a:ext cx="12192000" cy="6860814"/>
          </a:xfrm>
          <a:prstGeom prst="rect">
            <a:avLst/>
          </a:prstGeom>
          <a:gradFill flip="none" rotWithShape="1">
            <a:gsLst>
              <a:gs pos="55000">
                <a:srgbClr val="0092CC"/>
              </a:gs>
              <a:gs pos="100000">
                <a:srgbClr val="2E5B84"/>
              </a:gs>
              <a:gs pos="35000">
                <a:srgbClr val="00A8CD">
                  <a:alpha val="50000"/>
                </a:srgbClr>
              </a:gs>
              <a:gs pos="0">
                <a:srgbClr val="75A75E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2" name="QuadreDeText 21">
            <a:extLst>
              <a:ext uri="{FF2B5EF4-FFF2-40B4-BE49-F238E27FC236}">
                <a16:creationId xmlns:a16="http://schemas.microsoft.com/office/drawing/2014/main" id="{80212E78-9805-47FA-8867-18DE441CAC3D}"/>
              </a:ext>
            </a:extLst>
          </p:cNvPr>
          <p:cNvSpPr txBox="1"/>
          <p:nvPr/>
        </p:nvSpPr>
        <p:spPr>
          <a:xfrm>
            <a:off x="2293679" y="2421773"/>
            <a:ext cx="41679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másteres</a:t>
            </a:r>
          </a:p>
          <a:p>
            <a:r>
              <a:rPr lang="es-ES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universitarios</a:t>
            </a:r>
          </a:p>
        </p:txBody>
      </p:sp>
      <p:sp>
        <p:nvSpPr>
          <p:cNvPr id="23" name="QuadreDeText 22">
            <a:extLst>
              <a:ext uri="{FF2B5EF4-FFF2-40B4-BE49-F238E27FC236}">
                <a16:creationId xmlns:a16="http://schemas.microsoft.com/office/drawing/2014/main" id="{70F22B20-52EA-491C-89E8-075F75B27DBF}"/>
              </a:ext>
            </a:extLst>
          </p:cNvPr>
          <p:cNvSpPr txBox="1"/>
          <p:nvPr/>
        </p:nvSpPr>
        <p:spPr>
          <a:xfrm>
            <a:off x="2293679" y="4110372"/>
            <a:ext cx="41679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programas</a:t>
            </a:r>
          </a:p>
          <a:p>
            <a:r>
              <a:rPr lang="es-ES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de doctorado</a:t>
            </a:r>
          </a:p>
        </p:txBody>
      </p:sp>
      <p:sp>
        <p:nvSpPr>
          <p:cNvPr id="25" name="QuadreDeText 24">
            <a:extLst>
              <a:ext uri="{FF2B5EF4-FFF2-40B4-BE49-F238E27FC236}">
                <a16:creationId xmlns:a16="http://schemas.microsoft.com/office/drawing/2014/main" id="{BF325155-0A79-4D40-B8C7-7839DBF120EB}"/>
              </a:ext>
            </a:extLst>
          </p:cNvPr>
          <p:cNvSpPr txBox="1"/>
          <p:nvPr/>
        </p:nvSpPr>
        <p:spPr>
          <a:xfrm>
            <a:off x="1057264" y="4206887"/>
            <a:ext cx="16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45</a:t>
            </a:r>
            <a:endParaRPr lang="ca-ES" sz="7000" b="1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</p:txBody>
      </p:sp>
      <p:sp>
        <p:nvSpPr>
          <p:cNvPr id="29" name="QuadreDeText 28">
            <a:extLst>
              <a:ext uri="{FF2B5EF4-FFF2-40B4-BE49-F238E27FC236}">
                <a16:creationId xmlns:a16="http://schemas.microsoft.com/office/drawing/2014/main" id="{30DEE0AF-76CB-403E-B16B-2DF93F97C039}"/>
              </a:ext>
            </a:extLst>
          </p:cNvPr>
          <p:cNvSpPr txBox="1"/>
          <p:nvPr/>
        </p:nvSpPr>
        <p:spPr>
          <a:xfrm>
            <a:off x="1059642" y="2514105"/>
            <a:ext cx="16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84</a:t>
            </a:r>
            <a:endParaRPr lang="ca-ES" sz="7000" b="1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</p:txBody>
      </p:sp>
      <p:grpSp>
        <p:nvGrpSpPr>
          <p:cNvPr id="6" name="Agrupa 5">
            <a:extLst>
              <a:ext uri="{FF2B5EF4-FFF2-40B4-BE49-F238E27FC236}">
                <a16:creationId xmlns:a16="http://schemas.microsoft.com/office/drawing/2014/main" id="{C9E00CF4-6480-4BC4-849B-F6D0DFEC6248}"/>
              </a:ext>
            </a:extLst>
          </p:cNvPr>
          <p:cNvGrpSpPr/>
          <p:nvPr/>
        </p:nvGrpSpPr>
        <p:grpSpPr>
          <a:xfrm>
            <a:off x="1057264" y="746022"/>
            <a:ext cx="3205015" cy="1019579"/>
            <a:chOff x="567567" y="762918"/>
            <a:chExt cx="3205015" cy="1019579"/>
          </a:xfrm>
        </p:grpSpPr>
        <p:grpSp>
          <p:nvGrpSpPr>
            <p:cNvPr id="17" name="Agrupa 16">
              <a:extLst>
                <a:ext uri="{FF2B5EF4-FFF2-40B4-BE49-F238E27FC236}">
                  <a16:creationId xmlns:a16="http://schemas.microsoft.com/office/drawing/2014/main" id="{3434CA07-DDC1-409A-8457-14CB9E47997A}"/>
                </a:ext>
              </a:extLst>
            </p:cNvPr>
            <p:cNvGrpSpPr/>
            <p:nvPr/>
          </p:nvGrpSpPr>
          <p:grpSpPr>
            <a:xfrm>
              <a:off x="653258" y="947585"/>
              <a:ext cx="3119324" cy="834912"/>
              <a:chOff x="794431" y="4482354"/>
              <a:chExt cx="3119324" cy="834912"/>
            </a:xfrm>
          </p:grpSpPr>
          <p:sp>
            <p:nvSpPr>
              <p:cNvPr id="18" name="QuadreDeText 17">
                <a:extLst>
                  <a:ext uri="{FF2B5EF4-FFF2-40B4-BE49-F238E27FC236}">
                    <a16:creationId xmlns:a16="http://schemas.microsoft.com/office/drawing/2014/main" id="{D00F2BE3-AF0D-438C-980F-BA2B9D44BCFE}"/>
                  </a:ext>
                </a:extLst>
              </p:cNvPr>
              <p:cNvSpPr txBox="1"/>
              <p:nvPr/>
            </p:nvSpPr>
            <p:spPr>
              <a:xfrm>
                <a:off x="1790517" y="4482354"/>
                <a:ext cx="212323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3600" dirty="0">
                    <a:solidFill>
                      <a:schemeClr val="bg1"/>
                    </a:solidFill>
                    <a:latin typeface="Helvetica" panose="020B0604020202020204" pitchFamily="34" charset="0"/>
                    <a:ea typeface="Roboto" panose="02000000000000000000" pitchFamily="2" charset="0"/>
                    <a:cs typeface="Helvetica" panose="020B0604020202020204" pitchFamily="34" charset="0"/>
                  </a:rPr>
                  <a:t>grados</a:t>
                </a:r>
                <a:endParaRPr lang="es-ES" sz="38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5C590CC-E025-41DF-8D92-F0B68B56B7EF}"/>
                  </a:ext>
                </a:extLst>
              </p:cNvPr>
              <p:cNvSpPr/>
              <p:nvPr/>
            </p:nvSpPr>
            <p:spPr>
              <a:xfrm>
                <a:off x="794431" y="5209266"/>
                <a:ext cx="82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a-ES" dirty="0"/>
                  <a:t> </a:t>
                </a:r>
              </a:p>
            </p:txBody>
          </p:sp>
        </p:grpSp>
        <p:sp>
          <p:nvSpPr>
            <p:cNvPr id="30" name="QuadreDeText 29">
              <a:extLst>
                <a:ext uri="{FF2B5EF4-FFF2-40B4-BE49-F238E27FC236}">
                  <a16:creationId xmlns:a16="http://schemas.microsoft.com/office/drawing/2014/main" id="{8AB5AB38-29CE-4DB5-8BC6-9C57E380F03E}"/>
                </a:ext>
              </a:extLst>
            </p:cNvPr>
            <p:cNvSpPr txBox="1"/>
            <p:nvPr/>
          </p:nvSpPr>
          <p:spPr>
            <a:xfrm>
              <a:off x="567567" y="762918"/>
              <a:ext cx="1600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6000" b="1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65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5C590CC-E025-41DF-8D92-F0B68B56B7EF}"/>
              </a:ext>
            </a:extLst>
          </p:cNvPr>
          <p:cNvSpPr/>
          <p:nvPr/>
        </p:nvSpPr>
        <p:spPr>
          <a:xfrm>
            <a:off x="1142955" y="3421768"/>
            <a:ext cx="828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/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C590CC-E025-41DF-8D92-F0B68B56B7EF}"/>
              </a:ext>
            </a:extLst>
          </p:cNvPr>
          <p:cNvSpPr/>
          <p:nvPr/>
        </p:nvSpPr>
        <p:spPr>
          <a:xfrm>
            <a:off x="1142955" y="5114550"/>
            <a:ext cx="828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/>
              <a:t> </a:t>
            </a:r>
          </a:p>
        </p:txBody>
      </p:sp>
      <p:pic>
        <p:nvPicPr>
          <p:cNvPr id="27" name="Imat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83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0" b="7027"/>
          <a:stretch/>
        </p:blipFill>
        <p:spPr>
          <a:xfrm>
            <a:off x="-761" y="-12700"/>
            <a:ext cx="12191237" cy="6883400"/>
          </a:xfrm>
          <a:prstGeom prst="rect">
            <a:avLst/>
          </a:prstGeom>
        </p:spPr>
      </p:pic>
      <p:pic>
        <p:nvPicPr>
          <p:cNvPr id="12" name="Imat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9543"/>
            <a:ext cx="12191237" cy="5798457"/>
          </a:xfrm>
          <a:prstGeom prst="rect">
            <a:avLst/>
          </a:prstGeom>
        </p:spPr>
      </p:pic>
      <p:grpSp>
        <p:nvGrpSpPr>
          <p:cNvPr id="5" name="Agrupa 4">
            <a:extLst>
              <a:ext uri="{FF2B5EF4-FFF2-40B4-BE49-F238E27FC236}">
                <a16:creationId xmlns:a16="http://schemas.microsoft.com/office/drawing/2014/main" id="{53A5CA05-8DCB-4A48-9C89-BFA76C697E0D}"/>
              </a:ext>
            </a:extLst>
          </p:cNvPr>
          <p:cNvGrpSpPr/>
          <p:nvPr/>
        </p:nvGrpSpPr>
        <p:grpSpPr>
          <a:xfrm>
            <a:off x="1814290" y="4289293"/>
            <a:ext cx="7630333" cy="1200329"/>
            <a:chOff x="3647606" y="4201611"/>
            <a:chExt cx="4903746" cy="120032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25FC775-CA8E-4CF6-A02A-863850B914A7}"/>
                </a:ext>
              </a:extLst>
            </p:cNvPr>
            <p:cNvSpPr/>
            <p:nvPr/>
          </p:nvSpPr>
          <p:spPr>
            <a:xfrm>
              <a:off x="3693878" y="5193569"/>
              <a:ext cx="856029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7" name="QuadreDeText 6">
              <a:extLst>
                <a:ext uri="{FF2B5EF4-FFF2-40B4-BE49-F238E27FC236}">
                  <a16:creationId xmlns:a16="http://schemas.microsoft.com/office/drawing/2014/main" id="{35E3E950-4128-4942-A6E8-D37636C7AFF2}"/>
                </a:ext>
              </a:extLst>
            </p:cNvPr>
            <p:cNvSpPr txBox="1"/>
            <p:nvPr/>
          </p:nvSpPr>
          <p:spPr>
            <a:xfrm>
              <a:off x="3647606" y="4207003"/>
              <a:ext cx="94857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6000" b="1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275</a:t>
              </a:r>
              <a:endParaRPr lang="ca-ES" sz="66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DF4D754-EBB4-4715-B75C-309C39662D66}"/>
                </a:ext>
              </a:extLst>
            </p:cNvPr>
            <p:cNvSpPr/>
            <p:nvPr/>
          </p:nvSpPr>
          <p:spPr>
            <a:xfrm>
              <a:off x="4596668" y="4201611"/>
              <a:ext cx="395468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36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programas</a:t>
              </a:r>
            </a:p>
            <a:p>
              <a:r>
                <a:rPr lang="es-ES" sz="36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de formación permanente</a:t>
              </a:r>
            </a:p>
          </p:txBody>
        </p:sp>
      </p:grpSp>
      <p:pic>
        <p:nvPicPr>
          <p:cNvPr id="11" name="Imatg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23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-2023" y="0"/>
            <a:ext cx="12194023" cy="6858000"/>
          </a:xfrm>
          <a:prstGeom prst="rect">
            <a:avLst/>
          </a:prstGeom>
          <a:solidFill>
            <a:srgbClr val="00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9" name="Imatge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61723" cy="596783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 rot="10800000">
            <a:off x="1" y="0"/>
            <a:ext cx="12192000" cy="6860814"/>
          </a:xfrm>
          <a:prstGeom prst="rect">
            <a:avLst/>
          </a:prstGeom>
          <a:gradFill flip="none" rotWithShape="1">
            <a:gsLst>
              <a:gs pos="60000">
                <a:srgbClr val="0091CA"/>
              </a:gs>
              <a:gs pos="100000">
                <a:srgbClr val="2E5B84"/>
              </a:gs>
              <a:gs pos="45000">
                <a:srgbClr val="00A8CD">
                  <a:alpha val="1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3" name="Agrupa 2">
            <a:extLst>
              <a:ext uri="{FF2B5EF4-FFF2-40B4-BE49-F238E27FC236}">
                <a16:creationId xmlns:a16="http://schemas.microsoft.com/office/drawing/2014/main" id="{58AC692F-93B0-4833-972A-6F7E66D7C5E3}"/>
              </a:ext>
            </a:extLst>
          </p:cNvPr>
          <p:cNvGrpSpPr/>
          <p:nvPr/>
        </p:nvGrpSpPr>
        <p:grpSpPr>
          <a:xfrm>
            <a:off x="7907205" y="1306535"/>
            <a:ext cx="4018332" cy="3354765"/>
            <a:chOff x="367364" y="1263481"/>
            <a:chExt cx="4018332" cy="3354765"/>
          </a:xfrm>
        </p:grpSpPr>
        <p:sp>
          <p:nvSpPr>
            <p:cNvPr id="5" name="QuadreDeText 4">
              <a:extLst>
                <a:ext uri="{FF2B5EF4-FFF2-40B4-BE49-F238E27FC236}">
                  <a16:creationId xmlns:a16="http://schemas.microsoft.com/office/drawing/2014/main" id="{EF06D4E8-AD2F-49E1-AEE0-3777519AC38B}"/>
                </a:ext>
              </a:extLst>
            </p:cNvPr>
            <p:cNvSpPr txBox="1"/>
            <p:nvPr/>
          </p:nvSpPr>
          <p:spPr>
            <a:xfrm>
              <a:off x="367364" y="1263481"/>
              <a:ext cx="4018332" cy="3354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6000" b="1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90%</a:t>
              </a:r>
            </a:p>
            <a:p>
              <a:endParaRPr lang="ca-ES" sz="8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endParaRPr>
            </a:p>
            <a:p>
              <a:r>
                <a:rPr lang="es-ES_tradnl" sz="36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de las personas que se titulan trabajan en menos de 6 meses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42B477A-68F3-422D-BE0A-57074B6D30E8}"/>
                </a:ext>
              </a:extLst>
            </p:cNvPr>
            <p:cNvSpPr/>
            <p:nvPr/>
          </p:nvSpPr>
          <p:spPr>
            <a:xfrm>
              <a:off x="474760" y="2235516"/>
              <a:ext cx="1476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 dirty="0"/>
            </a:p>
          </p:txBody>
        </p:sp>
      </p:grpSp>
      <p:pic>
        <p:nvPicPr>
          <p:cNvPr id="13" name="Imatg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713808"/>
            <a:ext cx="12192002" cy="114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4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3">
            <a:extLst>
              <a:ext uri="{FF2B5EF4-FFF2-40B4-BE49-F238E27FC236}">
                <a16:creationId xmlns:a16="http://schemas.microsoft.com/office/drawing/2014/main" id="{71150FA4-0C82-4503-8EAF-A8D6DF436204}"/>
              </a:ext>
            </a:extLst>
          </p:cNvPr>
          <p:cNvSpPr/>
          <p:nvPr/>
        </p:nvSpPr>
        <p:spPr>
          <a:xfrm>
            <a:off x="-143456" y="-96253"/>
            <a:ext cx="12335456" cy="6954253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8" t="-8784" r="-108" b="-13540"/>
            </a:stretch>
          </a:blip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93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grpSp>
        <p:nvGrpSpPr>
          <p:cNvPr id="14" name="Agrupa 13">
            <a:extLst>
              <a:ext uri="{FF2B5EF4-FFF2-40B4-BE49-F238E27FC236}">
                <a16:creationId xmlns:a16="http://schemas.microsoft.com/office/drawing/2014/main" id="{B06354BA-13E8-492D-8CD0-63A81526E382}"/>
              </a:ext>
            </a:extLst>
          </p:cNvPr>
          <p:cNvGrpSpPr/>
          <p:nvPr/>
        </p:nvGrpSpPr>
        <p:grpSpPr>
          <a:xfrm>
            <a:off x="596896" y="3037520"/>
            <a:ext cx="5801674" cy="1351487"/>
            <a:chOff x="344698" y="5525645"/>
            <a:chExt cx="5801674" cy="1351487"/>
          </a:xfrm>
        </p:grpSpPr>
        <p:pic>
          <p:nvPicPr>
            <p:cNvPr id="12" name="Imatge 11">
              <a:extLst>
                <a:ext uri="{FF2B5EF4-FFF2-40B4-BE49-F238E27FC236}">
                  <a16:creationId xmlns:a16="http://schemas.microsoft.com/office/drawing/2014/main" id="{B5253DFE-CDF6-402D-90E8-3FA8380168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8885" b="49086"/>
            <a:stretch/>
          </p:blipFill>
          <p:spPr>
            <a:xfrm>
              <a:off x="3356959" y="5525645"/>
              <a:ext cx="2789413" cy="1191830"/>
            </a:xfrm>
            <a:prstGeom prst="rect">
              <a:avLst/>
            </a:prstGeom>
          </p:spPr>
        </p:pic>
        <p:sp>
          <p:nvSpPr>
            <p:cNvPr id="4" name="QuadreDeText 3">
              <a:extLst>
                <a:ext uri="{FF2B5EF4-FFF2-40B4-BE49-F238E27FC236}">
                  <a16:creationId xmlns:a16="http://schemas.microsoft.com/office/drawing/2014/main" id="{AA9945F6-E032-446B-BF9B-91EF3442015F}"/>
                </a:ext>
              </a:extLst>
            </p:cNvPr>
            <p:cNvSpPr txBox="1"/>
            <p:nvPr/>
          </p:nvSpPr>
          <p:spPr>
            <a:xfrm>
              <a:off x="344698" y="5676803"/>
              <a:ext cx="326270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72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Somos</a:t>
              </a:r>
            </a:p>
          </p:txBody>
        </p:sp>
      </p:grpSp>
      <p:pic>
        <p:nvPicPr>
          <p:cNvPr id="11" name="Imatge" descr="Imatge">
            <a:extLst>
              <a:ext uri="{FF2B5EF4-FFF2-40B4-BE49-F238E27FC236}">
                <a16:creationId xmlns:a16="http://schemas.microsoft.com/office/drawing/2014/main" id="{460FB98F-DB0B-4EA7-876B-09557EA5E77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019" y="459131"/>
            <a:ext cx="2388967" cy="51970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he Universitat Politècnica…">
            <a:extLst>
              <a:ext uri="{FF2B5EF4-FFF2-40B4-BE49-F238E27FC236}">
                <a16:creationId xmlns:a16="http://schemas.microsoft.com/office/drawing/2014/main" id="{A5877EAE-74E6-4F90-A750-22FD9669159C}"/>
              </a:ext>
            </a:extLst>
          </p:cNvPr>
          <p:cNvSpPr txBox="1"/>
          <p:nvPr/>
        </p:nvSpPr>
        <p:spPr>
          <a:xfrm>
            <a:off x="596896" y="4822973"/>
            <a:ext cx="10892329" cy="1210588"/>
          </a:xfrm>
          <a:prstGeom prst="rect">
            <a:avLst/>
          </a:prstGeom>
          <a:solidFill>
            <a:schemeClr val="bg1">
              <a:alpha val="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r>
              <a:rPr lang="es-ES_tradnl" sz="240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 </a:t>
            </a:r>
            <a:r>
              <a:rPr lang="es-ES_tradnl" sz="2400" b="1" dirty="0" err="1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Universitat</a:t>
            </a:r>
            <a:r>
              <a:rPr lang="es-ES_tradnl" sz="2400" b="1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_tradnl" sz="2400" b="1" dirty="0" err="1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Politècnica</a:t>
            </a:r>
            <a:r>
              <a:rPr lang="es-ES_tradnl" sz="2400" b="1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Catalunya · </a:t>
            </a:r>
            <a:r>
              <a:rPr lang="es-ES_tradnl" sz="2400" b="1" dirty="0" err="1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BarcelonaTech</a:t>
            </a:r>
            <a:r>
              <a:rPr lang="es-ES_tradnl" sz="2400" b="1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br>
              <a:rPr lang="es-ES_tradnl" sz="2400" b="1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ES_tradnl" sz="2400" b="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es una institución pública de </a:t>
            </a:r>
            <a:r>
              <a:rPr lang="es-ES_tradnl" sz="2400" b="1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Educación Superior e Investigación</a:t>
            </a:r>
            <a:r>
              <a:rPr lang="es-ES_tradnl" sz="2400" b="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especializada en las áreas de </a:t>
            </a:r>
            <a:r>
              <a:rPr lang="es-ES_tradnl" sz="2400" b="1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Arquitectura, Ingeniería, Ciencia y Tecnología</a:t>
            </a:r>
            <a:endParaRPr lang="es-ES_tradnl" sz="900" b="1" dirty="0">
              <a:solidFill>
                <a:schemeClr val="bg1">
                  <a:lumMod val="9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06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4F819234-E1C9-4D23-97A6-743E0125F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455" y="0"/>
            <a:ext cx="4578096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1" y="0"/>
            <a:ext cx="12192000" cy="6858001"/>
          </a:xfrm>
          <a:prstGeom prst="rect">
            <a:avLst/>
          </a:prstGeom>
          <a:gradFill flip="none" rotWithShape="1">
            <a:gsLst>
              <a:gs pos="70000">
                <a:srgbClr val="0076B4"/>
              </a:gs>
              <a:gs pos="100000">
                <a:srgbClr val="2E5B84"/>
              </a:gs>
              <a:gs pos="35000">
                <a:srgbClr val="00A8CD"/>
              </a:gs>
              <a:gs pos="25000">
                <a:srgbClr val="75A75E">
                  <a:alpha val="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4" name="QuadreDeText 13">
            <a:extLst>
              <a:ext uri="{FF2B5EF4-FFF2-40B4-BE49-F238E27FC236}">
                <a16:creationId xmlns:a16="http://schemas.microsoft.com/office/drawing/2014/main" id="{12F096E6-97DA-4BAF-941B-B36E0EEA3E6B}"/>
              </a:ext>
            </a:extLst>
          </p:cNvPr>
          <p:cNvSpPr txBox="1"/>
          <p:nvPr/>
        </p:nvSpPr>
        <p:spPr>
          <a:xfrm>
            <a:off x="629352" y="1362149"/>
            <a:ext cx="69751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Internacionalización, una dimensión que impregna todas las actividades</a:t>
            </a: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6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Rectangle 362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1" y="-114299"/>
            <a:ext cx="12191998" cy="6972300"/>
          </a:xfrm>
          <a:prstGeom prst="rect">
            <a:avLst/>
          </a:prstGeom>
          <a:gradFill flip="none" rotWithShape="1">
            <a:gsLst>
              <a:gs pos="70000">
                <a:srgbClr val="0076B4"/>
              </a:gs>
              <a:gs pos="100000">
                <a:srgbClr val="2E5B84"/>
              </a:gs>
              <a:gs pos="35000">
                <a:srgbClr val="00A8CD"/>
              </a:gs>
              <a:gs pos="0">
                <a:srgbClr val="75A75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99" y="-25400"/>
            <a:ext cx="12120933" cy="7378700"/>
          </a:xfrm>
          <a:prstGeom prst="rect">
            <a:avLst/>
          </a:prstGeom>
        </p:spPr>
      </p:pic>
      <p:grpSp>
        <p:nvGrpSpPr>
          <p:cNvPr id="2" name="Agrupa 1">
            <a:extLst>
              <a:ext uri="{FF2B5EF4-FFF2-40B4-BE49-F238E27FC236}">
                <a16:creationId xmlns:a16="http://schemas.microsoft.com/office/drawing/2014/main" id="{8B6EB5A4-F333-479C-8A2E-1DAAED84FA87}"/>
              </a:ext>
            </a:extLst>
          </p:cNvPr>
          <p:cNvGrpSpPr/>
          <p:nvPr/>
        </p:nvGrpSpPr>
        <p:grpSpPr>
          <a:xfrm>
            <a:off x="3507262" y="1939697"/>
            <a:ext cx="8164156" cy="3781197"/>
            <a:chOff x="2484601" y="1846745"/>
            <a:chExt cx="8210356" cy="3502438"/>
          </a:xfrm>
        </p:grpSpPr>
        <p:pic>
          <p:nvPicPr>
            <p:cNvPr id="135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04368" y="529341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36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4601" y="507328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37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35085" y="497803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38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90068" y="453988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39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4685" y="44996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40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02201" y="38265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41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16601" y="426683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42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58368" y="501613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43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04368" y="524261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44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54601" y="501613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45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7735" y="453988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46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34468" y="446368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47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74685" y="37757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48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15985" y="369745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49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74268" y="424143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0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16551" y="474520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1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042468" y="520875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2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54601" y="497803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3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258368" y="497803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4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042468" y="474520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5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440401" y="421391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6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47735" y="44996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7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534468" y="441288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8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534468" y="373343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9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54601" y="369745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60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75718" y="37249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61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18568" y="369745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62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67768" y="3622937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63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02151" y="3622937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64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111135" y="353827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65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25435" y="353827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66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147118" y="347900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67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043401" y="350440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68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79951" y="322712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69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464618" y="322712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0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534468" y="328215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1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587385" y="333295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2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655118" y="333295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3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699568" y="336470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4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90068" y="3622937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5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719551" y="315981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6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687801" y="299260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7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84601" y="292698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8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86818" y="36487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9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67768" y="356621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0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34418" y="350440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1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7651" y="318690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2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87801" y="315981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3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19551" y="299260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4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60801" y="292698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5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134418" y="299260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6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422285" y="296508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7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587385" y="280633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8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602201" y="27470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9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54601" y="262779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0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464618" y="2600279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1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422285" y="262779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2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18568" y="2668013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3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25435" y="2668013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4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174635" y="27470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5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975668" y="2668013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6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975668" y="2600279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7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885213" y="238014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8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46035" y="2376493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9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99568" y="2668013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01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032704" y="3453366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02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534354" y="286771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03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70701" y="283173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04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92385" y="289735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05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34354" y="2668013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06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76121" y="342440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07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76121" y="347900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08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6935" y="342440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09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29401" y="340111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10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29401" y="3453366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11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16235" y="375248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12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816235" y="369745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13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88718" y="36487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14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16235" y="350440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15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305754" y="353827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16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436988" y="328215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17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6235" y="299260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18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63318" y="296508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19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816235" y="292698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20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245918" y="30264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21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69201" y="30772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22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09984" y="30264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23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561302" y="299260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24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981335" y="37757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25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044835" y="38392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26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1401" y="38646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27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341168" y="38646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28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41168" y="391123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29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23129" y="462031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30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381385" y="462031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31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61302" y="453988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32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21601" y="509868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33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381385" y="5050002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34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47567" y="458433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35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81434" y="462031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36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5734" y="4345152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37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842817" y="4345152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38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81434" y="4019186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39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5734" y="4019186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40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842817" y="369745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41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5734" y="369745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42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534354" y="2600279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43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763318" y="2555829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44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6235" y="2555829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45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789776" y="2439413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46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42693" y="2439413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47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410529" y="184674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48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63446" y="184674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49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571396" y="2204463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50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24312" y="2204463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51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59085" y="223727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52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3518" y="202560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53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759085" y="217165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54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851160" y="235226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55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04076" y="235226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56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789776" y="2324382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57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42693" y="2324382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58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041660" y="238014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59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4576" y="238014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60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954876" y="280633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61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07793" y="280633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62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127362" y="261422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63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18896" y="258633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64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091401" y="2555829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65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63885" y="250590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66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124210" y="238105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67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77126" y="238105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68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963161" y="200200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69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99509" y="196601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70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100722" y="198401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71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37070" y="1948026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72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395143" y="1876379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73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48060" y="1876379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74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395143" y="198401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75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48060" y="198401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76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421601" y="1948026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77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74518" y="1948026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78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395143" y="205386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79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48060" y="205386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80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289106" y="218964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81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25453" y="2153663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82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368685" y="2087726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83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21601" y="2087726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84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90874" y="2454667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85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163379" y="242415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86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18756" y="2521159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87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191261" y="249065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88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82949" y="253641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89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255454" y="250590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90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54916" y="264940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91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327421" y="261889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92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29894" y="2521159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93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502400" y="249065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94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543128" y="2472659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95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79475" y="243667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96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8265" y="257108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97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460770" y="254057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98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648084" y="205386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99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1001" y="205386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0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816359" y="242415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1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69276" y="242415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2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249813" y="238014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3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440799" y="242415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4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091659" y="299260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5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091659" y="289735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6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47567" y="299260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7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68182" y="2942239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8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640688" y="291173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09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61315" y="2882972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10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33821" y="2852463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11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61315" y="27470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12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81929" y="272983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13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654434" y="269932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14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75049" y="2701952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15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547555" y="2671443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16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51765" y="263458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17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524271" y="260407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18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33433" y="292698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19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79416" y="2395802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20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7298" y="246229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21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279803" y="243178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22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71491" y="2477549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23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343996" y="244704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24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3222" y="231046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25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565727" y="227995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26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395143" y="2245583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27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48060" y="2245583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28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23129" y="229911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29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018376" y="231046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30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71293" y="231046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31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164416" y="2324382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32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17331" y="2324382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33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44835" y="2135517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34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928418" y="223727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35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81335" y="2237270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36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457967" y="235226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37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023926" y="3186905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38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142459" y="30772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39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169976" y="313230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40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249813" y="322712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41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318142" y="322712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42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781692" y="322712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43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025109" y="3364704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44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70484" y="340111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45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098366" y="369745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46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59384" y="315981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47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363776" y="322712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48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28926" y="353827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49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28926" y="359679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50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634709" y="3405979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51" name="Imatge" descr="Imat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82202" y="3405979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52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746892" y="3323429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53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000759" y="313230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54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53676" y="313230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55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593427" y="27470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56" name="Imatge" descr="Imat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46342" y="274706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57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245213" y="2668013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58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052876" y="4903521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59" name="Imatge" descr="Imatge"/>
            <p:cNvPicPr>
              <a:picLocks noChangeAspect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639192" y="5242618"/>
              <a:ext cx="55765" cy="55765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33" name="UPC ABROAD…"/>
          <p:cNvSpPr txBox="1"/>
          <p:nvPr/>
        </p:nvSpPr>
        <p:spPr>
          <a:xfrm>
            <a:off x="480434" y="228426"/>
            <a:ext cx="5913316" cy="1876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/>
          <a:p>
            <a:pPr>
              <a:defRPr sz="8400"/>
            </a:pPr>
            <a:r>
              <a:rPr lang="ca-ES" sz="4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 UPC en el mundo</a:t>
            </a:r>
            <a:endParaRPr sz="42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 indent="355600" defTabSz="228600">
              <a:lnSpc>
                <a:spcPct val="200000"/>
              </a:lnSpc>
              <a:spcBef>
                <a:spcPts val="50"/>
              </a:spcBef>
              <a:defRPr sz="3000"/>
            </a:pPr>
            <a:r>
              <a:rPr lang="es-ES" sz="15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Educación: movilidad, dobles títulos, alianzas estratégicas</a:t>
            </a:r>
          </a:p>
          <a:p>
            <a:pPr lvl="1" indent="355600" defTabSz="228600">
              <a:lnSpc>
                <a:spcPts val="2800"/>
              </a:lnSpc>
              <a:spcBef>
                <a:spcPts val="50"/>
              </a:spcBef>
              <a:defRPr sz="3000"/>
            </a:pPr>
            <a:r>
              <a:rPr lang="es-ES" sz="15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Investigación y proyectos de innovación</a:t>
            </a:r>
          </a:p>
          <a:p>
            <a:pPr lvl="1" indent="355600" defTabSz="228600">
              <a:lnSpc>
                <a:spcPts val="2800"/>
              </a:lnSpc>
              <a:spcBef>
                <a:spcPts val="50"/>
              </a:spcBef>
              <a:defRPr sz="3000"/>
            </a:pPr>
            <a:r>
              <a:rPr lang="es-ES" sz="15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Cooperación</a:t>
            </a:r>
            <a:r>
              <a:rPr lang="ca-ES" sz="15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para el </a:t>
            </a:r>
            <a:r>
              <a:rPr lang="es-ES" sz="15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desarrollo</a:t>
            </a:r>
          </a:p>
        </p:txBody>
      </p:sp>
      <p:pic>
        <p:nvPicPr>
          <p:cNvPr id="134" name="Imatge" descr="Imat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8808" y="1142423"/>
            <a:ext cx="28576" cy="285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60" name="Imatge" descr="Imat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839" y="1478020"/>
            <a:ext cx="160042" cy="160042"/>
          </a:xfrm>
          <a:prstGeom prst="rect">
            <a:avLst/>
          </a:prstGeom>
          <a:ln w="12700">
            <a:miter lim="400000"/>
          </a:ln>
        </p:spPr>
      </p:pic>
      <p:pic>
        <p:nvPicPr>
          <p:cNvPr id="361" name="Imatge" descr="Imatge"/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050" y="1084472"/>
            <a:ext cx="164831" cy="164831"/>
          </a:xfrm>
          <a:prstGeom prst="rect">
            <a:avLst/>
          </a:prstGeom>
          <a:ln w="12700">
            <a:miter lim="400000"/>
          </a:ln>
        </p:spPr>
      </p:pic>
      <p:pic>
        <p:nvPicPr>
          <p:cNvPr id="362" name="Imatge" descr="Imat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050" y="1866780"/>
            <a:ext cx="165101" cy="165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4" name="Imatge 36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1" y="-114299"/>
            <a:ext cx="12191998" cy="6972300"/>
          </a:xfrm>
          <a:prstGeom prst="rect">
            <a:avLst/>
          </a:prstGeom>
          <a:gradFill flip="none" rotWithShape="1">
            <a:gsLst>
              <a:gs pos="70000">
                <a:srgbClr val="0076B4"/>
              </a:gs>
              <a:gs pos="100000">
                <a:srgbClr val="2E5B84"/>
              </a:gs>
              <a:gs pos="35000">
                <a:srgbClr val="00A8CD"/>
              </a:gs>
              <a:gs pos="0">
                <a:srgbClr val="75A75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6" y="11320"/>
            <a:ext cx="12177324" cy="6849745"/>
          </a:xfrm>
          <a:prstGeom prst="rect">
            <a:avLst/>
          </a:prstGeom>
        </p:spPr>
      </p:pic>
      <p:pic>
        <p:nvPicPr>
          <p:cNvPr id="25" name="Imatg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  <p:sp>
        <p:nvSpPr>
          <p:cNvPr id="375" name="Alliances…"/>
          <p:cNvSpPr txBox="1"/>
          <p:nvPr/>
        </p:nvSpPr>
        <p:spPr>
          <a:xfrm>
            <a:off x="658661" y="239771"/>
            <a:ext cx="5769419" cy="1868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spAutoFit/>
          </a:bodyPr>
          <a:lstStyle/>
          <a:p>
            <a:pPr>
              <a:lnSpc>
                <a:spcPct val="80000"/>
              </a:lnSpc>
              <a:defRPr sz="8400"/>
            </a:pPr>
            <a:r>
              <a:rPr lang="es-ES" sz="4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Trabajando en alianza</a:t>
            </a:r>
          </a:p>
          <a:p>
            <a:pPr>
              <a:lnSpc>
                <a:spcPct val="80000"/>
              </a:lnSpc>
              <a:spcBef>
                <a:spcPts val="550"/>
              </a:spcBef>
              <a:defRPr sz="3000"/>
            </a:pPr>
            <a:r>
              <a:rPr lang="ca-ES" sz="15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</a:t>
            </a:r>
            <a:r>
              <a:rPr sz="15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UPC </a:t>
            </a:r>
            <a:r>
              <a:rPr lang="ca-ES" sz="15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</a:t>
            </a:r>
            <a:r>
              <a:rPr sz="15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 </a:t>
            </a:r>
            <a:r>
              <a:rPr lang="es-ES" sz="15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redes</a:t>
            </a:r>
            <a:r>
              <a:rPr lang="ca-ES" sz="15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sz="15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internacionales</a:t>
            </a:r>
          </a:p>
          <a:p>
            <a:pPr defTabSz="228600">
              <a:lnSpc>
                <a:spcPts val="2500"/>
              </a:lnSpc>
              <a:defRPr sz="1200">
                <a:latin typeface="Times"/>
                <a:ea typeface="Times"/>
                <a:cs typeface="Times"/>
                <a:sym typeface="Times"/>
              </a:defRPr>
            </a:pPr>
            <a:endParaRPr sz="6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11727" indent="-311727" defTabSz="228600">
              <a:lnSpc>
                <a:spcPts val="2800"/>
              </a:lnSpc>
              <a:buSzPct val="100000"/>
              <a:buChar char="‣"/>
              <a:defRPr sz="1200">
                <a:latin typeface="Times"/>
                <a:ea typeface="Times"/>
                <a:cs typeface="Times"/>
                <a:sym typeface="Times"/>
              </a:defRPr>
            </a:pPr>
            <a:endParaRPr sz="6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228600">
              <a:lnSpc>
                <a:spcPts val="2800"/>
              </a:lnSpc>
              <a:defRPr sz="1200">
                <a:latin typeface="Times"/>
                <a:ea typeface="Times"/>
                <a:cs typeface="Times"/>
                <a:sym typeface="Times"/>
              </a:defRPr>
            </a:pPr>
            <a:endParaRPr sz="6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76" name="CASB…"/>
          <p:cNvSpPr txBox="1"/>
          <p:nvPr/>
        </p:nvSpPr>
        <p:spPr>
          <a:xfrm>
            <a:off x="829405" y="1654197"/>
            <a:ext cx="2207183" cy="628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defTabSz="228600">
              <a:defRPr sz="2500" b="1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CASB</a:t>
            </a:r>
          </a:p>
          <a:p>
            <a:pPr defTabSz="228600">
              <a:defRPr sz="2500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(Consortium for Advanced Studies in Barcelona)</a:t>
            </a:r>
          </a:p>
        </p:txBody>
      </p:sp>
      <p:sp>
        <p:nvSpPr>
          <p:cNvPr id="377" name="Cluster…"/>
          <p:cNvSpPr txBox="1"/>
          <p:nvPr/>
        </p:nvSpPr>
        <p:spPr>
          <a:xfrm>
            <a:off x="2961632" y="1209378"/>
            <a:ext cx="2623108" cy="820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defTabSz="228600">
              <a:defRPr sz="2500" b="1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Cluster  </a:t>
            </a:r>
          </a:p>
          <a:p>
            <a:pPr defTabSz="228600">
              <a:defRPr sz="2500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(Consortium Linking Universities of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Sience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and Technology for Education an Research)</a:t>
            </a:r>
          </a:p>
        </p:txBody>
      </p:sp>
      <p:sp>
        <p:nvSpPr>
          <p:cNvPr id="378" name="EUA…"/>
          <p:cNvSpPr txBox="1"/>
          <p:nvPr/>
        </p:nvSpPr>
        <p:spPr>
          <a:xfrm>
            <a:off x="6135734" y="911942"/>
            <a:ext cx="2087762" cy="628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defTabSz="228600">
              <a:defRPr sz="2500" b="1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EUA</a:t>
            </a:r>
          </a:p>
          <a:p>
            <a:pPr defTabSz="228600">
              <a:defRPr sz="2500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(European University Association)</a:t>
            </a:r>
          </a:p>
        </p:txBody>
      </p:sp>
      <p:sp>
        <p:nvSpPr>
          <p:cNvPr id="380" name="TIME…"/>
          <p:cNvSpPr txBox="1"/>
          <p:nvPr/>
        </p:nvSpPr>
        <p:spPr>
          <a:xfrm>
            <a:off x="7887711" y="1406978"/>
            <a:ext cx="3798547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defTabSz="228600">
              <a:defRPr sz="3000" b="1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TIME</a:t>
            </a:r>
          </a:p>
          <a:p>
            <a:pPr defTabSz="228600">
              <a:defRPr sz="3000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(Top Industrial Managers for Europe)</a:t>
            </a:r>
          </a:p>
        </p:txBody>
      </p:sp>
      <p:sp>
        <p:nvSpPr>
          <p:cNvPr id="381" name="SINO-SPANISH CAMPUS…"/>
          <p:cNvSpPr txBox="1"/>
          <p:nvPr/>
        </p:nvSpPr>
        <p:spPr>
          <a:xfrm>
            <a:off x="8528573" y="2198467"/>
            <a:ext cx="2917502" cy="12054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228600">
              <a:defRPr sz="2500"/>
            </a:pPr>
            <a:r>
              <a:rPr sz="125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SINO-SPANISH CAMPUS</a:t>
            </a:r>
          </a:p>
          <a:p>
            <a:pPr defTabSz="228600">
              <a:defRPr sz="2500"/>
            </a:pPr>
            <a:r>
              <a:rPr lang="es-ES"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 campus en la Universidad de </a:t>
            </a:r>
            <a:r>
              <a:rPr lang="es-ES"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Tongji</a:t>
            </a:r>
            <a:r>
              <a:rPr lang="es-ES"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(China) compuesto por la UPC, la Universidad Politécnica de Madrid, el Tecnológico de Monterrey y la Universidad de Sevilla.</a:t>
            </a:r>
            <a:endParaRPr sz="125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82" name="UNITECH…"/>
          <p:cNvSpPr txBox="1"/>
          <p:nvPr/>
        </p:nvSpPr>
        <p:spPr>
          <a:xfrm>
            <a:off x="8502548" y="4024609"/>
            <a:ext cx="3283435" cy="628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defTabSz="228600">
              <a:defRPr sz="2500" b="1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UNITECH</a:t>
            </a:r>
          </a:p>
          <a:p>
            <a:pPr defTabSz="228600">
              <a:defRPr sz="2500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(Red de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universidades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tecnológicas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y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empresas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europeas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</a:p>
        </p:txBody>
      </p:sp>
      <p:sp>
        <p:nvSpPr>
          <p:cNvPr id="383" name="CESAER…"/>
          <p:cNvSpPr txBox="1"/>
          <p:nvPr/>
        </p:nvSpPr>
        <p:spPr>
          <a:xfrm>
            <a:off x="8502548" y="5141118"/>
            <a:ext cx="3479903" cy="628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228600">
              <a:defRPr sz="2500" b="1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CESAER</a:t>
            </a:r>
          </a:p>
          <a:p>
            <a:pPr defTabSz="228600">
              <a:defRPr sz="2500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(Conference of European Schools for Advanced Engineering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Educa</a:t>
            </a:r>
            <a:r>
              <a:rPr lang="es-ES"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ion and Re</a:t>
            </a:r>
            <a:r>
              <a:rPr lang="es-ES"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earch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</a:p>
        </p:txBody>
      </p:sp>
      <p:sp>
        <p:nvSpPr>
          <p:cNvPr id="384" name="UNITE!…"/>
          <p:cNvSpPr txBox="1"/>
          <p:nvPr/>
        </p:nvSpPr>
        <p:spPr>
          <a:xfrm>
            <a:off x="5331762" y="2209562"/>
            <a:ext cx="2423053" cy="820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defTabSz="228600">
              <a:defRPr sz="2500" b="1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UNITE!</a:t>
            </a:r>
          </a:p>
          <a:p>
            <a:pPr defTabSz="228600">
              <a:defRPr sz="2500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(University Network for Innovation, Technology and Engineering)</a:t>
            </a:r>
          </a:p>
        </p:txBody>
      </p:sp>
      <p:sp>
        <p:nvSpPr>
          <p:cNvPr id="385" name="GUNI…"/>
          <p:cNvSpPr txBox="1"/>
          <p:nvPr/>
        </p:nvSpPr>
        <p:spPr>
          <a:xfrm>
            <a:off x="6191588" y="5048751"/>
            <a:ext cx="1527217" cy="820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defTabSz="228600">
              <a:defRPr sz="2500" b="1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GUNI</a:t>
            </a:r>
          </a:p>
          <a:p>
            <a:pPr defTabSz="228600">
              <a:defRPr sz="2500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(Global University Network for innovation)</a:t>
            </a:r>
          </a:p>
        </p:txBody>
      </p:sp>
      <p:sp>
        <p:nvSpPr>
          <p:cNvPr id="386" name="RMEI…"/>
          <p:cNvSpPr txBox="1"/>
          <p:nvPr/>
        </p:nvSpPr>
        <p:spPr>
          <a:xfrm>
            <a:off x="5287678" y="3484519"/>
            <a:ext cx="1599209" cy="820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defTabSz="228600">
              <a:defRPr sz="2500" b="1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RMEI</a:t>
            </a:r>
          </a:p>
          <a:p>
            <a:pPr defTabSz="228600">
              <a:defRPr sz="2500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Réseau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Méditerranéen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des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Écoles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d’Ingénieurs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</a:p>
        </p:txBody>
      </p:sp>
      <p:sp>
        <p:nvSpPr>
          <p:cNvPr id="387" name="MAGALHAES…"/>
          <p:cNvSpPr txBox="1"/>
          <p:nvPr/>
        </p:nvSpPr>
        <p:spPr>
          <a:xfrm>
            <a:off x="3239035" y="5516048"/>
            <a:ext cx="3248914" cy="628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228600">
              <a:defRPr sz="2500" b="1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MAGALHAES</a:t>
            </a:r>
          </a:p>
          <a:p>
            <a:pPr defTabSz="228600">
              <a:defRPr sz="2500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(Red de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universidades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europeas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y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latinoamericanas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</a:p>
        </p:txBody>
      </p:sp>
      <p:sp>
        <p:nvSpPr>
          <p:cNvPr id="388" name="CINDA…"/>
          <p:cNvSpPr txBox="1"/>
          <p:nvPr/>
        </p:nvSpPr>
        <p:spPr>
          <a:xfrm>
            <a:off x="1972687" y="5010283"/>
            <a:ext cx="3141366" cy="436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228600">
              <a:defRPr sz="2500" b="1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CINDA</a:t>
            </a:r>
          </a:p>
          <a:p>
            <a:pPr defTabSz="228600">
              <a:defRPr sz="2500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(Centro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Interuniversitario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Desarrollo)</a:t>
            </a:r>
          </a:p>
        </p:txBody>
      </p:sp>
      <p:sp>
        <p:nvSpPr>
          <p:cNvPr id="389" name="RedEmprendia…"/>
          <p:cNvSpPr txBox="1"/>
          <p:nvPr/>
        </p:nvSpPr>
        <p:spPr>
          <a:xfrm>
            <a:off x="832000" y="3565547"/>
            <a:ext cx="2655552" cy="628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228600">
              <a:defRPr sz="2500" b="1"/>
            </a:pP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RedEmprendia</a:t>
            </a:r>
            <a:endParaRPr sz="125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228600">
              <a:defRPr sz="2500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(Red de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universidades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iberoamericanas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emprendedoras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</a:p>
        </p:txBody>
      </p:sp>
      <p:sp>
        <p:nvSpPr>
          <p:cNvPr id="390" name="TELESCOPI…"/>
          <p:cNvSpPr txBox="1"/>
          <p:nvPr/>
        </p:nvSpPr>
        <p:spPr>
          <a:xfrm>
            <a:off x="1455898" y="2469183"/>
            <a:ext cx="3161380" cy="820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defTabSz="228600">
              <a:defRPr sz="2500" b="1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TELESCOPI</a:t>
            </a:r>
          </a:p>
          <a:p>
            <a:pPr defTabSz="228600">
              <a:defRPr sz="2500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(Red de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Observatorios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Buenas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Prácticas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Dirección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y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Gestión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Universitaria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en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Latinoamérica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y Europa)</a:t>
            </a:r>
          </a:p>
        </p:txBody>
      </p:sp>
      <p:sp>
        <p:nvSpPr>
          <p:cNvPr id="391" name="CINDA…"/>
          <p:cNvSpPr txBox="1"/>
          <p:nvPr/>
        </p:nvSpPr>
        <p:spPr>
          <a:xfrm>
            <a:off x="1455898" y="4270265"/>
            <a:ext cx="2325293" cy="628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228600">
              <a:defRPr sz="2500" b="1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AUIP</a:t>
            </a:r>
          </a:p>
          <a:p>
            <a:pPr defTabSz="228600">
              <a:defRPr sz="2500"/>
            </a:pP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Associación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Universitaria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</a:p>
          <a:p>
            <a:pPr defTabSz="228600">
              <a:defRPr sz="2500"/>
            </a:pP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Iberoamericana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</a:t>
            </a:r>
            <a:r>
              <a:rPr sz="125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Postgrado</a:t>
            </a:r>
            <a:r>
              <a:rPr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</a:p>
        </p:txBody>
      </p:sp>
      <p:sp>
        <p:nvSpPr>
          <p:cNvPr id="22" name="EUA…"/>
          <p:cNvSpPr txBox="1"/>
          <p:nvPr/>
        </p:nvSpPr>
        <p:spPr>
          <a:xfrm>
            <a:off x="7566326" y="3704590"/>
            <a:ext cx="2087762" cy="243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defTabSz="228600">
              <a:defRPr sz="2500" b="1"/>
            </a:pPr>
            <a:r>
              <a:rPr lang="ca-ES" sz="125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HERITAGE Network</a:t>
            </a:r>
            <a:endParaRPr sz="125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89" y="-131605"/>
            <a:ext cx="12463464" cy="6711813"/>
          </a:xfrm>
          <a:prstGeom prst="rect">
            <a:avLst/>
          </a:prstGeom>
        </p:spPr>
      </p:pic>
      <p:pic>
        <p:nvPicPr>
          <p:cNvPr id="6" name="Imat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5570"/>
            <a:ext cx="12191237" cy="4726113"/>
          </a:xfrm>
          <a:prstGeom prst="rect">
            <a:avLst/>
          </a:prstGeom>
        </p:spPr>
      </p:pic>
      <p:pic>
        <p:nvPicPr>
          <p:cNvPr id="3" name="Imatg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044394" y="4777687"/>
            <a:ext cx="10102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Knowledge</a:t>
            </a:r>
            <a:r>
              <a:rPr lang="es-ES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and </a:t>
            </a:r>
            <a:r>
              <a:rPr lang="es-ES" sz="2400" b="1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Innovation</a:t>
            </a:r>
            <a:r>
              <a:rPr lang="es-ES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Community</a:t>
            </a:r>
            <a:r>
              <a:rPr lang="es-ES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(KIC) respaldada por el Instituto Europeo de Innovación y Tecnología (EIT)</a:t>
            </a:r>
          </a:p>
        </p:txBody>
      </p:sp>
    </p:spTree>
    <p:extLst>
      <p:ext uri="{BB962C8B-B14F-4D97-AF65-F5344CB8AC3E}">
        <p14:creationId xmlns:p14="http://schemas.microsoft.com/office/powerpoint/2010/main" val="14512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A3B91F0C-A6A1-4297-BA7B-8CB9C40A81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7"/>
          <a:stretch/>
        </p:blipFill>
        <p:spPr>
          <a:xfrm>
            <a:off x="-38100" y="0"/>
            <a:ext cx="12230100" cy="685799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gradFill flip="none" rotWithShape="1">
            <a:gsLst>
              <a:gs pos="70000">
                <a:srgbClr val="0076B4">
                  <a:alpha val="50000"/>
                </a:srgbClr>
              </a:gs>
              <a:gs pos="100000">
                <a:srgbClr val="2E5B84">
                  <a:alpha val="50000"/>
                </a:srgbClr>
              </a:gs>
              <a:gs pos="35000">
                <a:srgbClr val="00A8CD">
                  <a:alpha val="50000"/>
                </a:srgbClr>
              </a:gs>
              <a:gs pos="0">
                <a:srgbClr val="75A75E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5" name="Imat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4522A470-27A3-4BD5-B40C-A10C2D3183A2}"/>
              </a:ext>
            </a:extLst>
          </p:cNvPr>
          <p:cNvSpPr txBox="1"/>
          <p:nvPr/>
        </p:nvSpPr>
        <p:spPr>
          <a:xfrm>
            <a:off x="7463017" y="40259"/>
            <a:ext cx="445083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1 640</a:t>
            </a:r>
          </a:p>
          <a:p>
            <a: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acuerdos de intercambio de estudiantes con</a:t>
            </a:r>
          </a:p>
          <a:p>
            <a:endParaRPr lang="es-ES_tradnl" sz="2400" b="1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  <a:p>
            <a:r>
              <a:rPr lang="es-ES_tradnl" sz="48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767</a:t>
            </a:r>
            <a: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</a:t>
            </a:r>
          </a:p>
          <a:p>
            <a: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Instituciones de educación superior</a:t>
            </a:r>
          </a:p>
          <a:p>
            <a:endParaRPr lang="es-ES_tradnl" sz="2400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  <a:p>
            <a:r>
              <a:rPr lang="ca-ES" sz="48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34</a:t>
            </a:r>
          </a:p>
          <a:p>
            <a:r>
              <a:rPr lang="es-ES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programas</a:t>
            </a:r>
            <a:r>
              <a:rPr lang="ca-ES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de doble </a:t>
            </a:r>
            <a:r>
              <a:rPr lang="es-ES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titulación</a:t>
            </a:r>
            <a:r>
              <a:rPr lang="ca-ES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internacional </a:t>
            </a:r>
          </a:p>
          <a:p>
            <a:r>
              <a:rPr lang="ca-ES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con 26 </a:t>
            </a:r>
            <a:r>
              <a:rPr lang="es-ES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universidades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AD5482-EB50-4189-84F7-CB13BA3AC28B}"/>
              </a:ext>
            </a:extLst>
          </p:cNvPr>
          <p:cNvSpPr/>
          <p:nvPr/>
        </p:nvSpPr>
        <p:spPr>
          <a:xfrm>
            <a:off x="7570356" y="750660"/>
            <a:ext cx="1512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AD5482-EB50-4189-84F7-CB13BA3AC28B}"/>
              </a:ext>
            </a:extLst>
          </p:cNvPr>
          <p:cNvSpPr/>
          <p:nvPr/>
        </p:nvSpPr>
        <p:spPr>
          <a:xfrm>
            <a:off x="7570356" y="2579460"/>
            <a:ext cx="1008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AD5482-EB50-4189-84F7-CB13BA3AC28B}"/>
              </a:ext>
            </a:extLst>
          </p:cNvPr>
          <p:cNvSpPr/>
          <p:nvPr/>
        </p:nvSpPr>
        <p:spPr>
          <a:xfrm>
            <a:off x="7570356" y="4408260"/>
            <a:ext cx="684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4943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>
            <a:extLst>
              <a:ext uri="{FF2B5EF4-FFF2-40B4-BE49-F238E27FC236}">
                <a16:creationId xmlns:a16="http://schemas.microsoft.com/office/drawing/2014/main" id="{2F8BDC2C-3105-41B0-9CEA-08E28DE7A4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99"/>
          <a:stretch/>
        </p:blipFill>
        <p:spPr>
          <a:xfrm>
            <a:off x="2" y="-1"/>
            <a:ext cx="12191998" cy="6094429"/>
          </a:xfrm>
          <a:prstGeom prst="rect">
            <a:avLst/>
          </a:prstGeom>
        </p:spPr>
      </p:pic>
      <p:pic>
        <p:nvPicPr>
          <p:cNvPr id="12" name="Imat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284708"/>
            <a:ext cx="12191237" cy="6858000"/>
          </a:xfrm>
          <a:prstGeom prst="rect">
            <a:avLst/>
          </a:prstGeom>
        </p:spPr>
      </p:pic>
      <p:sp>
        <p:nvSpPr>
          <p:cNvPr id="6" name="QuadreDeText 5">
            <a:extLst>
              <a:ext uri="{FF2B5EF4-FFF2-40B4-BE49-F238E27FC236}">
                <a16:creationId xmlns:a16="http://schemas.microsoft.com/office/drawing/2014/main" id="{3C84E872-9BFF-4C4B-85A3-79FA8B0D9175}"/>
              </a:ext>
            </a:extLst>
          </p:cNvPr>
          <p:cNvSpPr txBox="1"/>
          <p:nvPr/>
        </p:nvSpPr>
        <p:spPr>
          <a:xfrm>
            <a:off x="439814" y="4552311"/>
            <a:ext cx="3411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s-ES_tradnl" sz="20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estudiantes en programas de intercambio internacional</a:t>
            </a:r>
          </a:p>
        </p:txBody>
      </p:sp>
      <p:sp>
        <p:nvSpPr>
          <p:cNvPr id="8" name="QuadreDeText 7">
            <a:extLst>
              <a:ext uri="{FF2B5EF4-FFF2-40B4-BE49-F238E27FC236}">
                <a16:creationId xmlns:a16="http://schemas.microsoft.com/office/drawing/2014/main" id="{29F5061B-33E6-4440-85C3-9F7F5A2172EA}"/>
              </a:ext>
            </a:extLst>
          </p:cNvPr>
          <p:cNvSpPr txBox="1"/>
          <p:nvPr/>
        </p:nvSpPr>
        <p:spPr>
          <a:xfrm>
            <a:off x="4289568" y="4510737"/>
            <a:ext cx="33136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s-ES_tradnl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 los estudiantes de Máster son internacionales, 79% de fuera de la UE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4B0B2C-0953-4236-B5D4-D1E9C5232DA3}"/>
              </a:ext>
            </a:extLst>
          </p:cNvPr>
          <p:cNvSpPr/>
          <p:nvPr/>
        </p:nvSpPr>
        <p:spPr>
          <a:xfrm>
            <a:off x="507097" y="4490126"/>
            <a:ext cx="1944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1" name="QuadreDeText 10">
            <a:extLst>
              <a:ext uri="{FF2B5EF4-FFF2-40B4-BE49-F238E27FC236}">
                <a16:creationId xmlns:a16="http://schemas.microsoft.com/office/drawing/2014/main" id="{F6B6BCFD-0F99-4BD6-B4D6-BC2E6D935D1A}"/>
              </a:ext>
            </a:extLst>
          </p:cNvPr>
          <p:cNvSpPr txBox="1"/>
          <p:nvPr/>
        </p:nvSpPr>
        <p:spPr>
          <a:xfrm>
            <a:off x="8084427" y="4510737"/>
            <a:ext cx="36678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s-ES_tradnl" sz="20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de l</a:t>
            </a:r>
            <a:r>
              <a:rPr lang="es-ES_tradnl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os estudiantes de doctorado son internacionales, 82,5% de fuera de la UE</a:t>
            </a:r>
          </a:p>
        </p:txBody>
      </p:sp>
      <p:pic>
        <p:nvPicPr>
          <p:cNvPr id="13" name="Imat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288803" y="3510282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30%</a:t>
            </a:r>
            <a:r>
              <a:rPr lang="es-ES_tradnl" sz="60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439049" y="3453805"/>
            <a:ext cx="2323072" cy="1098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_tradnl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2 756</a:t>
            </a:r>
            <a:r>
              <a:rPr lang="es-ES_tradnl" sz="60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83662" y="3538222"/>
            <a:ext cx="17251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55%</a:t>
            </a:r>
            <a:endParaRPr lang="es-ES_tradnl" sz="6000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4B0B2C-0953-4236-B5D4-D1E9C5232DA3}"/>
              </a:ext>
            </a:extLst>
          </p:cNvPr>
          <p:cNvSpPr/>
          <p:nvPr/>
        </p:nvSpPr>
        <p:spPr>
          <a:xfrm>
            <a:off x="4354320" y="4473913"/>
            <a:ext cx="1512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F4B0B2C-0953-4236-B5D4-D1E9C5232DA3}"/>
              </a:ext>
            </a:extLst>
          </p:cNvPr>
          <p:cNvSpPr/>
          <p:nvPr/>
        </p:nvSpPr>
        <p:spPr>
          <a:xfrm>
            <a:off x="8190238" y="4456737"/>
            <a:ext cx="1512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83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>
            <a:extLst>
              <a:ext uri="{FF2B5EF4-FFF2-40B4-BE49-F238E27FC236}">
                <a16:creationId xmlns:a16="http://schemas.microsoft.com/office/drawing/2014/main" id="{0F0FC4F5-C511-43BE-A6AB-8B1FC24A12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28" t="5899" r="3177" b="21663"/>
          <a:stretch/>
        </p:blipFill>
        <p:spPr>
          <a:xfrm>
            <a:off x="1" y="9524"/>
            <a:ext cx="12179300" cy="684847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gradFill flip="none" rotWithShape="1">
            <a:gsLst>
              <a:gs pos="70000">
                <a:srgbClr val="0076B4">
                  <a:alpha val="50000"/>
                </a:srgbClr>
              </a:gs>
              <a:gs pos="100000">
                <a:srgbClr val="2E5B84">
                  <a:alpha val="50000"/>
                </a:srgbClr>
              </a:gs>
              <a:gs pos="35000">
                <a:srgbClr val="00A8CD">
                  <a:alpha val="50000"/>
                </a:srgbClr>
              </a:gs>
              <a:gs pos="0">
                <a:srgbClr val="75A75E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DF93B821-7D9B-49E2-B4C7-E24E79098FFF}"/>
              </a:ext>
            </a:extLst>
          </p:cNvPr>
          <p:cNvSpPr txBox="1"/>
          <p:nvPr/>
        </p:nvSpPr>
        <p:spPr>
          <a:xfrm>
            <a:off x="6919685" y="1725829"/>
            <a:ext cx="5121842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s-ES_tradnl" sz="4400" b="1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Unite</a:t>
            </a:r>
            <a:r>
              <a:rPr lang="es-ES_tradnl" sz="4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!,</a:t>
            </a:r>
            <a:endParaRPr lang="es-ES_tradnl" sz="8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lnSpc>
                <a:spcPts val="5000"/>
              </a:lnSpc>
            </a:pPr>
            <a:r>
              <a:rPr lang="es-ES_tradnl" sz="4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 construcción</a:t>
            </a:r>
          </a:p>
          <a:p>
            <a:pPr>
              <a:lnSpc>
                <a:spcPts val="5000"/>
              </a:lnSpc>
            </a:pPr>
            <a:r>
              <a:rPr lang="es-ES_tradnl" sz="4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 la universidad</a:t>
            </a:r>
          </a:p>
          <a:p>
            <a:pPr>
              <a:lnSpc>
                <a:spcPts val="5000"/>
              </a:lnSpc>
            </a:pPr>
            <a:r>
              <a:rPr lang="es-ES_tradnl" sz="4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europea del futuro</a:t>
            </a:r>
          </a:p>
        </p:txBody>
      </p:sp>
      <p:pic>
        <p:nvPicPr>
          <p:cNvPr id="10" name="Imat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65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131" y="2531212"/>
            <a:ext cx="78837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_tradnl" sz="2000" dirty="0">
                <a:solidFill>
                  <a:srgbClr val="0B72A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 modelo de Universidad Europea de innovación, tecnología e ingeniería.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_tradnl" sz="2000" dirty="0">
                <a:solidFill>
                  <a:srgbClr val="0B72A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Una alianza estratégica de universidades.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_tradnl" sz="2000" dirty="0">
                <a:solidFill>
                  <a:srgbClr val="0B72AD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Una comunidad inclusiva y ligada al territorio  y sus actores.</a:t>
            </a:r>
          </a:p>
        </p:txBody>
      </p:sp>
      <p:pic>
        <p:nvPicPr>
          <p:cNvPr id="9" name="Imat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  <p:pic>
        <p:nvPicPr>
          <p:cNvPr id="3" name="Imat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80" y="138954"/>
            <a:ext cx="4698424" cy="1889724"/>
          </a:xfrm>
          <a:prstGeom prst="rect">
            <a:avLst/>
          </a:prstGeom>
        </p:spPr>
      </p:pic>
      <p:pic>
        <p:nvPicPr>
          <p:cNvPr id="15" name="Imatg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849" y="520910"/>
            <a:ext cx="4100035" cy="5497931"/>
          </a:xfrm>
          <a:prstGeom prst="rect">
            <a:avLst/>
          </a:prstGeom>
        </p:spPr>
      </p:pic>
      <p:pic>
        <p:nvPicPr>
          <p:cNvPr id="11" name="Imatg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80" y="4175511"/>
            <a:ext cx="6921500" cy="137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47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tge 9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09" b="8686"/>
          <a:stretch/>
        </p:blipFill>
        <p:spPr>
          <a:xfrm>
            <a:off x="-761" y="-12526"/>
            <a:ext cx="12191237" cy="5564652"/>
          </a:xfrm>
          <a:prstGeom prst="rect">
            <a:avLst/>
          </a:prstGeom>
        </p:spPr>
      </p:pic>
      <p:pic>
        <p:nvPicPr>
          <p:cNvPr id="11" name="Imat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8410"/>
            <a:ext cx="12191237" cy="5399590"/>
          </a:xfrm>
          <a:prstGeom prst="rect">
            <a:avLst/>
          </a:prstGeom>
        </p:spPr>
      </p:pic>
      <p:sp>
        <p:nvSpPr>
          <p:cNvPr id="6" name="QuadreDeText 5">
            <a:extLst>
              <a:ext uri="{FF2B5EF4-FFF2-40B4-BE49-F238E27FC236}">
                <a16:creationId xmlns:a16="http://schemas.microsoft.com/office/drawing/2014/main" id="{12F096E6-97DA-4BAF-941B-B36E0EEA3E6B}"/>
              </a:ext>
            </a:extLst>
          </p:cNvPr>
          <p:cNvSpPr txBox="1"/>
          <p:nvPr/>
        </p:nvSpPr>
        <p:spPr>
          <a:xfrm>
            <a:off x="6094857" y="4738500"/>
            <a:ext cx="5981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Investigar para innovar </a:t>
            </a:r>
          </a:p>
        </p:txBody>
      </p:sp>
      <p:pic>
        <p:nvPicPr>
          <p:cNvPr id="9" name="Imat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51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tge 16">
            <a:extLst>
              <a:ext uri="{FF2B5EF4-FFF2-40B4-BE49-F238E27FC236}">
                <a16:creationId xmlns:a16="http://schemas.microsoft.com/office/drawing/2014/main" id="{6B5A0410-626E-4454-BDEB-3BD44FE2F6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24" t="989" r="1283" b="22717"/>
          <a:stretch/>
        </p:blipFill>
        <p:spPr>
          <a:xfrm>
            <a:off x="-27296" y="0"/>
            <a:ext cx="12255690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gradFill flip="none" rotWithShape="1">
            <a:gsLst>
              <a:gs pos="70000">
                <a:srgbClr val="0076B4">
                  <a:alpha val="50000"/>
                </a:srgbClr>
              </a:gs>
              <a:gs pos="100000">
                <a:srgbClr val="2E5B84">
                  <a:alpha val="50000"/>
                </a:srgbClr>
              </a:gs>
              <a:gs pos="35000">
                <a:srgbClr val="00A8CD">
                  <a:alpha val="50000"/>
                </a:srgbClr>
              </a:gs>
              <a:gs pos="0">
                <a:srgbClr val="75A75E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18" name="Agrupa 17">
            <a:extLst>
              <a:ext uri="{FF2B5EF4-FFF2-40B4-BE49-F238E27FC236}">
                <a16:creationId xmlns:a16="http://schemas.microsoft.com/office/drawing/2014/main" id="{6627E212-45CA-4553-A922-257C2879D6FA}"/>
              </a:ext>
            </a:extLst>
          </p:cNvPr>
          <p:cNvGrpSpPr/>
          <p:nvPr/>
        </p:nvGrpSpPr>
        <p:grpSpPr>
          <a:xfrm>
            <a:off x="5706228" y="274516"/>
            <a:ext cx="6027474" cy="1508105"/>
            <a:chOff x="5285371" y="1140264"/>
            <a:chExt cx="6027474" cy="1508105"/>
          </a:xfrm>
        </p:grpSpPr>
        <p:sp>
          <p:nvSpPr>
            <p:cNvPr id="3" name="QuadreDeText 2">
              <a:extLst>
                <a:ext uri="{FF2B5EF4-FFF2-40B4-BE49-F238E27FC236}">
                  <a16:creationId xmlns:a16="http://schemas.microsoft.com/office/drawing/2014/main" id="{4B33CD8C-8EEF-427A-A457-F7D40396585E}"/>
                </a:ext>
              </a:extLst>
            </p:cNvPr>
            <p:cNvSpPr txBox="1"/>
            <p:nvPr/>
          </p:nvSpPr>
          <p:spPr>
            <a:xfrm>
              <a:off x="5285371" y="1140264"/>
              <a:ext cx="6027474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a-ES" sz="6000" b="1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691</a:t>
              </a:r>
              <a:endParaRPr lang="ca-ES" sz="66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endParaRPr>
            </a:p>
            <a:p>
              <a:pPr algn="r"/>
              <a:r>
                <a:rPr lang="es-ES" sz="32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convenios</a:t>
              </a:r>
              <a:r>
                <a:rPr lang="ca-ES" sz="32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 </a:t>
              </a:r>
              <a:r>
                <a:rPr lang="ca-ES" sz="3200" dirty="0" err="1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activos</a:t>
              </a:r>
              <a:r>
                <a:rPr lang="ca-ES" sz="32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     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E4DCA4B-2FDB-46A8-AB59-50856F33DB27}"/>
                </a:ext>
              </a:extLst>
            </p:cNvPr>
            <p:cNvSpPr/>
            <p:nvPr/>
          </p:nvSpPr>
          <p:spPr>
            <a:xfrm>
              <a:off x="9921201" y="2007679"/>
              <a:ext cx="1260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5" name="QuadreDeText 4">
            <a:extLst>
              <a:ext uri="{FF2B5EF4-FFF2-40B4-BE49-F238E27FC236}">
                <a16:creationId xmlns:a16="http://schemas.microsoft.com/office/drawing/2014/main" id="{0D9EB009-6C9C-41CE-B00A-D254C1133027}"/>
              </a:ext>
            </a:extLst>
          </p:cNvPr>
          <p:cNvSpPr txBox="1"/>
          <p:nvPr/>
        </p:nvSpPr>
        <p:spPr>
          <a:xfrm>
            <a:off x="6569985" y="2056185"/>
            <a:ext cx="516371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767</a:t>
            </a:r>
            <a:endParaRPr lang="ca-ES" sz="6600" b="1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  <a:p>
            <a:pPr algn="r"/>
            <a:r>
              <a:rPr lang="es-ES" sz="32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proyectos de investigación</a:t>
            </a:r>
          </a:p>
        </p:txBody>
      </p:sp>
      <p:grpSp>
        <p:nvGrpSpPr>
          <p:cNvPr id="13" name="Agrupa 12">
            <a:extLst>
              <a:ext uri="{FF2B5EF4-FFF2-40B4-BE49-F238E27FC236}">
                <a16:creationId xmlns:a16="http://schemas.microsoft.com/office/drawing/2014/main" id="{D58CE35B-590C-4244-A4A7-A1E7D8AACCFC}"/>
              </a:ext>
            </a:extLst>
          </p:cNvPr>
          <p:cNvGrpSpPr/>
          <p:nvPr/>
        </p:nvGrpSpPr>
        <p:grpSpPr>
          <a:xfrm>
            <a:off x="4731164" y="3778492"/>
            <a:ext cx="7002538" cy="2000548"/>
            <a:chOff x="4838694" y="3212299"/>
            <a:chExt cx="7002538" cy="2000548"/>
          </a:xfrm>
        </p:grpSpPr>
        <p:sp>
          <p:nvSpPr>
            <p:cNvPr id="14" name="QuadreDeText 13">
              <a:extLst>
                <a:ext uri="{FF2B5EF4-FFF2-40B4-BE49-F238E27FC236}">
                  <a16:creationId xmlns:a16="http://schemas.microsoft.com/office/drawing/2014/main" id="{74AEF316-614E-4478-A6A5-DB74A72B2A25}"/>
                </a:ext>
              </a:extLst>
            </p:cNvPr>
            <p:cNvSpPr txBox="1"/>
            <p:nvPr/>
          </p:nvSpPr>
          <p:spPr>
            <a:xfrm>
              <a:off x="4838694" y="3212299"/>
              <a:ext cx="7002538" cy="2000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a-ES" sz="6000" b="1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2 588</a:t>
              </a:r>
            </a:p>
            <a:p>
              <a:pPr algn="r"/>
              <a:r>
                <a:rPr lang="ca-ES" sz="3200" dirty="0" err="1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articulos</a:t>
              </a:r>
              <a:r>
                <a:rPr lang="ca-ES" sz="32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 en</a:t>
              </a:r>
            </a:p>
            <a:p>
              <a:pPr algn="r"/>
              <a:r>
                <a:rPr lang="ca-ES" sz="3200" dirty="0" err="1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revistas</a:t>
              </a:r>
              <a:r>
                <a:rPr lang="ca-ES" sz="32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 </a:t>
              </a:r>
              <a:r>
                <a:rPr lang="ca-ES" sz="3200" dirty="0" err="1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científicas</a:t>
              </a:r>
              <a:endParaRPr lang="ca-ES" sz="32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77AC6C9-3306-44A2-B5FD-2B6339D86623}"/>
                </a:ext>
              </a:extLst>
            </p:cNvPr>
            <p:cNvSpPr/>
            <p:nvPr/>
          </p:nvSpPr>
          <p:spPr>
            <a:xfrm>
              <a:off x="9837588" y="4126554"/>
              <a:ext cx="1872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ca-E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E4DCA4B-2FDB-46A8-AB59-50856F33DB27}"/>
              </a:ext>
            </a:extLst>
          </p:cNvPr>
          <p:cNvSpPr/>
          <p:nvPr/>
        </p:nvSpPr>
        <p:spPr>
          <a:xfrm>
            <a:off x="10375546" y="2961831"/>
            <a:ext cx="1260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21" name="Imatg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86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0" y="-114299"/>
            <a:ext cx="12328071" cy="6972300"/>
          </a:xfrm>
          <a:prstGeom prst="rect">
            <a:avLst/>
          </a:prstGeom>
          <a:gradFill flip="none" rotWithShape="1">
            <a:gsLst>
              <a:gs pos="70000">
                <a:srgbClr val="0076B4"/>
              </a:gs>
              <a:gs pos="100000">
                <a:srgbClr val="2E5B84"/>
              </a:gs>
              <a:gs pos="35000">
                <a:srgbClr val="00A8CD"/>
              </a:gs>
              <a:gs pos="0">
                <a:srgbClr val="75A75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26" name="Imatg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43" y="-156714"/>
            <a:ext cx="12029065" cy="6766349"/>
          </a:xfrm>
          <a:prstGeom prst="rect">
            <a:avLst/>
          </a:prstGeom>
          <a:ln>
            <a:noFill/>
          </a:ln>
        </p:spPr>
      </p:pic>
      <p:sp>
        <p:nvSpPr>
          <p:cNvPr id="51" name="We’re leading techological university  at the souht of Europe"/>
          <p:cNvSpPr txBox="1"/>
          <p:nvPr/>
        </p:nvSpPr>
        <p:spPr>
          <a:xfrm>
            <a:off x="649109" y="509187"/>
            <a:ext cx="5363384" cy="3005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/>
          <a:p>
            <a:r>
              <a:rPr lang="es-ES_tradnl" sz="48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Somos la </a:t>
            </a:r>
            <a:r>
              <a:rPr lang="es-ES_tradnl" sz="48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universidad tecnológica líder</a:t>
            </a:r>
            <a:r>
              <a:rPr lang="es-ES_tradnl" sz="48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del </a:t>
            </a:r>
            <a:r>
              <a:rPr lang="es-ES_tradnl" sz="48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sur de Europa</a:t>
            </a:r>
          </a:p>
        </p:txBody>
      </p:sp>
      <p:sp>
        <p:nvSpPr>
          <p:cNvPr id="65" name="•"/>
          <p:cNvSpPr txBox="1"/>
          <p:nvPr/>
        </p:nvSpPr>
        <p:spPr>
          <a:xfrm>
            <a:off x="10289149" y="4112909"/>
            <a:ext cx="51361" cy="605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spcBef>
                <a:spcPts val="5900"/>
              </a:spcBef>
              <a:defRPr sz="47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endParaRPr sz="3600" dirty="0">
              <a:solidFill>
                <a:schemeClr val="bg1"/>
              </a:solidFill>
            </a:endParaRPr>
          </a:p>
        </p:txBody>
      </p:sp>
      <p:pic>
        <p:nvPicPr>
          <p:cNvPr id="24" name="Imatg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01191"/>
            <a:ext cx="12339308" cy="11568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tge 10">
            <a:extLst>
              <a:ext uri="{FF2B5EF4-FFF2-40B4-BE49-F238E27FC236}">
                <a16:creationId xmlns:a16="http://schemas.microsoft.com/office/drawing/2014/main" id="{6DC9CFB2-F391-4FE1-999B-E99A34D2B9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489" r="27736" b="8140"/>
          <a:stretch/>
        </p:blipFill>
        <p:spPr>
          <a:xfrm flipH="1">
            <a:off x="-64258" y="0"/>
            <a:ext cx="9135762" cy="685799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280C2D7-1D7C-4BD8-AA99-2B4DC8486830}"/>
              </a:ext>
            </a:extLst>
          </p:cNvPr>
          <p:cNvSpPr/>
          <p:nvPr/>
        </p:nvSpPr>
        <p:spPr>
          <a:xfrm>
            <a:off x="8641080" y="0"/>
            <a:ext cx="3550919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 rot="10800000">
            <a:off x="1" y="0"/>
            <a:ext cx="12192000" cy="6860814"/>
          </a:xfrm>
          <a:prstGeom prst="rect">
            <a:avLst/>
          </a:prstGeom>
          <a:gradFill flip="none" rotWithShape="1">
            <a:gsLst>
              <a:gs pos="68000">
                <a:srgbClr val="008DC5">
                  <a:alpha val="78000"/>
                </a:srgbClr>
              </a:gs>
              <a:gs pos="100000">
                <a:srgbClr val="2E5B84"/>
              </a:gs>
              <a:gs pos="45000">
                <a:srgbClr val="00A8CD">
                  <a:alpha val="2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B03CA7C5-286D-413A-8145-5EB5AB09818F}"/>
              </a:ext>
            </a:extLst>
          </p:cNvPr>
          <p:cNvSpPr txBox="1"/>
          <p:nvPr/>
        </p:nvSpPr>
        <p:spPr>
          <a:xfrm>
            <a:off x="4646186" y="1148744"/>
            <a:ext cx="68114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La UPC, primera </a:t>
            </a:r>
          </a:p>
          <a:p>
            <a:pPr algn="r"/>
            <a:r>
              <a:rPr lang="es-ES_tradnl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Universidad del Estado</a:t>
            </a:r>
          </a:p>
          <a:p>
            <a:pPr algn="r"/>
            <a:r>
              <a:rPr lang="es-ES_tradnl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en proyectos</a:t>
            </a:r>
          </a:p>
          <a:p>
            <a:pPr algn="r"/>
            <a:r>
              <a:rPr lang="es-ES_tradnl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financiados a través </a:t>
            </a:r>
          </a:p>
          <a:p>
            <a:pPr algn="r"/>
            <a:r>
              <a:rPr lang="es-ES_tradnl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del programa </a:t>
            </a:r>
          </a:p>
          <a:p>
            <a:pPr algn="r"/>
            <a:r>
              <a:rPr lang="es-ES_tradnl" sz="3600" dirty="0" err="1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Horizon</a:t>
            </a:r>
            <a:r>
              <a:rPr lang="es-ES_tradnl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2020</a:t>
            </a:r>
          </a:p>
        </p:txBody>
      </p:sp>
      <p:pic>
        <p:nvPicPr>
          <p:cNvPr id="8" name="Imat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713808"/>
            <a:ext cx="12192002" cy="114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88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0" y="0"/>
            <a:ext cx="12205742" cy="6857999"/>
          </a:xfrm>
          <a:prstGeom prst="rect">
            <a:avLst/>
          </a:prstGeom>
          <a:gradFill flip="none" rotWithShape="1">
            <a:gsLst>
              <a:gs pos="68000">
                <a:srgbClr val="008DC2">
                  <a:alpha val="85000"/>
                </a:srgbClr>
              </a:gs>
              <a:gs pos="85000">
                <a:srgbClr val="0082BD"/>
              </a:gs>
              <a:gs pos="100000">
                <a:srgbClr val="2E5B84"/>
              </a:gs>
              <a:gs pos="5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4" name="QuadreDeText 13">
            <a:extLst>
              <a:ext uri="{FF2B5EF4-FFF2-40B4-BE49-F238E27FC236}">
                <a16:creationId xmlns:a16="http://schemas.microsoft.com/office/drawing/2014/main" id="{12F096E6-97DA-4BAF-941B-B36E0EEA3E6B}"/>
              </a:ext>
            </a:extLst>
          </p:cNvPr>
          <p:cNvSpPr txBox="1"/>
          <p:nvPr/>
        </p:nvSpPr>
        <p:spPr>
          <a:xfrm>
            <a:off x="400114" y="888415"/>
            <a:ext cx="48491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Ofreciendo respuestas a la empresas</a:t>
            </a: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EB52BBC6-D3FD-41F5-8B71-29BE9366F4EC}"/>
              </a:ext>
            </a:extLst>
          </p:cNvPr>
          <p:cNvSpPr txBox="1"/>
          <p:nvPr/>
        </p:nvSpPr>
        <p:spPr>
          <a:xfrm>
            <a:off x="400114" y="2856883"/>
            <a:ext cx="48491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I+D+i</a:t>
            </a:r>
          </a:p>
          <a:p>
            <a:r>
              <a:rPr lang="es-ES_tradnl" sz="2400" dirty="0" err="1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Hubs</a:t>
            </a:r>
            <a: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de innovación</a:t>
            </a:r>
          </a:p>
          <a:p>
            <a: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Talento (prácticas en empresas)</a:t>
            </a:r>
          </a:p>
          <a:p>
            <a: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UPC </a:t>
            </a:r>
            <a:r>
              <a:rPr lang="es-ES_tradnl" sz="2400" dirty="0" err="1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innovation</a:t>
            </a:r>
            <a: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</a:t>
            </a:r>
            <a:r>
              <a:rPr lang="es-ES_tradnl" sz="2400" dirty="0" err="1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ecosystem</a:t>
            </a:r>
            <a:endParaRPr lang="es-ES_tradnl" sz="2400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  <a:p>
            <a: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Doctorado industrial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8EF79D-2D14-41D2-A5C9-64AEA6ABB325}"/>
              </a:ext>
            </a:extLst>
          </p:cNvPr>
          <p:cNvSpPr/>
          <p:nvPr/>
        </p:nvSpPr>
        <p:spPr>
          <a:xfrm>
            <a:off x="6892807" y="5141218"/>
            <a:ext cx="49582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https://www.upc.edu/ca/empresa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3305" y="1368870"/>
            <a:ext cx="2467719" cy="377234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323" y="2704396"/>
            <a:ext cx="2362107" cy="2436821"/>
          </a:xfrm>
          <a:prstGeom prst="rect">
            <a:avLst/>
          </a:prstGeom>
        </p:spPr>
      </p:pic>
      <p:pic>
        <p:nvPicPr>
          <p:cNvPr id="11" name="Imatg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3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tge 8">
            <a:extLst>
              <a:ext uri="{FF2B5EF4-FFF2-40B4-BE49-F238E27FC236}">
                <a16:creationId xmlns:a16="http://schemas.microsoft.com/office/drawing/2014/main" id="{5E3EEFF4-2291-4164-B465-AFBBBC8ACC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472"/>
          <a:stretch/>
        </p:blipFill>
        <p:spPr>
          <a:xfrm>
            <a:off x="4282064" y="0"/>
            <a:ext cx="7930098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0" y="0"/>
            <a:ext cx="12205742" cy="6857999"/>
          </a:xfrm>
          <a:prstGeom prst="rect">
            <a:avLst/>
          </a:prstGeom>
          <a:gradFill flip="none" rotWithShape="1">
            <a:gsLst>
              <a:gs pos="65000">
                <a:srgbClr val="0076B4"/>
              </a:gs>
              <a:gs pos="100000">
                <a:srgbClr val="2E5B84"/>
              </a:gs>
              <a:gs pos="56000">
                <a:srgbClr val="00A8CD">
                  <a:alpha val="1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10" name="Agrupa 9">
            <a:extLst>
              <a:ext uri="{FF2B5EF4-FFF2-40B4-BE49-F238E27FC236}">
                <a16:creationId xmlns:a16="http://schemas.microsoft.com/office/drawing/2014/main" id="{5170C619-80B2-4609-AC4B-94F012DE33E8}"/>
              </a:ext>
            </a:extLst>
          </p:cNvPr>
          <p:cNvGrpSpPr/>
          <p:nvPr/>
        </p:nvGrpSpPr>
        <p:grpSpPr>
          <a:xfrm>
            <a:off x="343237" y="1560308"/>
            <a:ext cx="3938827" cy="3323987"/>
            <a:chOff x="492496" y="2518789"/>
            <a:chExt cx="3938827" cy="3323987"/>
          </a:xfrm>
        </p:grpSpPr>
        <p:sp>
          <p:nvSpPr>
            <p:cNvPr id="3" name="QuadreDeText 2">
              <a:extLst>
                <a:ext uri="{FF2B5EF4-FFF2-40B4-BE49-F238E27FC236}">
                  <a16:creationId xmlns:a16="http://schemas.microsoft.com/office/drawing/2014/main" id="{048177FB-01B1-46E6-83E8-E658A50439EF}"/>
                </a:ext>
              </a:extLst>
            </p:cNvPr>
            <p:cNvSpPr txBox="1"/>
            <p:nvPr/>
          </p:nvSpPr>
          <p:spPr>
            <a:xfrm>
              <a:off x="492496" y="2518789"/>
              <a:ext cx="3938827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6600" b="1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2 </a:t>
              </a:r>
              <a:r>
                <a:rPr lang="es-ES_tradnl" sz="6000" b="1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998</a:t>
              </a:r>
              <a:endParaRPr lang="es-ES_tradnl" sz="66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endParaRPr>
            </a:p>
            <a:p>
              <a:r>
                <a:rPr lang="es-ES_tradnl" sz="36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empresas </a:t>
              </a:r>
            </a:p>
            <a:p>
              <a:r>
                <a:rPr lang="es-ES_tradnl" sz="36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y entidades</a:t>
              </a:r>
            </a:p>
            <a:p>
              <a:r>
                <a:rPr lang="es-ES_tradnl" sz="36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con convenios</a:t>
              </a:r>
            </a:p>
            <a:p>
              <a:r>
                <a:rPr lang="es-ES_tradnl" sz="36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de colaboración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9910013-2EC8-45FF-8A25-22B3DB87D4DD}"/>
                </a:ext>
              </a:extLst>
            </p:cNvPr>
            <p:cNvSpPr/>
            <p:nvPr/>
          </p:nvSpPr>
          <p:spPr>
            <a:xfrm>
              <a:off x="586825" y="3513248"/>
              <a:ext cx="1944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pic>
        <p:nvPicPr>
          <p:cNvPr id="12" name="Imat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1"/>
            <a:ext cx="12191998" cy="11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2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6570B2B9-FEF8-4B6B-8E16-5CDDAB8D3A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458" r="40802"/>
          <a:stretch/>
        </p:blipFill>
        <p:spPr>
          <a:xfrm>
            <a:off x="0" y="-6947"/>
            <a:ext cx="4766310" cy="686494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 rot="10800000">
            <a:off x="1" y="0"/>
            <a:ext cx="12192000" cy="6858001"/>
          </a:xfrm>
          <a:prstGeom prst="rect">
            <a:avLst/>
          </a:prstGeom>
          <a:gradFill flip="none" rotWithShape="1">
            <a:gsLst>
              <a:gs pos="70000">
                <a:srgbClr val="0076B4"/>
              </a:gs>
              <a:gs pos="100000">
                <a:srgbClr val="2E5B84"/>
              </a:gs>
              <a:gs pos="35000">
                <a:srgbClr val="00A8CD"/>
              </a:gs>
              <a:gs pos="25000">
                <a:srgbClr val="75A75E">
                  <a:alpha val="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11" name="QuadreDeText 10">
            <a:extLst>
              <a:ext uri="{FF2B5EF4-FFF2-40B4-BE49-F238E27FC236}">
                <a16:creationId xmlns:a16="http://schemas.microsoft.com/office/drawing/2014/main" id="{588A49FB-854A-45B6-8E51-39B9C681EC64}"/>
              </a:ext>
            </a:extLst>
          </p:cNvPr>
          <p:cNvSpPr txBox="1"/>
          <p:nvPr/>
        </p:nvSpPr>
        <p:spPr>
          <a:xfrm>
            <a:off x="5301038" y="4151657"/>
            <a:ext cx="11735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66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38</a:t>
            </a:r>
          </a:p>
        </p:txBody>
      </p:sp>
      <p:sp>
        <p:nvSpPr>
          <p:cNvPr id="13" name="QuadreDeText 12">
            <a:extLst>
              <a:ext uri="{FF2B5EF4-FFF2-40B4-BE49-F238E27FC236}">
                <a16:creationId xmlns:a16="http://schemas.microsoft.com/office/drawing/2014/main" id="{675AFA80-7870-492C-8F5F-11EBA5B87110}"/>
              </a:ext>
            </a:extLst>
          </p:cNvPr>
          <p:cNvSpPr txBox="1"/>
          <p:nvPr/>
        </p:nvSpPr>
        <p:spPr>
          <a:xfrm>
            <a:off x="5262602" y="874914"/>
            <a:ext cx="11735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66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19</a:t>
            </a:r>
          </a:p>
        </p:txBody>
      </p:sp>
      <p:sp>
        <p:nvSpPr>
          <p:cNvPr id="16" name="QuadreDeText 15">
            <a:extLst>
              <a:ext uri="{FF2B5EF4-FFF2-40B4-BE49-F238E27FC236}">
                <a16:creationId xmlns:a16="http://schemas.microsoft.com/office/drawing/2014/main" id="{C7E68578-E169-4AE9-AF6F-05839F7D9E5E}"/>
              </a:ext>
            </a:extLst>
          </p:cNvPr>
          <p:cNvSpPr txBox="1"/>
          <p:nvPr/>
        </p:nvSpPr>
        <p:spPr>
          <a:xfrm>
            <a:off x="5149076" y="2476858"/>
            <a:ext cx="15337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587</a:t>
            </a:r>
          </a:p>
        </p:txBody>
      </p:sp>
      <p:sp>
        <p:nvSpPr>
          <p:cNvPr id="2" name="Rectangle 1"/>
          <p:cNvSpPr/>
          <p:nvPr/>
        </p:nvSpPr>
        <p:spPr>
          <a:xfrm>
            <a:off x="6502725" y="429015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empresas de base </a:t>
            </a:r>
            <a:b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</a:br>
            <a: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tecnológica participadas </a:t>
            </a:r>
          </a:p>
        </p:txBody>
      </p:sp>
      <p:sp>
        <p:nvSpPr>
          <p:cNvPr id="6" name="Rectangle 5"/>
          <p:cNvSpPr/>
          <p:nvPr/>
        </p:nvSpPr>
        <p:spPr>
          <a:xfrm>
            <a:off x="6629221" y="2592260"/>
            <a:ext cx="51765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patentes y licencias Internacionales en los últimos 10 años</a:t>
            </a:r>
          </a:p>
        </p:txBody>
      </p:sp>
      <p:sp>
        <p:nvSpPr>
          <p:cNvPr id="7" name="Rectangle 6"/>
          <p:cNvSpPr/>
          <p:nvPr/>
        </p:nvSpPr>
        <p:spPr>
          <a:xfrm>
            <a:off x="6502725" y="101341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patentes registradas</a:t>
            </a:r>
          </a:p>
          <a:p>
            <a: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el último año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9910013-2EC8-45FF-8A25-22B3DB87D4DD}"/>
              </a:ext>
            </a:extLst>
          </p:cNvPr>
          <p:cNvSpPr/>
          <p:nvPr/>
        </p:nvSpPr>
        <p:spPr>
          <a:xfrm>
            <a:off x="5363394" y="1844411"/>
            <a:ext cx="972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9910013-2EC8-45FF-8A25-22B3DB87D4DD}"/>
              </a:ext>
            </a:extLst>
          </p:cNvPr>
          <p:cNvSpPr/>
          <p:nvPr/>
        </p:nvSpPr>
        <p:spPr>
          <a:xfrm>
            <a:off x="5363394" y="5121154"/>
            <a:ext cx="972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9910013-2EC8-45FF-8A25-22B3DB87D4DD}"/>
              </a:ext>
            </a:extLst>
          </p:cNvPr>
          <p:cNvSpPr/>
          <p:nvPr/>
        </p:nvSpPr>
        <p:spPr>
          <a:xfrm>
            <a:off x="5243495" y="3375223"/>
            <a:ext cx="1224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28" name="Imatg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713808"/>
            <a:ext cx="12192002" cy="114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4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tge 7">
            <a:extLst>
              <a:ext uri="{FF2B5EF4-FFF2-40B4-BE49-F238E27FC236}">
                <a16:creationId xmlns:a16="http://schemas.microsoft.com/office/drawing/2014/main" id="{14F30F3A-29E5-4F45-A076-F04378B262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87" t="1896" r="4438"/>
          <a:stretch/>
        </p:blipFill>
        <p:spPr>
          <a:xfrm>
            <a:off x="-75453" y="0"/>
            <a:ext cx="8301967" cy="685799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 rot="10800000">
            <a:off x="1" y="0"/>
            <a:ext cx="12192000" cy="6860814"/>
          </a:xfrm>
          <a:prstGeom prst="rect">
            <a:avLst/>
          </a:prstGeom>
          <a:gradFill flip="none" rotWithShape="1">
            <a:gsLst>
              <a:gs pos="60000">
                <a:srgbClr val="0091CA"/>
              </a:gs>
              <a:gs pos="100000">
                <a:srgbClr val="2E5B84"/>
              </a:gs>
              <a:gs pos="45000">
                <a:srgbClr val="00A8CD">
                  <a:alpha val="1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5" name="QuadreDeText 14">
            <a:extLst>
              <a:ext uri="{FF2B5EF4-FFF2-40B4-BE49-F238E27FC236}">
                <a16:creationId xmlns:a16="http://schemas.microsoft.com/office/drawing/2014/main" id="{4EE75C56-A5EE-4546-8E96-781CB67934F6}"/>
              </a:ext>
            </a:extLst>
          </p:cNvPr>
          <p:cNvSpPr txBox="1"/>
          <p:nvPr/>
        </p:nvSpPr>
        <p:spPr>
          <a:xfrm>
            <a:off x="7588790" y="793418"/>
            <a:ext cx="1506194" cy="786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ca-ES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103</a:t>
            </a:r>
            <a:endParaRPr lang="es-ES_tradnl" sz="3600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4F11AB6-C8A0-461A-9ADD-F6F85FD471CB}"/>
              </a:ext>
            </a:extLst>
          </p:cNvPr>
          <p:cNvSpPr/>
          <p:nvPr/>
        </p:nvSpPr>
        <p:spPr>
          <a:xfrm>
            <a:off x="7718998" y="1524522"/>
            <a:ext cx="1224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</a:p>
        </p:txBody>
      </p:sp>
      <p:sp>
        <p:nvSpPr>
          <p:cNvPr id="9" name="QuadreDeText 8">
            <a:extLst>
              <a:ext uri="{FF2B5EF4-FFF2-40B4-BE49-F238E27FC236}">
                <a16:creationId xmlns:a16="http://schemas.microsoft.com/office/drawing/2014/main" id="{CD7E25B6-99E0-46E2-967E-4010035AA629}"/>
              </a:ext>
            </a:extLst>
          </p:cNvPr>
          <p:cNvSpPr txBox="1"/>
          <p:nvPr/>
        </p:nvSpPr>
        <p:spPr>
          <a:xfrm>
            <a:off x="7588790" y="3327677"/>
            <a:ext cx="3898710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El 28,7% de los doctorados industriales, en Cataluña desde 2007, se han llevado a cabo en la UPC</a:t>
            </a:r>
            <a:endParaRPr lang="es-ES_tradnl" sz="2400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88790" y="1521706"/>
            <a:ext cx="3898710" cy="1284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400"/>
              </a:lnSpc>
            </a:pPr>
            <a:r>
              <a:rPr lang="es-ES_tradnl" sz="32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tesis en doctorado</a:t>
            </a:r>
          </a:p>
          <a:p>
            <a:pPr>
              <a:lnSpc>
                <a:spcPts val="3900"/>
              </a:lnSpc>
            </a:pPr>
            <a:r>
              <a:rPr lang="es-ES_tradnl" sz="32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industrial</a:t>
            </a:r>
          </a:p>
        </p:txBody>
      </p:sp>
      <p:pic>
        <p:nvPicPr>
          <p:cNvPr id="12" name="Imat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713808"/>
            <a:ext cx="12192002" cy="114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67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3">
            <a:extLst>
              <a:ext uri="{FF2B5EF4-FFF2-40B4-BE49-F238E27FC236}">
                <a16:creationId xmlns:a16="http://schemas.microsoft.com/office/drawing/2014/main" id="{E3B3D97B-7273-4362-80D0-70514E4D8355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8" t="-8784" r="-108" b="-13540"/>
            </a:stretch>
          </a:blip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93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7" name="Imatge 6">
            <a:extLst>
              <a:ext uri="{FF2B5EF4-FFF2-40B4-BE49-F238E27FC236}">
                <a16:creationId xmlns:a16="http://schemas.microsoft.com/office/drawing/2014/main" id="{595E8FA2-9AF7-4099-9D5F-58B2C1D5CE0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20" y="1088130"/>
            <a:ext cx="4319025" cy="2340869"/>
          </a:xfrm>
          <a:prstGeom prst="rect">
            <a:avLst/>
          </a:prstGeom>
        </p:spPr>
      </p:pic>
      <p:sp>
        <p:nvSpPr>
          <p:cNvPr id="8" name="QuadreDeText 7">
            <a:extLst>
              <a:ext uri="{FF2B5EF4-FFF2-40B4-BE49-F238E27FC236}">
                <a16:creationId xmlns:a16="http://schemas.microsoft.com/office/drawing/2014/main" id="{1584A506-06E4-4F84-B87D-29BDEF23983A}"/>
              </a:ext>
            </a:extLst>
          </p:cNvPr>
          <p:cNvSpPr txBox="1"/>
          <p:nvPr/>
        </p:nvSpPr>
        <p:spPr>
          <a:xfrm>
            <a:off x="6483264" y="1209719"/>
            <a:ext cx="5020759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s-ES_tradnl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UPC, </a:t>
            </a:r>
          </a:p>
          <a:p>
            <a:pPr>
              <a:lnSpc>
                <a:spcPts val="5500"/>
              </a:lnSpc>
            </a:pPr>
            <a:r>
              <a:rPr lang="es-ES_tradnl" sz="48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la universidad de la Ingeniería, la Arquitectura, las Ciencias y la Tecnología</a:t>
            </a:r>
          </a:p>
        </p:txBody>
      </p:sp>
    </p:spTree>
    <p:extLst>
      <p:ext uri="{BB962C8B-B14F-4D97-AF65-F5344CB8AC3E}">
        <p14:creationId xmlns:p14="http://schemas.microsoft.com/office/powerpoint/2010/main" val="4127281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069" y="-137787"/>
            <a:ext cx="9271239" cy="718994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0" y="-137787"/>
            <a:ext cx="12367805" cy="6998601"/>
          </a:xfrm>
          <a:prstGeom prst="rect">
            <a:avLst/>
          </a:prstGeom>
          <a:gradFill flip="none" rotWithShape="1">
            <a:gsLst>
              <a:gs pos="70000">
                <a:srgbClr val="0076B4"/>
              </a:gs>
              <a:gs pos="100000">
                <a:srgbClr val="2E5B84"/>
              </a:gs>
              <a:gs pos="35000">
                <a:srgbClr val="00A8CD">
                  <a:alpha val="85000"/>
                </a:srgbClr>
              </a:gs>
              <a:gs pos="0">
                <a:srgbClr val="75A75E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1" name="Barcelona"/>
          <p:cNvSpPr txBox="1"/>
          <p:nvPr/>
        </p:nvSpPr>
        <p:spPr>
          <a:xfrm>
            <a:off x="7917703" y="370374"/>
            <a:ext cx="4381871" cy="73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spAutoFit/>
          </a:bodyPr>
          <a:lstStyle>
            <a:lvl1pPr>
              <a:lnSpc>
                <a:spcPct val="80000"/>
              </a:lnSpc>
              <a:defRPr sz="8400"/>
            </a:lvl1pPr>
          </a:lstStyle>
          <a:p>
            <a:r>
              <a:rPr sz="54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Barcelona</a:t>
            </a:r>
          </a:p>
        </p:txBody>
      </p:sp>
      <p:sp>
        <p:nvSpPr>
          <p:cNvPr id="5" name="… the Southern gateway  to Europe … Mediterranean Capital … Bridge to the Maghreb … platform for links to Latin America…">
            <a:extLst>
              <a:ext uri="{FF2B5EF4-FFF2-40B4-BE49-F238E27FC236}">
                <a16:creationId xmlns:a16="http://schemas.microsoft.com/office/drawing/2014/main" id="{066F766F-319B-4615-BA9F-0C56CE934CE0}"/>
              </a:ext>
            </a:extLst>
          </p:cNvPr>
          <p:cNvSpPr txBox="1"/>
          <p:nvPr/>
        </p:nvSpPr>
        <p:spPr>
          <a:xfrm>
            <a:off x="360950" y="244891"/>
            <a:ext cx="7113738" cy="53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noAutofit/>
          </a:bodyPr>
          <a:lstStyle/>
          <a:p>
            <a:pPr defTabSz="457200">
              <a:defRPr sz="3000"/>
            </a:pPr>
            <a:r>
              <a:rPr lang="es-ES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 </a:t>
            </a:r>
            <a:r>
              <a:rPr lang="es-ES" sz="200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hub</a:t>
            </a:r>
            <a:r>
              <a:rPr lang="es-ES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para la Educación, la Investigación, la Innovación y la Internacionalización.</a:t>
            </a:r>
            <a:b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             </a:t>
            </a:r>
          </a:p>
          <a:p>
            <a:pPr defTabSz="457200">
              <a:spcAft>
                <a:spcPts val="1200"/>
              </a:spcAft>
              <a:defRPr sz="3000"/>
            </a:pP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</a:t>
            </a:r>
            <a:r>
              <a:rPr lang="es-ES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 puerta sur de Europa</a:t>
            </a:r>
            <a:b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Capital </a:t>
            </a:r>
            <a:r>
              <a:rPr lang="es-ES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Mediterránea</a:t>
            </a:r>
            <a:b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Puente </a:t>
            </a:r>
            <a:r>
              <a:rPr lang="es-ES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hacia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el </a:t>
            </a:r>
            <a:r>
              <a:rPr lang="es-ES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Magreb</a:t>
            </a:r>
            <a:b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</a:t>
            </a:r>
            <a:r>
              <a:rPr lang="es-ES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Plataforma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enlaces a </a:t>
            </a:r>
            <a:r>
              <a:rPr lang="es-ES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Latinoamérica</a:t>
            </a:r>
          </a:p>
          <a:p>
            <a:pPr defTabSz="457200">
              <a:spcAft>
                <a:spcPts val="1200"/>
              </a:spcAft>
              <a:defRPr sz="3000"/>
            </a:pPr>
            <a:endParaRPr lang="en-GB" sz="20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457200">
              <a:spcAft>
                <a:spcPts val="300"/>
              </a:spcAft>
              <a:defRPr sz="4000"/>
            </a:pPr>
            <a:r>
              <a:rPr lang="en-GB" sz="2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1 636 732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		</a:t>
            </a:r>
            <a:r>
              <a:rPr lang="es-ES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Habitantes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</a:p>
          <a:p>
            <a:pPr defTabSz="457200">
              <a:spcAft>
                <a:spcPts val="300"/>
              </a:spcAft>
              <a:defRPr sz="4000"/>
            </a:pPr>
            <a:r>
              <a:rPr lang="en-GB" sz="2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3 719 096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	  	H</a:t>
            </a:r>
            <a:r>
              <a:rPr lang="es-ES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ab. en el Área Metropolitana </a:t>
            </a:r>
            <a:r>
              <a:rPr lang="en-GB" sz="2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        </a:t>
            </a:r>
          </a:p>
          <a:p>
            <a:pPr defTabSz="457200">
              <a:spcAft>
                <a:spcPts val="300"/>
              </a:spcAft>
              <a:defRPr sz="4000"/>
            </a:pPr>
            <a:r>
              <a:rPr lang="en-GB" sz="2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       112,4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 	PIB per </a:t>
            </a:r>
            <a:r>
              <a:rPr lang="en-GB" sz="200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cápita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(</a:t>
            </a:r>
            <a:r>
              <a:rPr lang="en-GB" sz="200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Índice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UE27=100)</a:t>
            </a:r>
          </a:p>
          <a:p>
            <a:pPr defTabSz="457200">
              <a:spcAft>
                <a:spcPts val="300"/>
              </a:spcAft>
              <a:defRPr sz="4000"/>
            </a:pPr>
            <a:r>
              <a:rPr lang="en-GB" sz="2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66 436 346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	   	</a:t>
            </a:r>
            <a:r>
              <a:rPr lang="en-GB" sz="200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Tránsito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portuario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total (</a:t>
            </a:r>
            <a:r>
              <a:rPr lang="en-GB" sz="200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toneladas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2021)</a:t>
            </a:r>
          </a:p>
          <a:p>
            <a:pPr defTabSz="457200">
              <a:spcAft>
                <a:spcPts val="300"/>
              </a:spcAft>
              <a:defRPr sz="4000"/>
            </a:pPr>
            <a:r>
              <a:rPr lang="en-GB" sz="2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52 657 600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		</a:t>
            </a:r>
            <a:r>
              <a:rPr lang="en-GB" sz="200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Pasajeros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</a:t>
            </a:r>
            <a:r>
              <a:rPr lang="en-GB" sz="200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avión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(2019)</a:t>
            </a:r>
            <a:endParaRPr lang="en-GB" sz="36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457200">
              <a:spcAft>
                <a:spcPts val="300"/>
              </a:spcAft>
              <a:defRPr sz="4000"/>
            </a:pPr>
            <a:r>
              <a:rPr lang="en-GB" sz="2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   471 885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		</a:t>
            </a:r>
            <a:r>
              <a:rPr lang="en-GB" sz="200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Empresas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(</a:t>
            </a:r>
            <a:r>
              <a:rPr lang="en-GB" sz="200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provincia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BCN)</a:t>
            </a:r>
            <a:endParaRPr lang="en-GB" sz="36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defTabSz="457200">
              <a:spcAft>
                <a:spcPts val="300"/>
              </a:spcAft>
              <a:defRPr sz="4000"/>
            </a:pPr>
            <a:r>
              <a:rPr lang="en-GB" sz="2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       8 908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		</a:t>
            </a:r>
            <a:r>
              <a:rPr lang="en-GB" sz="200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Empresas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extranjeras</a:t>
            </a:r>
            <a:r>
              <a:rPr lang="en-GB" sz="2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(Cataluña)</a:t>
            </a: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01191"/>
            <a:ext cx="12339308" cy="115680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027F295-231A-4CB1-BE62-0E05A95E5233}"/>
              </a:ext>
            </a:extLst>
          </p:cNvPr>
          <p:cNvSpPr/>
          <p:nvPr/>
        </p:nvSpPr>
        <p:spPr>
          <a:xfrm>
            <a:off x="7945313" y="1049075"/>
            <a:ext cx="3096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-44095" y="4036049"/>
            <a:ext cx="12328071" cy="2840899"/>
          </a:xfrm>
          <a:prstGeom prst="rect">
            <a:avLst/>
          </a:prstGeom>
          <a:gradFill flip="none" rotWithShape="1">
            <a:gsLst>
              <a:gs pos="70000">
                <a:srgbClr val="0076B4"/>
              </a:gs>
              <a:gs pos="100000">
                <a:srgbClr val="2E5B84"/>
              </a:gs>
              <a:gs pos="35000">
                <a:srgbClr val="00A8CD"/>
              </a:gs>
              <a:gs pos="0">
                <a:srgbClr val="75A75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9" name="Imatge 8">
            <a:extLst>
              <a:ext uri="{FF2B5EF4-FFF2-40B4-BE49-F238E27FC236}">
                <a16:creationId xmlns:a16="http://schemas.microsoft.com/office/drawing/2014/main" id="{FCD7AAA3-358D-4808-916B-F195A12B8B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84276"/>
          <a:stretch/>
        </p:blipFill>
        <p:spPr>
          <a:xfrm>
            <a:off x="239714" y="259937"/>
            <a:ext cx="5733831" cy="1142143"/>
          </a:xfrm>
          <a:prstGeom prst="rect">
            <a:avLst/>
          </a:prstGeom>
        </p:spPr>
      </p:pic>
      <p:pic>
        <p:nvPicPr>
          <p:cNvPr id="14" name="Imatge 13">
            <a:extLst>
              <a:ext uri="{FF2B5EF4-FFF2-40B4-BE49-F238E27FC236}">
                <a16:creationId xmlns:a16="http://schemas.microsoft.com/office/drawing/2014/main" id="{2F8DC82A-A370-416E-BDA3-1F951798BF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624" b="66737"/>
          <a:stretch/>
        </p:blipFill>
        <p:spPr>
          <a:xfrm>
            <a:off x="6188295" y="266065"/>
            <a:ext cx="5733831" cy="1136015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34CD0953-580A-4BB4-B5CC-88D089432B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127" b="50150"/>
          <a:stretch/>
        </p:blipFill>
        <p:spPr>
          <a:xfrm>
            <a:off x="239714" y="1509617"/>
            <a:ext cx="5733831" cy="1142143"/>
          </a:xfrm>
          <a:prstGeom prst="rect">
            <a:avLst/>
          </a:prstGeom>
        </p:spPr>
      </p:pic>
      <p:pic>
        <p:nvPicPr>
          <p:cNvPr id="17" name="Imatge 16">
            <a:extLst>
              <a:ext uri="{FF2B5EF4-FFF2-40B4-BE49-F238E27FC236}">
                <a16:creationId xmlns:a16="http://schemas.microsoft.com/office/drawing/2014/main" id="{52221669-D090-4D73-9BF8-7C90E42F50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935" b="33426"/>
          <a:stretch/>
        </p:blipFill>
        <p:spPr>
          <a:xfrm>
            <a:off x="6187977" y="1454785"/>
            <a:ext cx="5733831" cy="1136015"/>
          </a:xfrm>
          <a:prstGeom prst="rect">
            <a:avLst/>
          </a:prstGeom>
        </p:spPr>
      </p:pic>
      <p:pic>
        <p:nvPicPr>
          <p:cNvPr id="18" name="Imatge 17">
            <a:extLst>
              <a:ext uri="{FF2B5EF4-FFF2-40B4-BE49-F238E27FC236}">
                <a16:creationId xmlns:a16="http://schemas.microsoft.com/office/drawing/2014/main" id="{BA20F0C6-C07C-47EF-B542-F790872770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9316" b="16306"/>
          <a:stretch/>
        </p:blipFill>
        <p:spPr>
          <a:xfrm>
            <a:off x="239714" y="2812208"/>
            <a:ext cx="5733831" cy="1044445"/>
          </a:xfrm>
          <a:prstGeom prst="rect">
            <a:avLst/>
          </a:prstGeom>
        </p:spPr>
      </p:pic>
      <p:pic>
        <p:nvPicPr>
          <p:cNvPr id="19" name="Imatge 18">
            <a:extLst>
              <a:ext uri="{FF2B5EF4-FFF2-40B4-BE49-F238E27FC236}">
                <a16:creationId xmlns:a16="http://schemas.microsoft.com/office/drawing/2014/main" id="{CE78912E-7687-41E4-82B1-62C153C913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5865" b="766"/>
          <a:stretch/>
        </p:blipFill>
        <p:spPr>
          <a:xfrm>
            <a:off x="6187976" y="2743200"/>
            <a:ext cx="5733831" cy="1113453"/>
          </a:xfrm>
          <a:prstGeom prst="rect">
            <a:avLst/>
          </a:prstGeom>
        </p:spPr>
      </p:pic>
      <p:sp>
        <p:nvSpPr>
          <p:cNvPr id="3" name="QuadreDeText 2">
            <a:extLst>
              <a:ext uri="{FF2B5EF4-FFF2-40B4-BE49-F238E27FC236}">
                <a16:creationId xmlns:a16="http://schemas.microsoft.com/office/drawing/2014/main" id="{8CAAC5C2-3119-471F-BEA0-C5720C705FF9}"/>
              </a:ext>
            </a:extLst>
          </p:cNvPr>
          <p:cNvSpPr txBox="1"/>
          <p:nvPr/>
        </p:nvSpPr>
        <p:spPr>
          <a:xfrm>
            <a:off x="1324931" y="4456468"/>
            <a:ext cx="3082453" cy="10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s-ES_tradnl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18</a:t>
            </a:r>
            <a:r>
              <a:rPr lang="es-ES_tradnl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</a:t>
            </a:r>
          </a:p>
          <a:p>
            <a:pPr>
              <a:lnSpc>
                <a:spcPts val="3900"/>
              </a:lnSpc>
            </a:pPr>
            <a: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Centros docentes</a:t>
            </a:r>
          </a:p>
        </p:txBody>
      </p:sp>
      <p:sp>
        <p:nvSpPr>
          <p:cNvPr id="15" name="QuadreDeText 14">
            <a:extLst>
              <a:ext uri="{FF2B5EF4-FFF2-40B4-BE49-F238E27FC236}">
                <a16:creationId xmlns:a16="http://schemas.microsoft.com/office/drawing/2014/main" id="{802467A0-3C65-4EC4-9A14-C26AA475E9FD}"/>
              </a:ext>
            </a:extLst>
          </p:cNvPr>
          <p:cNvSpPr txBox="1"/>
          <p:nvPr/>
        </p:nvSpPr>
        <p:spPr>
          <a:xfrm>
            <a:off x="4712521" y="4059629"/>
            <a:ext cx="3542270" cy="1458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30</a:t>
            </a:r>
            <a:r>
              <a:rPr lang="es-ES_tradnl" sz="36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 </a:t>
            </a:r>
          </a:p>
          <a:p>
            <a:pPr>
              <a:lnSpc>
                <a:spcPts val="3900"/>
              </a:lnSpc>
            </a:pPr>
            <a: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Departamentos</a:t>
            </a:r>
            <a:endParaRPr lang="es-ES_tradnl" sz="2000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</p:txBody>
      </p:sp>
      <p:sp>
        <p:nvSpPr>
          <p:cNvPr id="22" name="QuadreDeText 21">
            <a:extLst>
              <a:ext uri="{FF2B5EF4-FFF2-40B4-BE49-F238E27FC236}">
                <a16:creationId xmlns:a16="http://schemas.microsoft.com/office/drawing/2014/main" id="{A48DED93-6706-4481-ABAB-AED51589E8D3}"/>
              </a:ext>
            </a:extLst>
          </p:cNvPr>
          <p:cNvSpPr txBox="1"/>
          <p:nvPr/>
        </p:nvSpPr>
        <p:spPr>
          <a:xfrm>
            <a:off x="7858343" y="4036050"/>
            <a:ext cx="3542270" cy="15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209</a:t>
            </a:r>
            <a:endParaRPr lang="es-ES_tradnl" sz="3600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  <a:p>
            <a:pPr>
              <a:lnSpc>
                <a:spcPts val="3900"/>
              </a:lnSpc>
            </a:pPr>
            <a:r>
              <a:rPr lang="es-ES_tradnl" sz="2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Grupos de investigación</a:t>
            </a:r>
            <a:endParaRPr lang="es-ES_tradnl" sz="2000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</p:txBody>
      </p:sp>
      <p:pic>
        <p:nvPicPr>
          <p:cNvPr id="29" name="Imatg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01191"/>
            <a:ext cx="12339308" cy="115680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27F295-231A-4CB1-BE62-0E05A95E5233}"/>
              </a:ext>
            </a:extLst>
          </p:cNvPr>
          <p:cNvSpPr/>
          <p:nvPr/>
        </p:nvSpPr>
        <p:spPr>
          <a:xfrm>
            <a:off x="7967061" y="4965775"/>
            <a:ext cx="1224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027F295-231A-4CB1-BE62-0E05A95E5233}"/>
              </a:ext>
            </a:extLst>
          </p:cNvPr>
          <p:cNvSpPr/>
          <p:nvPr/>
        </p:nvSpPr>
        <p:spPr>
          <a:xfrm>
            <a:off x="4784791" y="4965775"/>
            <a:ext cx="900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27F295-231A-4CB1-BE62-0E05A95E5233}"/>
              </a:ext>
            </a:extLst>
          </p:cNvPr>
          <p:cNvSpPr/>
          <p:nvPr/>
        </p:nvSpPr>
        <p:spPr>
          <a:xfrm>
            <a:off x="1434213" y="4965775"/>
            <a:ext cx="900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98495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914" y="-1"/>
            <a:ext cx="9507119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 rot="-10800000">
            <a:off x="-1" y="-2"/>
            <a:ext cx="12367805" cy="6858001"/>
          </a:xfrm>
          <a:prstGeom prst="rect">
            <a:avLst/>
          </a:prstGeom>
          <a:gradFill flip="none" rotWithShape="1">
            <a:gsLst>
              <a:gs pos="65000">
                <a:srgbClr val="0076B4"/>
              </a:gs>
              <a:gs pos="100000">
                <a:srgbClr val="2E5B84"/>
              </a:gs>
              <a:gs pos="45000">
                <a:srgbClr val="00A8CD">
                  <a:alpha val="85000"/>
                </a:srgbClr>
              </a:gs>
              <a:gs pos="25000">
                <a:srgbClr val="75A75E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13" name="Agrupa 12">
            <a:extLst>
              <a:ext uri="{FF2B5EF4-FFF2-40B4-BE49-F238E27FC236}">
                <a16:creationId xmlns:a16="http://schemas.microsoft.com/office/drawing/2014/main" id="{78D3E742-6A38-4ED2-950B-53898B27DEDC}"/>
              </a:ext>
            </a:extLst>
          </p:cNvPr>
          <p:cNvGrpSpPr/>
          <p:nvPr/>
        </p:nvGrpSpPr>
        <p:grpSpPr>
          <a:xfrm>
            <a:off x="6609146" y="678828"/>
            <a:ext cx="5451676" cy="4339650"/>
            <a:chOff x="3388660" y="-2680121"/>
            <a:chExt cx="4690698" cy="4233432"/>
          </a:xfrm>
        </p:grpSpPr>
        <p:sp>
          <p:nvSpPr>
            <p:cNvPr id="14" name="QuadreDeText 13">
              <a:extLst>
                <a:ext uri="{FF2B5EF4-FFF2-40B4-BE49-F238E27FC236}">
                  <a16:creationId xmlns:a16="http://schemas.microsoft.com/office/drawing/2014/main" id="{12F096E6-97DA-4BAF-941B-B36E0EEA3E6B}"/>
                </a:ext>
              </a:extLst>
            </p:cNvPr>
            <p:cNvSpPr txBox="1"/>
            <p:nvPr/>
          </p:nvSpPr>
          <p:spPr>
            <a:xfrm>
              <a:off x="3388660" y="-2680121"/>
              <a:ext cx="4690698" cy="4233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200" b="1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Ámbitos</a:t>
              </a:r>
              <a:r>
                <a:rPr lang="ca-ES" sz="2800" b="1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 </a:t>
              </a:r>
            </a:p>
            <a:p>
              <a:endParaRPr lang="ca-ES" sz="1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endParaRPr>
            </a:p>
            <a:p>
              <a:endParaRPr lang="es-ES" sz="14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endParaRPr>
            </a:p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s-ES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Arquitectura y Urbanismo.</a:t>
              </a:r>
            </a:p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s-ES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Ciencias Aplicadas: </a:t>
              </a:r>
            </a:p>
            <a:p>
              <a:r>
                <a:rPr lang="es-ES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Matemáticas, Estadística, Física, Óptica y </a:t>
              </a:r>
              <a:r>
                <a:rPr lang="es-ES" dirty="0" err="1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Fotónica</a:t>
              </a:r>
              <a:r>
                <a:rPr lang="ca-ES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.</a:t>
              </a:r>
              <a:endParaRPr lang="es-ES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endParaRPr>
            </a:p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s-ES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Ciencias de la Computación.</a:t>
              </a:r>
            </a:p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s-ES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Ingeniería Aeroespacial.</a:t>
              </a:r>
            </a:p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s-ES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Ingeniería Agrícola y de </a:t>
              </a:r>
              <a:r>
                <a:rPr lang="es-ES" dirty="0" err="1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Biosistemas</a:t>
              </a:r>
              <a:r>
                <a:rPr lang="es-ES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.</a:t>
              </a:r>
            </a:p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s-ES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Ingeniería Civil, Ambiental y Geológica.</a:t>
              </a:r>
            </a:p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es-ES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Ingeniería para la Industria: </a:t>
              </a:r>
            </a:p>
            <a:p>
              <a:r>
                <a:rPr lang="es-ES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Energética, Biomédica, Química, Eléctrica, de Materiales y Mecánica, Ingeniería Naval, Marítima y Náutica Ingeniería de Telecomunicaciones y Sistemas Electrónicos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027F295-231A-4CB1-BE62-0E05A95E5233}"/>
                </a:ext>
              </a:extLst>
            </p:cNvPr>
            <p:cNvSpPr/>
            <p:nvPr/>
          </p:nvSpPr>
          <p:spPr>
            <a:xfrm>
              <a:off x="3464650" y="-2177616"/>
              <a:ext cx="1393871" cy="105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 dirty="0"/>
            </a:p>
          </p:txBody>
        </p:sp>
      </p:grpSp>
      <p:pic>
        <p:nvPicPr>
          <p:cNvPr id="6" name="Imat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7309"/>
            <a:ext cx="12367804" cy="1160690"/>
          </a:xfrm>
          <a:prstGeom prst="rect">
            <a:avLst/>
          </a:prstGeom>
        </p:spPr>
      </p:pic>
      <p:pic>
        <p:nvPicPr>
          <p:cNvPr id="11" name="Imatg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697309"/>
            <a:ext cx="12367806" cy="116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89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0" y="0"/>
            <a:ext cx="12205742" cy="6857999"/>
          </a:xfrm>
          <a:prstGeom prst="rect">
            <a:avLst/>
          </a:prstGeom>
          <a:gradFill flip="none" rotWithShape="1">
            <a:gsLst>
              <a:gs pos="71000">
                <a:srgbClr val="008DC2">
                  <a:alpha val="85000"/>
                </a:srgbClr>
              </a:gs>
              <a:gs pos="85000">
                <a:srgbClr val="0082BD"/>
              </a:gs>
              <a:gs pos="100000">
                <a:srgbClr val="2E5B84"/>
              </a:gs>
              <a:gs pos="5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8" name="Imat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01191"/>
            <a:ext cx="12339308" cy="115680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915" y="2105015"/>
            <a:ext cx="1010571" cy="1010571"/>
          </a:xfrm>
          <a:prstGeom prst="rect">
            <a:avLst/>
          </a:prstGeom>
        </p:spPr>
      </p:pic>
      <p:sp>
        <p:nvSpPr>
          <p:cNvPr id="102" name="Reputación…"/>
          <p:cNvSpPr txBox="1"/>
          <p:nvPr/>
        </p:nvSpPr>
        <p:spPr>
          <a:xfrm>
            <a:off x="929042" y="1553285"/>
            <a:ext cx="4381871" cy="15753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spAutoFit/>
          </a:bodyPr>
          <a:lstStyle/>
          <a:p>
            <a:pPr>
              <a:lnSpc>
                <a:spcPct val="80000"/>
              </a:lnSpc>
              <a:defRPr sz="8400"/>
            </a:pPr>
            <a:r>
              <a:rPr lang="es-ES" sz="4200" dirty="0">
                <a:solidFill>
                  <a:schemeClr val="bg1"/>
                </a:solidFill>
                <a:latin typeface="Gotham Book"/>
              </a:rPr>
              <a:t>Reputación</a:t>
            </a:r>
          </a:p>
          <a:p>
            <a:pPr>
              <a:lnSpc>
                <a:spcPct val="80000"/>
              </a:lnSpc>
              <a:defRPr sz="8400"/>
            </a:pPr>
            <a:endParaRPr lang="es-ES" sz="4200" b="1" dirty="0">
              <a:solidFill>
                <a:schemeClr val="bg1"/>
              </a:solidFill>
              <a:latin typeface="Gotham Book"/>
            </a:endParaRPr>
          </a:p>
          <a:p>
            <a:pPr lvl="3">
              <a:lnSpc>
                <a:spcPct val="80000"/>
              </a:lnSpc>
              <a:defRPr sz="8400"/>
            </a:pPr>
            <a:r>
              <a:rPr sz="2000" b="1" dirty="0">
                <a:solidFill>
                  <a:schemeClr val="bg1"/>
                </a:solidFill>
              </a:rPr>
              <a:t>QS World University </a:t>
            </a:r>
          </a:p>
          <a:p>
            <a:pPr lvl="1" defTabSz="228600">
              <a:spcBef>
                <a:spcPts val="100"/>
              </a:spcBef>
              <a:defRPr sz="3000"/>
            </a:pPr>
            <a:r>
              <a:rPr lang="ca-ES" sz="1500" dirty="0">
                <a:solidFill>
                  <a:schemeClr val="bg1"/>
                </a:solidFill>
              </a:rPr>
              <a:t>				</a:t>
            </a:r>
            <a:r>
              <a:rPr sz="1500" dirty="0">
                <a:solidFill>
                  <a:schemeClr val="bg1"/>
                </a:solidFill>
              </a:rPr>
              <a:t>Rankings by Subject, 202</a:t>
            </a:r>
            <a:r>
              <a:rPr lang="ca-ES" sz="1500" dirty="0">
                <a:solidFill>
                  <a:schemeClr val="bg1"/>
                </a:solidFill>
              </a:rPr>
              <a:t>2</a:t>
            </a:r>
            <a:endParaRPr sz="1500" dirty="0">
              <a:solidFill>
                <a:schemeClr val="bg1"/>
              </a:solidFill>
            </a:endParaRPr>
          </a:p>
        </p:txBody>
      </p:sp>
      <p:pic>
        <p:nvPicPr>
          <p:cNvPr id="12" name="Imat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492" y="-255092"/>
            <a:ext cx="5707508" cy="639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75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0" y="0"/>
            <a:ext cx="12205742" cy="6857999"/>
          </a:xfrm>
          <a:prstGeom prst="rect">
            <a:avLst/>
          </a:prstGeom>
          <a:gradFill flip="none" rotWithShape="1">
            <a:gsLst>
              <a:gs pos="71000">
                <a:srgbClr val="008DC2">
                  <a:alpha val="85000"/>
                </a:srgbClr>
              </a:gs>
              <a:gs pos="85000">
                <a:srgbClr val="0082BD"/>
              </a:gs>
              <a:gs pos="100000">
                <a:srgbClr val="2E5B84"/>
              </a:gs>
              <a:gs pos="5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01191"/>
            <a:ext cx="12339308" cy="1156809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-941329" y="112346"/>
            <a:ext cx="6270582" cy="5158853"/>
            <a:chOff x="-1192488" y="-368489"/>
            <a:chExt cx="6270582" cy="5158853"/>
          </a:xfrm>
        </p:grpSpPr>
        <p:sp>
          <p:nvSpPr>
            <p:cNvPr id="6" name="Reputación…"/>
            <p:cNvSpPr txBox="1"/>
            <p:nvPr/>
          </p:nvSpPr>
          <p:spPr>
            <a:xfrm>
              <a:off x="696223" y="1070734"/>
              <a:ext cx="4381871" cy="150400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25400" tIns="25400" rIns="25400" bIns="25400">
              <a:spAutoFit/>
            </a:bodyPr>
            <a:lstStyle/>
            <a:p>
              <a:pPr>
                <a:lnSpc>
                  <a:spcPct val="80000"/>
                </a:lnSpc>
                <a:defRPr sz="8400"/>
              </a:pPr>
              <a:r>
                <a:rPr lang="es-ES" sz="4200" dirty="0">
                  <a:solidFill>
                    <a:schemeClr val="bg1"/>
                  </a:solidFill>
                  <a:latin typeface="Gotham Book"/>
                </a:rPr>
                <a:t>Reputación</a:t>
              </a:r>
            </a:p>
            <a:p>
              <a:pPr>
                <a:lnSpc>
                  <a:spcPct val="80000"/>
                </a:lnSpc>
                <a:defRPr sz="8400"/>
              </a:pPr>
              <a:endParaRPr lang="es-ES" sz="4200" b="1" dirty="0">
                <a:solidFill>
                  <a:schemeClr val="bg1"/>
                </a:solidFill>
                <a:latin typeface="Gotham Book"/>
              </a:endParaRPr>
            </a:p>
            <a:p>
              <a:pPr lvl="3">
                <a:lnSpc>
                  <a:spcPct val="80000"/>
                </a:lnSpc>
                <a:defRPr sz="8400"/>
              </a:pPr>
              <a:r>
                <a:rPr lang="en-US" sz="2000" b="1" dirty="0">
                  <a:solidFill>
                    <a:schemeClr val="bg1"/>
                  </a:solidFill>
                </a:rPr>
                <a:t>Shanghai Global Ranking </a:t>
              </a:r>
            </a:p>
            <a:p>
              <a:pPr lvl="3">
                <a:lnSpc>
                  <a:spcPct val="80000"/>
                </a:lnSpc>
                <a:defRPr sz="8400"/>
              </a:pPr>
              <a:r>
                <a:rPr lang="en-US" sz="1500" dirty="0">
                  <a:solidFill>
                    <a:schemeClr val="bg1"/>
                  </a:solidFill>
                </a:rPr>
                <a:t>of Academic Subjects, 2022</a:t>
              </a:r>
            </a:p>
          </p:txBody>
        </p:sp>
        <p:pic>
          <p:nvPicPr>
            <p:cNvPr id="11" name="Imatg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92488" y="-368489"/>
              <a:ext cx="5158853" cy="5158853"/>
            </a:xfrm>
            <a:prstGeom prst="rect">
              <a:avLst/>
            </a:prstGeom>
          </p:spPr>
        </p:pic>
      </p:grpSp>
      <p:pic>
        <p:nvPicPr>
          <p:cNvPr id="2" name="Imatge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2308">
            <a:off x="6327567" y="-147167"/>
            <a:ext cx="5736921" cy="586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36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>
            <a:off x="5359869" y="0"/>
            <a:ext cx="6832131" cy="6858000"/>
          </a:xfrm>
          <a:prstGeom prst="rect">
            <a:avLst/>
          </a:prstGeom>
          <a:solidFill>
            <a:srgbClr val="00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3" name="Imatge 2">
            <a:extLst>
              <a:ext uri="{FF2B5EF4-FFF2-40B4-BE49-F238E27FC236}">
                <a16:creationId xmlns:a16="http://schemas.microsoft.com/office/drawing/2014/main" id="{5E5D5CE4-C0F5-4C86-8E37-2DA94CC688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98" t="8602" r="732" b="3448"/>
          <a:stretch/>
        </p:blipFill>
        <p:spPr>
          <a:xfrm>
            <a:off x="5937" y="0"/>
            <a:ext cx="5353932" cy="68579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E55B250-3B73-4CD1-9543-463A37499132}"/>
              </a:ext>
            </a:extLst>
          </p:cNvPr>
          <p:cNvSpPr/>
          <p:nvPr/>
        </p:nvSpPr>
        <p:spPr>
          <a:xfrm rot="-10800000">
            <a:off x="-175805" y="-2"/>
            <a:ext cx="12367805" cy="6858001"/>
          </a:xfrm>
          <a:prstGeom prst="rect">
            <a:avLst/>
          </a:prstGeom>
          <a:gradFill flip="none" rotWithShape="1">
            <a:gsLst>
              <a:gs pos="55000">
                <a:srgbClr val="0095D0"/>
              </a:gs>
              <a:gs pos="100000">
                <a:srgbClr val="2E5B84"/>
              </a:gs>
              <a:gs pos="35000">
                <a:srgbClr val="00A8CD">
                  <a:alpha val="85000"/>
                </a:srgbClr>
              </a:gs>
              <a:gs pos="15000">
                <a:srgbClr val="75A75E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13" name="Agrupa 12">
            <a:extLst>
              <a:ext uri="{FF2B5EF4-FFF2-40B4-BE49-F238E27FC236}">
                <a16:creationId xmlns:a16="http://schemas.microsoft.com/office/drawing/2014/main" id="{78D3E742-6A38-4ED2-950B-53898B27DEDC}"/>
              </a:ext>
            </a:extLst>
          </p:cNvPr>
          <p:cNvGrpSpPr/>
          <p:nvPr/>
        </p:nvGrpSpPr>
        <p:grpSpPr>
          <a:xfrm>
            <a:off x="7031775" y="618494"/>
            <a:ext cx="4018332" cy="1908215"/>
            <a:chOff x="3419159" y="452183"/>
            <a:chExt cx="4018332" cy="1908215"/>
          </a:xfrm>
        </p:grpSpPr>
        <p:sp>
          <p:nvSpPr>
            <p:cNvPr id="14" name="QuadreDeText 13">
              <a:extLst>
                <a:ext uri="{FF2B5EF4-FFF2-40B4-BE49-F238E27FC236}">
                  <a16:creationId xmlns:a16="http://schemas.microsoft.com/office/drawing/2014/main" id="{12F096E6-97DA-4BAF-941B-B36E0EEA3E6B}"/>
                </a:ext>
              </a:extLst>
            </p:cNvPr>
            <p:cNvSpPr txBox="1"/>
            <p:nvPr/>
          </p:nvSpPr>
          <p:spPr>
            <a:xfrm>
              <a:off x="3419159" y="452183"/>
              <a:ext cx="4018332" cy="1908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5400" b="1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317,3 M€</a:t>
              </a:r>
            </a:p>
            <a:p>
              <a:r>
                <a:rPr lang="ca-ES" sz="800" b="1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 </a:t>
              </a:r>
            </a:p>
            <a:p>
              <a:r>
                <a:rPr lang="es-ES" sz="28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presupuesto</a:t>
              </a:r>
              <a:r>
                <a:rPr lang="ca-ES" sz="28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 UPC</a:t>
              </a:r>
              <a:br>
                <a:rPr lang="ca-ES" sz="28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</a:br>
              <a:r>
                <a:rPr lang="ca-ES" sz="2800" dirty="0">
                  <a:solidFill>
                    <a:schemeClr val="bg1"/>
                  </a:solidFill>
                  <a:latin typeface="Helvetica" panose="020B0604020202020204" pitchFamily="34" charset="0"/>
                  <a:ea typeface="Roboto" panose="02000000000000000000" pitchFamily="2" charset="0"/>
                  <a:cs typeface="Helvetica" panose="020B0604020202020204" pitchFamily="34" charset="0"/>
                </a:rPr>
                <a:t>(2022)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027F295-231A-4CB1-BE62-0E05A95E5233}"/>
                </a:ext>
              </a:extLst>
            </p:cNvPr>
            <p:cNvSpPr/>
            <p:nvPr/>
          </p:nvSpPr>
          <p:spPr>
            <a:xfrm>
              <a:off x="3526914" y="1352001"/>
              <a:ext cx="2844000" cy="1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 dirty="0"/>
            </a:p>
          </p:txBody>
        </p:sp>
      </p:grpSp>
      <p:sp>
        <p:nvSpPr>
          <p:cNvPr id="7" name="QuadreDeText 6">
            <a:extLst>
              <a:ext uri="{FF2B5EF4-FFF2-40B4-BE49-F238E27FC236}">
                <a16:creationId xmlns:a16="http://schemas.microsoft.com/office/drawing/2014/main" id="{ADE4ABCA-7538-4FA2-A359-72E10BE0A6CC}"/>
              </a:ext>
            </a:extLst>
          </p:cNvPr>
          <p:cNvSpPr txBox="1"/>
          <p:nvPr/>
        </p:nvSpPr>
        <p:spPr>
          <a:xfrm>
            <a:off x="7066699" y="3173997"/>
            <a:ext cx="4751151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5400" b="1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72,7 M€</a:t>
            </a:r>
          </a:p>
          <a:p>
            <a:endParaRPr lang="ca-ES" sz="800" b="1" dirty="0">
              <a:solidFill>
                <a:schemeClr val="bg1"/>
              </a:solidFill>
              <a:latin typeface="Helvetica" panose="020B0604020202020204" pitchFamily="34" charset="0"/>
              <a:ea typeface="Roboto" panose="02000000000000000000" pitchFamily="2" charset="0"/>
              <a:cs typeface="Helvetica" panose="020B0604020202020204" pitchFamily="34" charset="0"/>
            </a:endParaRPr>
          </a:p>
          <a:p>
            <a:r>
              <a:rPr lang="es-ES" sz="28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Ingresos en proyectos</a:t>
            </a:r>
          </a:p>
          <a:p>
            <a:r>
              <a:rPr lang="ca-ES" sz="2800" dirty="0">
                <a:solidFill>
                  <a:schemeClr val="bg1"/>
                </a:solidFill>
                <a:latin typeface="Helvetica" panose="020B0604020202020204" pitchFamily="34" charset="0"/>
                <a:ea typeface="Roboto" panose="02000000000000000000" pitchFamily="2" charset="0"/>
                <a:cs typeface="Helvetica" panose="020B0604020202020204" pitchFamily="34" charset="0"/>
              </a:rPr>
              <a:t>I+D+I (2021)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E4F0AE-B516-4B7A-8456-83AB9F7E7B81}"/>
              </a:ext>
            </a:extLst>
          </p:cNvPr>
          <p:cNvSpPr/>
          <p:nvPr/>
        </p:nvSpPr>
        <p:spPr>
          <a:xfrm>
            <a:off x="7177108" y="4026825"/>
            <a:ext cx="24840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pic>
        <p:nvPicPr>
          <p:cNvPr id="11" name="Imat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713808"/>
            <a:ext cx="12192002" cy="114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1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2434</TotalTime>
  <Words>874</Words>
  <Application>Microsoft Office PowerPoint</Application>
  <PresentationFormat>Widescreen</PresentationFormat>
  <Paragraphs>192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Gotham Book</vt:lpstr>
      <vt:lpstr>Arial</vt:lpstr>
      <vt:lpstr>Calibri</vt:lpstr>
      <vt:lpstr>Calibri Light</vt:lpstr>
      <vt:lpstr>Helvetica</vt:lpstr>
      <vt:lpstr>Wingdings</vt:lpstr>
      <vt:lpstr>Tema de l'Office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Jordi Soldevila</dc:creator>
  <cp:lastModifiedBy>Joaquin Gasa</cp:lastModifiedBy>
  <cp:revision>255</cp:revision>
  <dcterms:created xsi:type="dcterms:W3CDTF">2021-10-06T12:13:40Z</dcterms:created>
  <dcterms:modified xsi:type="dcterms:W3CDTF">2023-03-10T13:43:11Z</dcterms:modified>
</cp:coreProperties>
</file>