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314" r:id="rId3"/>
    <p:sldId id="279" r:id="rId4"/>
    <p:sldId id="299" r:id="rId5"/>
    <p:sldId id="288" r:id="rId6"/>
    <p:sldId id="257" r:id="rId7"/>
    <p:sldId id="313" r:id="rId8"/>
    <p:sldId id="311" r:id="rId9"/>
    <p:sldId id="289" r:id="rId10"/>
    <p:sldId id="283" r:id="rId11"/>
    <p:sldId id="308" r:id="rId12"/>
    <p:sldId id="298" r:id="rId13"/>
    <p:sldId id="277" r:id="rId14"/>
    <p:sldId id="301" r:id="rId15"/>
    <p:sldId id="295" r:id="rId16"/>
    <p:sldId id="302" r:id="rId17"/>
    <p:sldId id="303" r:id="rId18"/>
    <p:sldId id="304" r:id="rId19"/>
    <p:sldId id="287" r:id="rId20"/>
    <p:sldId id="280" r:id="rId21"/>
  </p:sldIdLst>
  <p:sldSz cx="9144000" cy="6858000" type="screen4x3"/>
  <p:notesSz cx="6797675" cy="98742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C" initials="UP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6B2"/>
    <a:srgbClr val="0099FF"/>
    <a:srgbClr val="D21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81450" autoAdjust="0"/>
  </p:normalViewPr>
  <p:slideViewPr>
    <p:cSldViewPr>
      <p:cViewPr varScale="1">
        <p:scale>
          <a:sx n="89" d="100"/>
          <a:sy n="89" d="100"/>
        </p:scale>
        <p:origin x="6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2-19T12:38:15.069" idx="1">
    <p:pos x="3873" y="2781"/>
    <p:text>Quitar Erasmus Mundus? en la presentacion en Castellano se ha quitado... ¿?¿?¿?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7F9B8D6B-3F5D-4681-8B1D-859EE5DF9B8A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29F4481-B702-44AB-98D9-0DBB3D61E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7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A0F423-6016-446B-9A62-0B68007E7480}" type="datetimeFigureOut">
              <a:rPr lang="es-ES"/>
              <a:pPr>
                <a:defRPr/>
              </a:pPr>
              <a:t>20/04/2018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1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  <a:endParaRPr lang="es-ES" noProof="0" smtClean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1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2322B7-74A3-4310-9945-7F5B001C37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953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dirty="0" smtClean="0"/>
              <a:t> 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4198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890FFC-7EDE-4385-903E-B7E39F62CE1B}" type="slidenum">
              <a:rPr lang="es-ES" smtClean="0">
                <a:latin typeface="Arial" charset="0"/>
                <a:cs typeface="Arial" charset="0"/>
              </a:rPr>
              <a:pPr/>
              <a:t>4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9156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2C7585-1237-4555-AD2E-7AB720F7D6B0}" type="slidenum">
              <a:rPr lang="es-ES" smtClean="0">
                <a:latin typeface="Arial" charset="0"/>
                <a:cs typeface="Arial" charset="0"/>
              </a:rPr>
              <a:pPr/>
              <a:t>18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322B7-74A3-4310-9945-7F5B001C3790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9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322B7-74A3-4310-9945-7F5B001C3790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27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322B7-74A3-4310-9945-7F5B001C3790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58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44036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DB85FF-291B-4BEA-B77B-6FFDACA2EC5C}" type="slidenum">
              <a:rPr lang="es-ES" smtClean="0">
                <a:latin typeface="Arial" charset="0"/>
                <a:cs typeface="Arial" charset="0"/>
              </a:rPr>
              <a:pPr/>
              <a:t>8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dirty="0" smtClean="0"/>
          </a:p>
        </p:txBody>
      </p:sp>
      <p:sp>
        <p:nvSpPr>
          <p:cNvPr id="4608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AE4E9F-602F-459C-9650-A5C43D30B891}" type="slidenum">
              <a:rPr lang="es-ES" smtClean="0">
                <a:latin typeface="Arial" charset="0"/>
                <a:cs typeface="Arial" charset="0"/>
              </a:rPr>
              <a:pPr/>
              <a:t>9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322B7-74A3-4310-9945-7F5B001C3790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52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dirty="0" smtClean="0"/>
          </a:p>
        </p:txBody>
      </p:sp>
      <p:sp>
        <p:nvSpPr>
          <p:cNvPr id="4710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AF5A3-A3B7-4B89-A293-70F7B9EAD8EC}" type="slidenum">
              <a:rPr lang="es-ES" smtClean="0">
                <a:latin typeface="Arial" charset="0"/>
                <a:cs typeface="Arial" charset="0"/>
              </a:rPr>
              <a:pPr/>
              <a:t>13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dirty="0" smtClean="0"/>
          </a:p>
        </p:txBody>
      </p:sp>
      <p:sp>
        <p:nvSpPr>
          <p:cNvPr id="48132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A38DDA-CC1A-49C6-B20C-08D8C989F09C}" type="slidenum">
              <a:rPr lang="es-ES" smtClean="0">
                <a:latin typeface="Arial" charset="0"/>
                <a:cs typeface="Arial" charset="0"/>
              </a:rPr>
              <a:pPr/>
              <a:t>17</a:t>
            </a:fld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AD0F-446B-4499-A872-350316AB69F1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EDBD-F0E5-48E3-B565-406E8F60A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DBD60-8E1C-400D-8C72-F93DFE2922B9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D226D-6A3D-4F9E-B1B8-2A5167E6D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7A0A-5259-4940-8166-579FDFE72224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95401-B8AF-4A2F-9AFD-2156D82F6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s-ES" sz="3200" b="1">
              <a:solidFill>
                <a:srgbClr val="993366"/>
              </a:solidFill>
              <a:cs typeface="+mn-cs"/>
            </a:endParaRPr>
          </a:p>
        </p:txBody>
      </p:sp>
      <p:pic>
        <p:nvPicPr>
          <p:cNvPr id="4" name="5 Imagen" descr="UPC-CEI-positiu-p3005-interior-blanc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454650"/>
            <a:ext cx="33178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7 Imagen" descr="barra blava arrodonida.jpg"/>
          <p:cNvPicPr>
            <a:picLocks noChangeAspect="1"/>
          </p:cNvPicPr>
          <p:nvPr userDrawn="1"/>
        </p:nvPicPr>
        <p:blipFill>
          <a:blip r:embed="rId3" cstate="print"/>
          <a:srcRect t="40471" r="917"/>
          <a:stretch>
            <a:fillRect/>
          </a:stretch>
        </p:blipFill>
        <p:spPr bwMode="auto">
          <a:xfrm>
            <a:off x="714375" y="0"/>
            <a:ext cx="76438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ol 1"/>
          <p:cNvSpPr>
            <a:spLocks noGrp="1"/>
          </p:cNvSpPr>
          <p:nvPr>
            <p:ph type="title"/>
          </p:nvPr>
        </p:nvSpPr>
        <p:spPr>
          <a:xfrm>
            <a:off x="1857374" y="3971925"/>
            <a:ext cx="67564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lang="es-ES" sz="3600" b="1" kern="1200" dirty="0">
                <a:solidFill>
                  <a:srgbClr val="007DCC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ca-ES" smtClean="0"/>
              <a:t>Feu clic aquí per editar l'estil</a:t>
            </a:r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BÀ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65933" y="1620000"/>
            <a:ext cx="7176062" cy="3806832"/>
          </a:xfrm>
        </p:spPr>
        <p:txBody>
          <a:bodyPr/>
          <a:lstStyle>
            <a:lvl1pPr>
              <a:buSzPct val="119000"/>
              <a:buFont typeface="Wingdings" pitchFamily="2" charset="2"/>
              <a:buChar char="§"/>
              <a:defRPr/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</p:txBody>
      </p:sp>
      <p:sp>
        <p:nvSpPr>
          <p:cNvPr id="7" name="Contenidor de contingut 2"/>
          <p:cNvSpPr>
            <a:spLocks noGrp="1"/>
          </p:cNvSpPr>
          <p:nvPr>
            <p:ph idx="13"/>
          </p:nvPr>
        </p:nvSpPr>
        <p:spPr>
          <a:xfrm>
            <a:off x="3214677" y="142852"/>
            <a:ext cx="4933591" cy="857256"/>
          </a:xfrm>
        </p:spPr>
        <p:txBody>
          <a:bodyPr/>
          <a:lstStyle>
            <a:lvl1pPr algn="r">
              <a:spcBef>
                <a:spcPts val="0"/>
              </a:spcBef>
              <a:buSzPct val="119000"/>
              <a:buFontTx/>
              <a:buNone/>
              <a:defRPr sz="2400" b="1"/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4B8B-49D0-4343-8103-8FB88D274B8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àgina ele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57224" y="1142984"/>
            <a:ext cx="77724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9CAE9-AC00-4297-A19D-BBE557543E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97358" y="1071547"/>
            <a:ext cx="3357563" cy="5021278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741863" y="1071547"/>
            <a:ext cx="3359150" cy="5021278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F3048-2C5E-4D17-A2AE-CA55736E2D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83941" y="1163646"/>
            <a:ext cx="340230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AB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83941" y="2017721"/>
            <a:ext cx="3402307" cy="2411411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</p:txBody>
      </p:sp>
      <p:sp>
        <p:nvSpPr>
          <p:cNvPr id="12" name="Contenidor de text 2"/>
          <p:cNvSpPr>
            <a:spLocks noGrp="1"/>
          </p:cNvSpPr>
          <p:nvPr>
            <p:ph type="body" idx="13"/>
          </p:nvPr>
        </p:nvSpPr>
        <p:spPr>
          <a:xfrm>
            <a:off x="4714876" y="1163646"/>
            <a:ext cx="340230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AB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13" name="Contenidor de contingut 3"/>
          <p:cNvSpPr>
            <a:spLocks noGrp="1"/>
          </p:cNvSpPr>
          <p:nvPr>
            <p:ph sz="half" idx="14"/>
          </p:nvPr>
        </p:nvSpPr>
        <p:spPr>
          <a:xfrm>
            <a:off x="4714876" y="2017721"/>
            <a:ext cx="3402307" cy="2411411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5"/>
          </p:nvPr>
        </p:nvSpPr>
        <p:spPr>
          <a:xfrm>
            <a:off x="88423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FA254-620F-4679-8E86-D238E956959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73668" y="108000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214810" y="1080000"/>
            <a:ext cx="3857652" cy="492922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73668" y="2305035"/>
            <a:ext cx="3008313" cy="376717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70920-3112-4858-858A-7782D2192C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 dirty="0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1080000"/>
            <a:ext cx="5486400" cy="3513153"/>
          </a:xfrm>
        </p:spPr>
        <p:txBody>
          <a:bodyPr/>
          <a:lstStyle>
            <a:lvl1pPr marL="0" indent="0">
              <a:buNone/>
              <a:defRPr sz="3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a-ES" noProof="0" smtClean="0"/>
              <a:t>Feu clic a la icona per afegir una imatge</a:t>
            </a:r>
            <a:endParaRPr lang="es-ES" noProof="0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0D4B1-44CD-4BE7-912C-8574121E06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horitzonta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1000100" y="1214422"/>
            <a:ext cx="7072338" cy="4878395"/>
          </a:xfrm>
        </p:spPr>
        <p:txBody>
          <a:bodyPr vert="eaVert"/>
          <a:lstStyle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5188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79DA-9B2A-492F-9F27-AF7F04A5478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0BC5-36B8-4DE3-B55F-530C9F610770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3C02-D9B6-41F6-9687-CC06D957F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F6CCF-B445-4E8E-8743-479012632662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7EB0-EA77-421D-B531-1F10CA88B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CCCD-D85B-45FD-9FA9-429996588ACF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CD826-93A2-4A4B-ACEF-A56E50BFF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F25D-3E55-4E4B-85C8-2AAD32B9F2BE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6A4F-C7FB-4702-A12B-0C0BDAECF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15E2E-7017-4338-BD9A-610485E6E93B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21C66-FDD8-41B6-8C1F-EC052B32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B7E32309-3F9E-4A80-8504-1B97A4BE1294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CC088953-A9FD-42CA-92D4-4DFA1AAA0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F18A7-7E22-48AD-A5E3-14456EBF9277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7958-F22C-4377-B05F-0056C922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26B6-E00A-4E55-A9AC-4DE197287474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427B6-807A-48D0-9E41-3BBE1D52E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6A82-D651-4489-9A5D-9D86908FD36D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7DDC-3690-4068-AACF-EBC3B1DAB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482A-53CD-4348-8580-EEA617A517A6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E879-95FF-4FD2-8D7A-7C2D1E3DD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96A8-BBF9-43CE-9E5A-EF0716DA5E08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E08C6-5575-4E7C-9FEF-A932FF771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789A-A62F-4D1A-B666-0BF2282D279E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46669-54E5-43DD-97F2-4ECDCEC81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998EF-2BAA-4DCA-868B-ABAD6B3D02A7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DF8F5-9AAE-4E2B-949A-72F2A0CFB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B55BA585-6098-4CB2-8FE2-9CE50A4CA1CA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960A4EB-4BD1-4FF2-993C-1078A10FA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1265238"/>
            <a:ext cx="7175500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1"/>
            <a:endParaRPr lang="es-ES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6938" y="6245225"/>
            <a:ext cx="1403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57438" y="6245225"/>
            <a:ext cx="42148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3688" y="6245225"/>
            <a:ext cx="1571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520D0E2E-BEC9-4DAC-A682-D87F276740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25" y="0"/>
            <a:ext cx="7175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s-ES" sz="24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2055" name="10 Grupo"/>
          <p:cNvGrpSpPr>
            <a:grpSpLocks/>
          </p:cNvGrpSpPr>
          <p:nvPr/>
        </p:nvGrpSpPr>
        <p:grpSpPr bwMode="auto">
          <a:xfrm>
            <a:off x="427038" y="0"/>
            <a:ext cx="7859712" cy="1000125"/>
            <a:chOff x="427038" y="0"/>
            <a:chExt cx="7859712" cy="1000125"/>
          </a:xfrm>
        </p:grpSpPr>
        <p:pic>
          <p:nvPicPr>
            <p:cNvPr id="2056" name="8 Imagen" descr="barra blava arrodonida.jpg"/>
            <p:cNvPicPr>
              <a:picLocks noChangeAspect="1"/>
            </p:cNvPicPr>
            <p:nvPr userDrawn="1"/>
          </p:nvPicPr>
          <p:blipFill>
            <a:blip r:embed="rId15" cstate="print"/>
            <a:srcRect t="40471" r="917"/>
            <a:stretch>
              <a:fillRect/>
            </a:stretch>
          </p:blipFill>
          <p:spPr bwMode="auto">
            <a:xfrm>
              <a:off x="714375" y="0"/>
              <a:ext cx="7572375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11 Conector recto"/>
            <p:cNvCxnSpPr/>
            <p:nvPr userDrawn="1"/>
          </p:nvCxnSpPr>
          <p:spPr>
            <a:xfrm>
              <a:off x="1000125" y="998538"/>
              <a:ext cx="7072313" cy="1587"/>
            </a:xfrm>
            <a:prstGeom prst="line">
              <a:avLst/>
            </a:prstGeom>
            <a:ln>
              <a:solidFill>
                <a:srgbClr val="007A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8" name="5 Imagen" descr="UPC-CEI-positiu-p3005-interior-blanc.png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27038" y="153988"/>
              <a:ext cx="2430462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69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ABE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ABE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ABE"/>
        </a:buClr>
        <a:buFont typeface="Courier New" pitchFamily="49" charset="0"/>
        <a:buChar char="o"/>
        <a:defRPr sz="1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18" Type="http://schemas.openxmlformats.org/officeDocument/2006/relationships/image" Target="../media/image27.png"/><Relationship Id="rId3" Type="http://schemas.openxmlformats.org/officeDocument/2006/relationships/image" Target="../media/image14.jpeg"/><Relationship Id="rId21" Type="http://schemas.openxmlformats.org/officeDocument/2006/relationships/image" Target="../media/image30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hyperlink" Target="http://www.grenoble-inp.fr/bienvenido-grenoble-it-10109.kjsp?RH=INPG_ES&amp;RF=INPG_ES" TargetMode="External"/><Relationship Id="rId2" Type="http://schemas.openxmlformats.org/officeDocument/2006/relationships/image" Target="../media/image13.png"/><Relationship Id="rId16" Type="http://schemas.openxmlformats.org/officeDocument/2006/relationships/image" Target="../media/image26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jpeg"/><Relationship Id="rId19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hyperlink" Target="http://www1.technion.ac.il/e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hyperlink" Target="http://www.kic-innoenergy.com/co-location-menu/co-locations/cc-iberia.html" TargetMode="External"/><Relationship Id="rId3" Type="http://schemas.openxmlformats.org/officeDocument/2006/relationships/hyperlink" Target="http://www.kic-innoenergy.com/co-location-menu/co-locations/cc-benelux.html" TargetMode="External"/><Relationship Id="rId7" Type="http://schemas.openxmlformats.org/officeDocument/2006/relationships/hyperlink" Target="http://www.kic-innoenergy.com/co-location-menu/co-locations/cc-poland-plus.html" TargetMode="External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jpeg"/><Relationship Id="rId11" Type="http://schemas.openxmlformats.org/officeDocument/2006/relationships/hyperlink" Target="http://www.kic-innoenergy.com/co-location-menu/co-locations/cc-germany.html" TargetMode="External"/><Relationship Id="rId5" Type="http://schemas.openxmlformats.org/officeDocument/2006/relationships/hyperlink" Target="http://www.kic-innoenergy.com/co-location-menu/co-locations/cc-alps-valleys.html" TargetMode="External"/><Relationship Id="rId15" Type="http://schemas.openxmlformats.org/officeDocument/2006/relationships/image" Target="../media/image42.jpeg"/><Relationship Id="rId10" Type="http://schemas.openxmlformats.org/officeDocument/2006/relationships/image" Target="../media/image39.jpeg"/><Relationship Id="rId4" Type="http://schemas.openxmlformats.org/officeDocument/2006/relationships/image" Target="../media/image36.jpeg"/><Relationship Id="rId9" Type="http://schemas.openxmlformats.org/officeDocument/2006/relationships/hyperlink" Target="http://www.kic-innoenergy.com/co-location-menu/co-locations/cc-sweden.html" TargetMode="External"/><Relationship Id="rId1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2" y="0"/>
            <a:ext cx="9146232" cy="685632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872413" cy="27432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97408"/>
            <a:ext cx="27813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5 Imagen" descr="Image 5 st.jpg"/>
          <p:cNvPicPr>
            <a:picLocks noChangeAspect="1"/>
          </p:cNvPicPr>
          <p:nvPr/>
        </p:nvPicPr>
        <p:blipFill>
          <a:blip r:embed="rId2" cstate="print"/>
          <a:srcRect t="7487"/>
          <a:stretch>
            <a:fillRect/>
          </a:stretch>
        </p:blipFill>
        <p:spPr bwMode="auto">
          <a:xfrm>
            <a:off x="0" y="1571625"/>
            <a:ext cx="914400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4 Imagen" descr="títol UPC abr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428625"/>
            <a:ext cx="30829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8 Imagen" descr="3 àmbit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500" y="5429250"/>
            <a:ext cx="421481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11750" y="5408613"/>
            <a:ext cx="38512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教育：人员流动、双学位、战略联盟</a:t>
            </a:r>
          </a:p>
          <a:p>
            <a:pPr>
              <a:spcBef>
                <a:spcPct val="50000"/>
              </a:spcBef>
            </a:pPr>
            <a:r>
              <a:rPr lang="zh-CN" altLang="en-US" dirty="0"/>
              <a:t>科研与创新项目</a:t>
            </a:r>
          </a:p>
          <a:p>
            <a:pPr>
              <a:spcBef>
                <a:spcPct val="50000"/>
              </a:spcBef>
            </a:pPr>
            <a:r>
              <a:rPr lang="zh-CN" altLang="en-US" dirty="0"/>
              <a:t>发展合作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219700" y="1089025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海外</a:t>
            </a:r>
            <a:r>
              <a:rPr lang="en-US" altLang="zh-CN" dirty="0"/>
              <a:t>UPC</a:t>
            </a:r>
            <a:endParaRPr lang="zh-CN" alt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776360" y="4257092"/>
            <a:ext cx="66399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766B2"/>
                </a:solidFill>
                <a:latin typeface="Helvetica" charset="0"/>
              </a:rPr>
              <a:t>BARCELONA</a:t>
            </a:r>
            <a:r>
              <a:rPr lang="en-US" sz="2000" b="1" dirty="0">
                <a:solidFill>
                  <a:srgbClr val="0766B2"/>
                </a:solidFill>
              </a:rPr>
              <a:t>TECH</a:t>
            </a:r>
            <a:r>
              <a:rPr lang="en-US" sz="2000" dirty="0"/>
              <a:t>  is  the </a:t>
            </a:r>
            <a:r>
              <a:rPr lang="en-US" sz="2000" b="1" dirty="0">
                <a:solidFill>
                  <a:srgbClr val="0766B2"/>
                </a:solidFill>
                <a:latin typeface="Helvetica" charset="0"/>
              </a:rPr>
              <a:t>Spanish  university</a:t>
            </a:r>
            <a:r>
              <a:rPr lang="en-US" sz="2000" dirty="0"/>
              <a:t> with the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highest number of international </a:t>
            </a:r>
            <a:r>
              <a:rPr lang="en-US" sz="2000" b="1" dirty="0">
                <a:solidFill>
                  <a:srgbClr val="0766B2"/>
                </a:solidFill>
                <a:latin typeface="Helvetica" charset="0"/>
              </a:rPr>
              <a:t>university </a:t>
            </a:r>
            <a:r>
              <a:rPr lang="en-US" sz="2000" b="1" dirty="0" smtClean="0">
                <a:solidFill>
                  <a:srgbClr val="0766B2"/>
                </a:solidFill>
                <a:latin typeface="Helvetica" charset="0"/>
              </a:rPr>
              <a:t>students </a:t>
            </a:r>
            <a:r>
              <a:rPr lang="en-US" sz="2000" b="1" dirty="0">
                <a:solidFill>
                  <a:srgbClr val="0766B2"/>
                </a:solidFill>
                <a:latin typeface="Helvetica" charset="0"/>
              </a:rPr>
              <a:t>of PhD and </a:t>
            </a:r>
            <a:r>
              <a:rPr lang="en-US" sz="2000" b="1" dirty="0" smtClean="0">
                <a:solidFill>
                  <a:srgbClr val="0766B2"/>
                </a:solidFill>
                <a:latin typeface="Helvetica" charset="0"/>
              </a:rPr>
              <a:t>Master’s.</a:t>
            </a: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Helvetica" pitchFamily="34" charset="0"/>
              </a:rPr>
              <a:t>BARCELONATECH</a:t>
            </a:r>
            <a:r>
              <a:rPr lang="zh-TW" altLang="en-US" sz="2000" dirty="0">
                <a:latin typeface="Helvetica" pitchFamily="34" charset="0"/>
              </a:rPr>
              <a:t>是拥有</a:t>
            </a:r>
            <a:r>
              <a:rPr lang="zh-TW" altLang="en-US" sz="2000" dirty="0">
                <a:solidFill>
                  <a:srgbClr val="0766B2"/>
                </a:solidFill>
                <a:latin typeface="Helvetica" charset="0"/>
              </a:rPr>
              <a:t>国际</a:t>
            </a:r>
            <a:r>
              <a:rPr lang="zh-CN" altLang="en-US" sz="2000" dirty="0">
                <a:solidFill>
                  <a:srgbClr val="0766B2"/>
                </a:solidFill>
                <a:latin typeface="Helvetica" charset="0"/>
              </a:rPr>
              <a:t>生源</a:t>
            </a:r>
            <a:r>
              <a:rPr lang="zh-TW" altLang="en-US" sz="2000" dirty="0">
                <a:solidFill>
                  <a:srgbClr val="0766B2"/>
                </a:solidFill>
                <a:latin typeface="Helvetica" charset="0"/>
              </a:rPr>
              <a:t>博士</a:t>
            </a:r>
            <a:r>
              <a:rPr lang="zh-TW" altLang="en-US" sz="2000" dirty="0">
                <a:latin typeface="Helvetica" pitchFamily="34" charset="0"/>
              </a:rPr>
              <a:t>与</a:t>
            </a:r>
            <a:r>
              <a:rPr lang="zh-TW" altLang="en-US" sz="2000" dirty="0">
                <a:solidFill>
                  <a:srgbClr val="0766B2"/>
                </a:solidFill>
                <a:latin typeface="Helvetica" charset="0"/>
              </a:rPr>
              <a:t>硕士</a:t>
            </a:r>
            <a:r>
              <a:rPr lang="zh-CN" altLang="en-US" sz="2000" dirty="0">
                <a:solidFill>
                  <a:srgbClr val="0766B2"/>
                </a:solidFill>
                <a:latin typeface="Helvetica" charset="0"/>
              </a:rPr>
              <a:t>项目</a:t>
            </a:r>
            <a:r>
              <a:rPr lang="zh-TW" altLang="en-US" sz="2000" dirty="0">
                <a:latin typeface="Helvetica" pitchFamily="34" charset="0"/>
              </a:rPr>
              <a:t>的</a:t>
            </a:r>
            <a:r>
              <a:rPr lang="zh-TW" altLang="en-US" sz="2000" dirty="0">
                <a:solidFill>
                  <a:srgbClr val="0766B2"/>
                </a:solidFill>
                <a:latin typeface="Helvetica" pitchFamily="34" charset="0"/>
              </a:rPr>
              <a:t>西</a:t>
            </a:r>
            <a:r>
              <a:rPr lang="zh-TW" altLang="en-US" sz="2000" dirty="0">
                <a:solidFill>
                  <a:srgbClr val="0766B2"/>
                </a:solidFill>
                <a:latin typeface="Helvetica" charset="0"/>
              </a:rPr>
              <a:t>班牙大学</a:t>
            </a:r>
            <a:r>
              <a:rPr lang="zh-TW" altLang="en-US" sz="2000" dirty="0">
                <a:solidFill>
                  <a:srgbClr val="3366FF"/>
                </a:solidFill>
                <a:latin typeface="Helvetica" pitchFamily="34" charset="0"/>
              </a:rPr>
              <a:t>。</a:t>
            </a:r>
            <a:endParaRPr lang="zh-CN" altLang="es-ES" sz="2000" dirty="0">
              <a:solidFill>
                <a:srgbClr val="3366FF"/>
              </a:solidFill>
              <a:latin typeface="Helvetica" pitchFamily="34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766B2"/>
              </a:solidFill>
              <a:latin typeface="Helvetica" charset="0"/>
            </a:endParaRPr>
          </a:p>
        </p:txBody>
      </p:sp>
      <p:sp>
        <p:nvSpPr>
          <p:cNvPr id="25603" name="2 Marcador de contenido"/>
          <p:cNvSpPr>
            <a:spLocks noGrp="1"/>
          </p:cNvSpPr>
          <p:nvPr>
            <p:ph idx="4294967295"/>
          </p:nvPr>
        </p:nvSpPr>
        <p:spPr>
          <a:xfrm>
            <a:off x="3233738" y="549275"/>
            <a:ext cx="4933950" cy="45085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None/>
            </a:pPr>
            <a:r>
              <a:rPr lang="es-ES" dirty="0" err="1" smtClean="0"/>
              <a:t>Internationalization</a:t>
            </a:r>
            <a:r>
              <a:rPr lang="zh-CN" altLang="en-US" dirty="0">
                <a:ea typeface="宋体" charset="-122"/>
              </a:rPr>
              <a:t>国际化</a:t>
            </a:r>
            <a:endParaRPr lang="es-ES" dirty="0" smtClean="0"/>
          </a:p>
        </p:txBody>
      </p:sp>
      <p:pic>
        <p:nvPicPr>
          <p:cNvPr id="4" name="Picture 8" descr="366"/>
          <p:cNvPicPr>
            <a:picLocks noChangeAspect="1" noChangeArrowheads="1"/>
          </p:cNvPicPr>
          <p:nvPr/>
        </p:nvPicPr>
        <p:blipFill>
          <a:blip r:embed="rId2" cstate="print"/>
          <a:srcRect b="8186"/>
          <a:stretch>
            <a:fillRect/>
          </a:stretch>
        </p:blipFill>
        <p:spPr bwMode="auto">
          <a:xfrm>
            <a:off x="2493146" y="1700808"/>
            <a:ext cx="3541379" cy="191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52"/>
          <p:cNvSpPr>
            <a:spLocks noChangeShapeType="1"/>
          </p:cNvSpPr>
          <p:nvPr/>
        </p:nvSpPr>
        <p:spPr bwMode="auto">
          <a:xfrm>
            <a:off x="431800" y="1630363"/>
            <a:ext cx="0" cy="82073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27" name="Oval 7"/>
          <p:cNvSpPr>
            <a:spLocks noChangeArrowheads="1"/>
          </p:cNvSpPr>
          <p:nvPr/>
        </p:nvSpPr>
        <p:spPr bwMode="auto">
          <a:xfrm>
            <a:off x="3743325" y="3681413"/>
            <a:ext cx="647700" cy="644525"/>
          </a:xfrm>
          <a:prstGeom prst="ellipse">
            <a:avLst/>
          </a:prstGeom>
          <a:solidFill>
            <a:srgbClr val="0766B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 sz="2400"/>
          </a:p>
        </p:txBody>
      </p:sp>
      <p:grpSp>
        <p:nvGrpSpPr>
          <p:cNvPr id="26628" name="Group 45"/>
          <p:cNvGrpSpPr>
            <a:grpSpLocks/>
          </p:cNvGrpSpPr>
          <p:nvPr/>
        </p:nvGrpSpPr>
        <p:grpSpPr bwMode="auto">
          <a:xfrm>
            <a:off x="403444" y="1446213"/>
            <a:ext cx="349250" cy="368300"/>
            <a:chOff x="4694" y="3702"/>
            <a:chExt cx="273" cy="136"/>
          </a:xfrm>
        </p:grpSpPr>
        <p:sp>
          <p:nvSpPr>
            <p:cNvPr id="26657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58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6629" name="Line 71"/>
          <p:cNvSpPr>
            <a:spLocks noChangeShapeType="1"/>
          </p:cNvSpPr>
          <p:nvPr/>
        </p:nvSpPr>
        <p:spPr bwMode="auto">
          <a:xfrm>
            <a:off x="2009775" y="2451100"/>
            <a:ext cx="1727200" cy="1266825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30" name="Line 72"/>
          <p:cNvSpPr>
            <a:spLocks noChangeShapeType="1"/>
          </p:cNvSpPr>
          <p:nvPr/>
        </p:nvSpPr>
        <p:spPr bwMode="auto">
          <a:xfrm flipV="1">
            <a:off x="4319588" y="2276475"/>
            <a:ext cx="495300" cy="1223963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31" name="Line 74"/>
          <p:cNvSpPr>
            <a:spLocks noChangeShapeType="1"/>
          </p:cNvSpPr>
          <p:nvPr/>
        </p:nvSpPr>
        <p:spPr bwMode="auto">
          <a:xfrm>
            <a:off x="4498975" y="3717923"/>
            <a:ext cx="561975" cy="43357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6632" name="Group 45"/>
          <p:cNvGrpSpPr>
            <a:grpSpLocks/>
          </p:cNvGrpSpPr>
          <p:nvPr/>
        </p:nvGrpSpPr>
        <p:grpSpPr bwMode="auto">
          <a:xfrm>
            <a:off x="4543425" y="1557338"/>
            <a:ext cx="349250" cy="368300"/>
            <a:chOff x="4694" y="3702"/>
            <a:chExt cx="273" cy="136"/>
          </a:xfrm>
        </p:grpSpPr>
        <p:sp>
          <p:nvSpPr>
            <p:cNvPr id="26655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56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6633" name="Group 45"/>
          <p:cNvGrpSpPr>
            <a:grpSpLocks/>
          </p:cNvGrpSpPr>
          <p:nvPr/>
        </p:nvGrpSpPr>
        <p:grpSpPr bwMode="auto">
          <a:xfrm>
            <a:off x="5249863" y="3392981"/>
            <a:ext cx="349250" cy="368300"/>
            <a:chOff x="4694" y="3702"/>
            <a:chExt cx="273" cy="136"/>
          </a:xfrm>
        </p:grpSpPr>
        <p:sp>
          <p:nvSpPr>
            <p:cNvPr id="26653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54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6634" name="Line 70"/>
          <p:cNvSpPr>
            <a:spLocks noChangeShapeType="1"/>
          </p:cNvSpPr>
          <p:nvPr/>
        </p:nvSpPr>
        <p:spPr bwMode="auto">
          <a:xfrm flipV="1">
            <a:off x="2873374" y="4149725"/>
            <a:ext cx="690563" cy="176213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6636" name="Group 45"/>
          <p:cNvGrpSpPr>
            <a:grpSpLocks/>
          </p:cNvGrpSpPr>
          <p:nvPr/>
        </p:nvGrpSpPr>
        <p:grpSpPr bwMode="auto">
          <a:xfrm>
            <a:off x="2945515" y="5292725"/>
            <a:ext cx="349250" cy="368300"/>
            <a:chOff x="4694" y="3702"/>
            <a:chExt cx="273" cy="136"/>
          </a:xfrm>
        </p:grpSpPr>
        <p:sp>
          <p:nvSpPr>
            <p:cNvPr id="26649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50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6637" name="Line 74"/>
          <p:cNvSpPr>
            <a:spLocks noChangeShapeType="1"/>
          </p:cNvSpPr>
          <p:nvPr/>
        </p:nvSpPr>
        <p:spPr bwMode="auto">
          <a:xfrm flipV="1">
            <a:off x="3832885" y="4508500"/>
            <a:ext cx="54903" cy="837407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6639" name="Group 45"/>
          <p:cNvGrpSpPr>
            <a:grpSpLocks/>
          </p:cNvGrpSpPr>
          <p:nvPr/>
        </p:nvGrpSpPr>
        <p:grpSpPr bwMode="auto">
          <a:xfrm>
            <a:off x="263306" y="3819525"/>
            <a:ext cx="349250" cy="368300"/>
            <a:chOff x="4694" y="3702"/>
            <a:chExt cx="273" cy="136"/>
          </a:xfrm>
        </p:grpSpPr>
        <p:sp>
          <p:nvSpPr>
            <p:cNvPr id="26647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48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6640" name="Rectangle 38"/>
          <p:cNvSpPr>
            <a:spLocks noChangeArrowheads="1"/>
          </p:cNvSpPr>
          <p:nvPr/>
        </p:nvSpPr>
        <p:spPr bwMode="auto">
          <a:xfrm>
            <a:off x="403741" y="1478582"/>
            <a:ext cx="403187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766B2"/>
                </a:solidFill>
                <a:latin typeface="Helvetica" charset="0"/>
              </a:rPr>
              <a:t>363</a:t>
            </a:r>
            <a:endParaRPr lang="en-US" b="1" dirty="0">
              <a:solidFill>
                <a:srgbClr val="0766B2"/>
              </a:solidFill>
              <a:latin typeface="Helvetica" charset="0"/>
            </a:endParaRPr>
          </a:p>
          <a:p>
            <a:r>
              <a:rPr lang="en-US" b="1" dirty="0">
                <a:solidFill>
                  <a:srgbClr val="0766B2"/>
                </a:solidFill>
                <a:latin typeface="Helvetica" charset="0"/>
              </a:rPr>
              <a:t>Memoranda of understanding</a:t>
            </a:r>
          </a:p>
          <a:p>
            <a:r>
              <a:rPr lang="en-US" dirty="0"/>
              <a:t>with </a:t>
            </a:r>
            <a:r>
              <a:rPr lang="en-US" dirty="0" smtClean="0"/>
              <a:t>international  universities</a:t>
            </a:r>
          </a:p>
          <a:p>
            <a:r>
              <a:rPr lang="zh-TW" altLang="en-US" dirty="0"/>
              <a:t>和国际上各大学达成</a:t>
            </a:r>
            <a:r>
              <a:rPr lang="en-US" altLang="zh-TW" b="1" dirty="0">
                <a:solidFill>
                  <a:srgbClr val="0766B2"/>
                </a:solidFill>
                <a:latin typeface="Helvetica" charset="0"/>
              </a:rPr>
              <a:t>363</a:t>
            </a:r>
            <a:r>
              <a:rPr lang="zh-TW" altLang="en-US" dirty="0"/>
              <a:t>份谅解备忘录</a:t>
            </a:r>
          </a:p>
          <a:p>
            <a:endParaRPr lang="es-ES" dirty="0"/>
          </a:p>
        </p:txBody>
      </p:sp>
      <p:sp>
        <p:nvSpPr>
          <p:cNvPr id="26641" name="Rectangle 41"/>
          <p:cNvSpPr>
            <a:spLocks noChangeArrowheads="1"/>
          </p:cNvSpPr>
          <p:nvPr/>
        </p:nvSpPr>
        <p:spPr bwMode="auto">
          <a:xfrm>
            <a:off x="4572000" y="1592263"/>
            <a:ext cx="388818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Helvetica" charset="0"/>
              </a:rPr>
              <a:t>100</a:t>
            </a:r>
            <a:endParaRPr lang="en-US" sz="2000" b="1" dirty="0">
              <a:solidFill>
                <a:srgbClr val="0070C0"/>
              </a:solidFill>
              <a:latin typeface="Helvetica" charset="0"/>
            </a:endParaRPr>
          </a:p>
          <a:p>
            <a:r>
              <a:rPr lang="en-US" b="1" dirty="0">
                <a:solidFill>
                  <a:srgbClr val="0766B2"/>
                </a:solidFill>
                <a:latin typeface="Helvetica" charset="0"/>
              </a:rPr>
              <a:t>Double degree </a:t>
            </a:r>
            <a:r>
              <a:rPr lang="en-US" dirty="0" smtClean="0"/>
              <a:t>agreements</a:t>
            </a:r>
          </a:p>
          <a:p>
            <a:r>
              <a:rPr lang="en-US" dirty="0"/>
              <a:t> </a:t>
            </a:r>
            <a:r>
              <a:rPr lang="en-US" dirty="0" smtClean="0"/>
              <a:t>    with 90 universities and HEI’s</a:t>
            </a:r>
          </a:p>
          <a:p>
            <a:r>
              <a:rPr lang="zh-TW" altLang="en-US" dirty="0"/>
              <a:t>和各大学</a:t>
            </a:r>
            <a:r>
              <a:rPr lang="zh-CN" altLang="en-US" dirty="0"/>
              <a:t>以及高等教育机构</a:t>
            </a:r>
            <a:r>
              <a:rPr lang="zh-TW" altLang="en-US" dirty="0"/>
              <a:t>达成</a:t>
            </a:r>
            <a:r>
              <a:rPr lang="en-US" altLang="zh-TW" dirty="0"/>
              <a:t>100</a:t>
            </a:r>
            <a:r>
              <a:rPr lang="zh-TW" altLang="en-US" dirty="0"/>
              <a:t>个双学位协议</a:t>
            </a:r>
          </a:p>
          <a:p>
            <a:endParaRPr lang="es-ES" dirty="0"/>
          </a:p>
        </p:txBody>
      </p:sp>
      <p:sp>
        <p:nvSpPr>
          <p:cNvPr id="26642" name="Rectangle 43"/>
          <p:cNvSpPr>
            <a:spLocks noChangeArrowheads="1"/>
          </p:cNvSpPr>
          <p:nvPr/>
        </p:nvSpPr>
        <p:spPr bwMode="auto">
          <a:xfrm>
            <a:off x="5249863" y="3408747"/>
            <a:ext cx="4608513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766B2"/>
                </a:solidFill>
                <a:latin typeface="Helvetica" charset="0"/>
              </a:rPr>
              <a:t>26</a:t>
            </a:r>
            <a:endParaRPr lang="en-US" sz="2000" b="1" dirty="0">
              <a:solidFill>
                <a:srgbClr val="0766B2"/>
              </a:solidFill>
              <a:latin typeface="Helvetica" charset="0"/>
            </a:endParaRPr>
          </a:p>
          <a:p>
            <a:r>
              <a:rPr lang="en-US" b="1" dirty="0">
                <a:solidFill>
                  <a:srgbClr val="0766B2"/>
                </a:solidFill>
                <a:latin typeface="Helvetica" charset="0"/>
              </a:rPr>
              <a:t>Master’s programs</a:t>
            </a:r>
            <a:r>
              <a:rPr lang="en-US" dirty="0"/>
              <a:t> </a:t>
            </a:r>
            <a:r>
              <a:rPr lang="en-US" dirty="0" smtClean="0"/>
              <a:t>fully in English </a:t>
            </a:r>
          </a:p>
          <a:p>
            <a:r>
              <a:rPr lang="en-US" altLang="zh-TW" sz="1500" dirty="0" smtClean="0">
                <a:solidFill>
                  <a:srgbClr val="0766B2"/>
                </a:solidFill>
              </a:rPr>
              <a:t>26</a:t>
            </a:r>
            <a:r>
              <a:rPr lang="zh-TW" altLang="en-US" sz="1400" dirty="0"/>
              <a:t>个</a:t>
            </a:r>
            <a:r>
              <a:rPr lang="zh-CN" altLang="en-US" sz="1400" dirty="0"/>
              <a:t>全</a:t>
            </a:r>
            <a:r>
              <a:rPr lang="zh-TW" altLang="en-US" sz="1400" dirty="0"/>
              <a:t>英语教学的</a:t>
            </a:r>
            <a:r>
              <a:rPr lang="zh-TW" altLang="en-US" sz="1600" b="1" dirty="0">
                <a:solidFill>
                  <a:srgbClr val="0766B2"/>
                </a:solidFill>
                <a:latin typeface="Helvetica" charset="0"/>
              </a:rPr>
              <a:t>硕士项目</a:t>
            </a:r>
            <a:endParaRPr lang="es-ES_tradnl" sz="1600" b="1" dirty="0">
              <a:solidFill>
                <a:srgbClr val="0766B2"/>
              </a:solidFill>
              <a:latin typeface="Helvetica" charset="0"/>
            </a:endParaRPr>
          </a:p>
          <a:p>
            <a:r>
              <a:rPr lang="en-US" sz="1600" dirty="0"/>
              <a:t>(</a:t>
            </a:r>
            <a:r>
              <a:rPr lang="en-US" sz="1400" dirty="0"/>
              <a:t>2014-15)</a:t>
            </a:r>
          </a:p>
          <a:p>
            <a:endParaRPr lang="es-ES" sz="1400" dirty="0"/>
          </a:p>
        </p:txBody>
      </p:sp>
      <p:sp>
        <p:nvSpPr>
          <p:cNvPr id="26644" name="Rectangle 31"/>
          <p:cNvSpPr>
            <a:spLocks noChangeArrowheads="1"/>
          </p:cNvSpPr>
          <p:nvPr/>
        </p:nvSpPr>
        <p:spPr bwMode="auto">
          <a:xfrm>
            <a:off x="2987824" y="5338293"/>
            <a:ext cx="5796681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Helvetica" charset="0"/>
              </a:rPr>
              <a:t>International </a:t>
            </a:r>
            <a:r>
              <a:rPr lang="en-US" dirty="0"/>
              <a:t>students</a:t>
            </a:r>
            <a:r>
              <a:rPr lang="en-US" dirty="0" smtClean="0"/>
              <a:t>:</a:t>
            </a:r>
            <a:r>
              <a:rPr lang="zh-CN" altLang="en-US" b="1" dirty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国际学生：</a:t>
            </a:r>
            <a:endParaRPr lang="en-US" dirty="0" smtClean="0"/>
          </a:p>
          <a:p>
            <a:r>
              <a:rPr lang="en-US" dirty="0" smtClean="0"/>
              <a:t>Doctorate: </a:t>
            </a:r>
            <a:r>
              <a:rPr lang="en-US" dirty="0" smtClean="0"/>
              <a:t>52%</a:t>
            </a:r>
            <a:r>
              <a:rPr lang="zh-CN" altLang="en-US" dirty="0"/>
              <a:t>博士生</a:t>
            </a:r>
            <a:r>
              <a:rPr lang="zh-CN" altLang="en-US" dirty="0" smtClean="0"/>
              <a:t>占</a:t>
            </a:r>
            <a:endParaRPr lang="es-ES_tradnl" dirty="0"/>
          </a:p>
          <a:p>
            <a:r>
              <a:rPr lang="en-US" dirty="0" smtClean="0"/>
              <a:t>Master: 36,6%</a:t>
            </a:r>
            <a:r>
              <a:rPr lang="zh-CN" altLang="en-US" dirty="0"/>
              <a:t>研究生</a:t>
            </a:r>
            <a:r>
              <a:rPr lang="zh-CN" altLang="en-US" dirty="0" smtClean="0"/>
              <a:t>占</a:t>
            </a:r>
            <a:endParaRPr lang="es-ES_tradnl" altLang="zh-CN" dirty="0"/>
          </a:p>
          <a:p>
            <a:r>
              <a:rPr lang="en-US" dirty="0" smtClean="0"/>
              <a:t>78</a:t>
            </a:r>
            <a:r>
              <a:rPr lang="en-US" dirty="0" smtClean="0"/>
              <a:t>% </a:t>
            </a:r>
            <a:r>
              <a:rPr lang="en-US" dirty="0" smtClean="0"/>
              <a:t>are </a:t>
            </a:r>
            <a:r>
              <a:rPr lang="en-US" dirty="0"/>
              <a:t>from outside the </a:t>
            </a:r>
            <a:r>
              <a:rPr lang="en-US" dirty="0" smtClean="0"/>
              <a:t>EU</a:t>
            </a:r>
            <a:r>
              <a:rPr lang="zh-CN" altLang="en-US" dirty="0"/>
              <a:t>其中</a:t>
            </a:r>
            <a:r>
              <a:rPr lang="zh-CN" altLang="en-US" dirty="0" smtClean="0"/>
              <a:t>有</a:t>
            </a:r>
            <a:r>
              <a:rPr lang="es-ES_tradnl" altLang="zh-CN" dirty="0" smtClean="0"/>
              <a:t>78</a:t>
            </a:r>
            <a:r>
              <a:rPr lang="zh-CN" altLang="en-US" dirty="0" smtClean="0"/>
              <a:t>％</a:t>
            </a:r>
            <a:r>
              <a:rPr lang="zh-CN" altLang="en-US" dirty="0"/>
              <a:t>是非欧盟学生</a:t>
            </a:r>
            <a:endParaRPr lang="es-ES_tradnl" dirty="0"/>
          </a:p>
          <a:p>
            <a:endParaRPr lang="en-US" dirty="0" smtClean="0"/>
          </a:p>
          <a:p>
            <a:endParaRPr lang="en-US" sz="1400" dirty="0"/>
          </a:p>
          <a:p>
            <a:r>
              <a:rPr lang="en-US" b="1" dirty="0">
                <a:solidFill>
                  <a:srgbClr val="FF0000"/>
                </a:solidFill>
                <a:latin typeface="Helvetica" charset="0"/>
              </a:rPr>
              <a:t>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6645" name="Rectangle 40"/>
          <p:cNvSpPr>
            <a:spLocks noChangeArrowheads="1"/>
          </p:cNvSpPr>
          <p:nvPr/>
        </p:nvSpPr>
        <p:spPr bwMode="auto">
          <a:xfrm>
            <a:off x="263456" y="3509984"/>
            <a:ext cx="326442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Helvetica" charset="0"/>
              </a:rPr>
              <a:t>2,713</a:t>
            </a:r>
            <a:endParaRPr lang="en-US" sz="2000" b="1" dirty="0">
              <a:solidFill>
                <a:srgbClr val="0070C0"/>
              </a:solidFill>
              <a:latin typeface="Helvetica" charset="0"/>
            </a:endParaRPr>
          </a:p>
          <a:p>
            <a:r>
              <a:rPr lang="es-ES" dirty="0" err="1"/>
              <a:t>Students</a:t>
            </a:r>
            <a:r>
              <a:rPr lang="es-ES" dirty="0"/>
              <a:t> in </a:t>
            </a:r>
            <a:r>
              <a:rPr lang="es-ES" dirty="0" err="1"/>
              <a:t>international</a:t>
            </a:r>
            <a:r>
              <a:rPr lang="es-ES" dirty="0"/>
              <a:t> </a:t>
            </a:r>
            <a:r>
              <a:rPr lang="es-ES" b="1" dirty="0" err="1">
                <a:solidFill>
                  <a:srgbClr val="0766B2"/>
                </a:solidFill>
                <a:latin typeface="Helvetica" charset="0"/>
              </a:rPr>
              <a:t>exchange</a:t>
            </a:r>
            <a:r>
              <a:rPr lang="es-ES" b="1" dirty="0">
                <a:solidFill>
                  <a:srgbClr val="0766B2"/>
                </a:solidFill>
                <a:latin typeface="Helvetica" charset="0"/>
              </a:rPr>
              <a:t> </a:t>
            </a:r>
            <a:r>
              <a:rPr lang="es-ES" dirty="0" err="1" smtClean="0"/>
              <a:t>programs</a:t>
            </a:r>
            <a:endParaRPr lang="es-ES" dirty="0" smtClean="0"/>
          </a:p>
          <a:p>
            <a:r>
              <a:rPr lang="es-ES" b="1" dirty="0">
                <a:solidFill>
                  <a:srgbClr val="0766B2"/>
                </a:solidFill>
                <a:latin typeface="Helvetica" charset="0"/>
              </a:rPr>
              <a:t> </a:t>
            </a:r>
            <a:r>
              <a:rPr lang="es-ES" altLang="zh-CN" b="1" dirty="0" smtClean="0">
                <a:solidFill>
                  <a:srgbClr val="0766B2"/>
                </a:solidFill>
                <a:latin typeface="Helvetica" charset="0"/>
              </a:rPr>
              <a:t>2,713</a:t>
            </a:r>
            <a:r>
              <a:rPr lang="zh-CN" altLang="en-US" sz="1600" b="1" dirty="0" smtClean="0"/>
              <a:t>个</a:t>
            </a:r>
            <a:r>
              <a:rPr lang="zh-CN" altLang="en-US" sz="1600" b="1" dirty="0"/>
              <a:t>学生参予国际交流项目</a:t>
            </a:r>
            <a:r>
              <a:rPr lang="zh-CN" altLang="es-ES" sz="1600" b="1" dirty="0"/>
              <a:t> </a:t>
            </a:r>
          </a:p>
          <a:p>
            <a:r>
              <a:rPr lang="es-ES" altLang="zh-CN" sz="1400" dirty="0"/>
              <a:t>1.628 OUT  </a:t>
            </a:r>
            <a:r>
              <a:rPr lang="zh-CN" altLang="es-ES" sz="1400" dirty="0" smtClean="0"/>
              <a:t>名</a:t>
            </a:r>
            <a:r>
              <a:rPr lang="zh-CN" altLang="es-ES" sz="1400" dirty="0"/>
              <a:t>学生在海外留学</a:t>
            </a:r>
          </a:p>
          <a:p>
            <a:r>
              <a:rPr lang="es-ES" altLang="zh-CN" sz="1400" dirty="0"/>
              <a:t>1.085 IN  </a:t>
            </a:r>
            <a:r>
              <a:rPr lang="zh-CN" altLang="es-ES" sz="1400" dirty="0" smtClean="0"/>
              <a:t>名</a:t>
            </a:r>
            <a:r>
              <a:rPr lang="zh-CN" altLang="es-ES" sz="1400" dirty="0"/>
              <a:t>外籍学生在</a:t>
            </a:r>
            <a:r>
              <a:rPr lang="es-ES" altLang="zh-CN" sz="1400" dirty="0"/>
              <a:t>UPC</a:t>
            </a:r>
            <a:r>
              <a:rPr lang="zh-CN" altLang="es-ES" sz="1400" dirty="0"/>
              <a:t>就读</a:t>
            </a:r>
          </a:p>
        </p:txBody>
      </p:sp>
      <p:sp>
        <p:nvSpPr>
          <p:cNvPr id="26646" name="2 Marcador de contenido"/>
          <p:cNvSpPr>
            <a:spLocks noGrp="1"/>
          </p:cNvSpPr>
          <p:nvPr>
            <p:ph idx="4294967295"/>
          </p:nvPr>
        </p:nvSpPr>
        <p:spPr>
          <a:xfrm>
            <a:off x="3233738" y="549275"/>
            <a:ext cx="4933950" cy="45085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None/>
            </a:pPr>
            <a:r>
              <a:rPr lang="es-ES" dirty="0" err="1" smtClean="0"/>
              <a:t>Internationalization</a:t>
            </a:r>
            <a:r>
              <a:rPr lang="es-ES" dirty="0" smtClean="0"/>
              <a:t> 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国</a:t>
            </a:r>
            <a:r>
              <a:rPr lang="zh-CN" altLang="en-US" dirty="0">
                <a:latin typeface="华文细黑" pitchFamily="2" charset="-122"/>
                <a:ea typeface="华文细黑" pitchFamily="2" charset="-122"/>
              </a:rPr>
              <a:t>际化</a:t>
            </a:r>
            <a:endParaRPr lang="es-ES" dirty="0" smtClean="0"/>
          </a:p>
        </p:txBody>
      </p:sp>
      <p:sp>
        <p:nvSpPr>
          <p:cNvPr id="30" name="2 Marcador de contenido"/>
          <p:cNvSpPr txBox="1">
            <a:spLocks/>
          </p:cNvSpPr>
          <p:nvPr/>
        </p:nvSpPr>
        <p:spPr bwMode="auto">
          <a:xfrm>
            <a:off x="7991364" y="6456432"/>
            <a:ext cx="1116124" cy="36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a-ES" sz="1400" kern="0" dirty="0" smtClean="0"/>
              <a:t>2013-2014</a:t>
            </a:r>
            <a:endParaRPr lang="ca-ES" sz="1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2 Marcador de contenido"/>
          <p:cNvSpPr>
            <a:spLocks noGrp="1"/>
          </p:cNvSpPr>
          <p:nvPr>
            <p:ph idx="4294967295"/>
          </p:nvPr>
        </p:nvSpPr>
        <p:spPr>
          <a:xfrm>
            <a:off x="3233738" y="549275"/>
            <a:ext cx="4933950" cy="45085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None/>
            </a:pPr>
            <a:r>
              <a:rPr lang="es-ES" dirty="0" err="1" smtClean="0"/>
              <a:t>Internationalization</a:t>
            </a:r>
            <a:r>
              <a:rPr lang="zh-CN" altLang="en-US" dirty="0">
                <a:latin typeface="华文细黑" pitchFamily="2" charset="-122"/>
                <a:ea typeface="华文细黑" pitchFamily="2" charset="-122"/>
              </a:rPr>
              <a:t>国际化</a:t>
            </a:r>
            <a:endParaRPr lang="zh-CN" altLang="es-ES" dirty="0">
              <a:latin typeface="华文细黑" pitchFamily="2" charset="-122"/>
              <a:ea typeface="华文细黑" pitchFamily="2" charset="-122"/>
            </a:endParaRPr>
          </a:p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endParaRPr lang="es-ES" dirty="0" smtClean="0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55576" y="1268760"/>
            <a:ext cx="784887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0766B2"/>
                </a:solidFill>
                <a:latin typeface="Helvetica" charset="0"/>
              </a:rPr>
              <a:t>UPC - </a:t>
            </a:r>
            <a:r>
              <a:rPr lang="en-US" sz="2000" dirty="0">
                <a:solidFill>
                  <a:srgbClr val="0766B2"/>
                </a:solidFill>
                <a:latin typeface="Helvetica" charset="0"/>
              </a:rPr>
              <a:t>BARCELONA</a:t>
            </a:r>
            <a:r>
              <a:rPr lang="en-US" sz="2000" b="1" dirty="0">
                <a:solidFill>
                  <a:srgbClr val="0766B2"/>
                </a:solidFill>
                <a:latin typeface="Helvetica" charset="0"/>
              </a:rPr>
              <a:t>TECH </a:t>
            </a:r>
            <a:r>
              <a:rPr lang="es-ES" sz="2000" b="1" dirty="0" err="1" smtClean="0">
                <a:solidFill>
                  <a:srgbClr val="0766B2"/>
                </a:solidFill>
                <a:latin typeface="Helvetica" charset="0"/>
              </a:rPr>
              <a:t>academic</a:t>
            </a:r>
            <a:r>
              <a:rPr lang="es-ES" sz="2000" b="1" dirty="0" smtClean="0">
                <a:solidFill>
                  <a:srgbClr val="0766B2"/>
                </a:solidFill>
                <a:latin typeface="Helvetica" charset="0"/>
              </a:rPr>
              <a:t> and </a:t>
            </a:r>
            <a:r>
              <a:rPr lang="es-ES" sz="2000" b="1" dirty="0" err="1" smtClean="0">
                <a:solidFill>
                  <a:srgbClr val="0766B2"/>
                </a:solidFill>
                <a:latin typeface="Helvetica" charset="0"/>
              </a:rPr>
              <a:t>research</a:t>
            </a:r>
            <a:r>
              <a:rPr lang="es-ES" sz="2000" b="1" dirty="0" smtClean="0">
                <a:solidFill>
                  <a:srgbClr val="0766B2"/>
                </a:solidFill>
                <a:latin typeface="Helvetica" charset="0"/>
              </a:rPr>
              <a:t> </a:t>
            </a:r>
            <a:r>
              <a:rPr lang="es-ES" sz="2000" b="1" dirty="0" err="1" smtClean="0">
                <a:solidFill>
                  <a:srgbClr val="0766B2"/>
                </a:solidFill>
                <a:latin typeface="Helvetica" charset="0"/>
              </a:rPr>
              <a:t>networks</a:t>
            </a:r>
            <a:r>
              <a:rPr lang="es-ES" sz="2800" b="1" dirty="0" smtClean="0">
                <a:solidFill>
                  <a:srgbClr val="0766B2"/>
                </a:solidFill>
                <a:latin typeface="Helvetica" charset="0"/>
              </a:rPr>
              <a:t/>
            </a:r>
            <a:br>
              <a:rPr lang="es-ES" sz="2800" b="1" dirty="0" smtClean="0">
                <a:solidFill>
                  <a:srgbClr val="0766B2"/>
                </a:solidFill>
                <a:latin typeface="Helvetica" charset="0"/>
              </a:rPr>
            </a:br>
            <a:r>
              <a:rPr lang="zh-TW" altLang="en-US" sz="2800" b="1" dirty="0">
                <a:solidFill>
                  <a:srgbClr val="0766B2"/>
                </a:solidFill>
                <a:latin typeface="华文细黑" pitchFamily="2" charset="-122"/>
                <a:ea typeface="华文细黑" pitchFamily="2" charset="-122"/>
              </a:rPr>
              <a:t>研究和学术网络</a:t>
            </a:r>
            <a:endParaRPr lang="es-ES" sz="2800" b="1" dirty="0" smtClean="0">
              <a:solidFill>
                <a:srgbClr val="0766B2"/>
              </a:solidFill>
              <a:latin typeface="Helvetica" charset="0"/>
            </a:endParaRPr>
          </a:p>
          <a:p>
            <a:pPr lvl="2">
              <a:buClr>
                <a:srgbClr val="0766B2"/>
              </a:buClr>
              <a:buFont typeface="Wingdings" pitchFamily="2" charset="2"/>
              <a:buChar char="§"/>
            </a:pPr>
            <a:r>
              <a:rPr lang="en-US" sz="2000" dirty="0" smtClean="0"/>
              <a:t> AUIP </a:t>
            </a:r>
          </a:p>
          <a:p>
            <a:pPr lvl="2">
              <a:buClr>
                <a:srgbClr val="0766B2"/>
              </a:buClr>
              <a:buFont typeface="Wingdings" pitchFamily="2" charset="2"/>
              <a:buChar char="§"/>
            </a:pPr>
            <a:r>
              <a:rPr lang="en-US" sz="2000" dirty="0" smtClean="0"/>
              <a:t> CASB</a:t>
            </a:r>
            <a:endParaRPr lang="en-US" sz="2000" dirty="0"/>
          </a:p>
          <a:p>
            <a:pPr lvl="2">
              <a:buClr>
                <a:srgbClr val="0766B2"/>
              </a:buClr>
              <a:buFont typeface="Wingdings" pitchFamily="2" charset="2"/>
              <a:buChar char="§"/>
            </a:pPr>
            <a:r>
              <a:rPr lang="en-US" sz="2000" dirty="0" smtClean="0"/>
              <a:t> CESAER</a:t>
            </a:r>
          </a:p>
          <a:p>
            <a:pPr lvl="2">
              <a:buClr>
                <a:srgbClr val="0766B2"/>
              </a:buCl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CINDA</a:t>
            </a:r>
          </a:p>
          <a:p>
            <a:pPr lvl="2">
              <a:buClr>
                <a:srgbClr val="0766B2"/>
              </a:buClr>
              <a:buFont typeface="Wingdings" pitchFamily="2" charset="2"/>
              <a:buChar char="§"/>
            </a:pPr>
            <a:r>
              <a:rPr lang="en-US" sz="2000" dirty="0"/>
              <a:t> CLUSTER</a:t>
            </a:r>
          </a:p>
          <a:p>
            <a:pPr lvl="2">
              <a:buClr>
                <a:srgbClr val="0766B2"/>
              </a:buClr>
              <a:buFont typeface="Wingdings" pitchFamily="2" charset="2"/>
              <a:buChar char="§"/>
            </a:pPr>
            <a:r>
              <a:rPr lang="en-US" sz="2000" dirty="0"/>
              <a:t> EUA</a:t>
            </a:r>
          </a:p>
          <a:p>
            <a:pPr lvl="2">
              <a:buClr>
                <a:srgbClr val="0766B2"/>
              </a:buClr>
              <a:buFont typeface="Wingdings" pitchFamily="2" charset="2"/>
              <a:buChar char="§"/>
            </a:pPr>
            <a:r>
              <a:rPr lang="en-US" sz="2000" dirty="0"/>
              <a:t> GUNI</a:t>
            </a:r>
          </a:p>
          <a:p>
            <a:pPr lvl="2">
              <a:buClr>
                <a:srgbClr val="0766B2"/>
              </a:buClr>
              <a:buFont typeface="Wingdings" pitchFamily="2" charset="2"/>
              <a:buChar char="§"/>
            </a:pPr>
            <a:r>
              <a:rPr lang="en-US" sz="2000" dirty="0"/>
              <a:t> MAGALHAES</a:t>
            </a:r>
          </a:p>
          <a:p>
            <a:pPr lvl="2">
              <a:buClr>
                <a:srgbClr val="0766B2"/>
              </a:buClr>
              <a:buFont typeface="Wingdings" pitchFamily="2" charset="2"/>
              <a:buChar char="§"/>
            </a:pPr>
            <a:r>
              <a:rPr lang="en-US" sz="2000" dirty="0"/>
              <a:t> RMEI</a:t>
            </a:r>
          </a:p>
          <a:p>
            <a:pPr lvl="2">
              <a:buClr>
                <a:srgbClr val="0766B2"/>
              </a:buClr>
              <a:buFont typeface="Wingdings" pitchFamily="2" charset="2"/>
              <a:buChar char="§"/>
            </a:pPr>
            <a:r>
              <a:rPr lang="en-US" sz="2000" dirty="0"/>
              <a:t> TIME</a:t>
            </a:r>
          </a:p>
          <a:p>
            <a:pPr lvl="2">
              <a:buClr>
                <a:srgbClr val="0766B2"/>
              </a:buClr>
              <a:buFont typeface="Wingdings" pitchFamily="2" charset="2"/>
              <a:buChar char="§"/>
            </a:pPr>
            <a:r>
              <a:rPr lang="en-US" sz="2000" dirty="0" smtClean="0"/>
              <a:t> REDEMPRENDIA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676946" y="1202975"/>
            <a:ext cx="3348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dirty="0">
                <a:solidFill>
                  <a:srgbClr val="3584C3"/>
                </a:solidFill>
              </a:rPr>
              <a:t>CLUSTER university network</a:t>
            </a:r>
          </a:p>
        </p:txBody>
      </p:sp>
      <p:pic>
        <p:nvPicPr>
          <p:cNvPr id="31747" name="Picture 4" descr="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827" y="3292716"/>
            <a:ext cx="1131479" cy="57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logoeng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4490" y="5567554"/>
            <a:ext cx="16573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k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2423" y="1812270"/>
            <a:ext cx="1256041" cy="69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9_newUCL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136" y="1131482"/>
            <a:ext cx="805414" cy="140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 descr="POLY_imag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6223" y="5496828"/>
            <a:ext cx="1247798" cy="7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 descr="GIT-logo-Mac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368" y="5646865"/>
            <a:ext cx="1557365" cy="5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1" descr="new_logo_Polito_ci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3398" y="3036169"/>
            <a:ext cx="980509" cy="98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2" descr="kth_eng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4936" y="2955793"/>
            <a:ext cx="907441" cy="114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3" descr="NewTU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53250" y="1812270"/>
            <a:ext cx="1374265" cy="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4" descr="gerb_tpu_colo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92306" y="5387622"/>
            <a:ext cx="1024102" cy="94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5" descr="TUeLOG_P_CMYK-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02336" y="3374089"/>
            <a:ext cx="1970458" cy="41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6" descr="EPFL-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49661" y="3374089"/>
            <a:ext cx="1182780" cy="61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9" name="Text Box 18"/>
          <p:cNvSpPr txBox="1">
            <a:spLocks noChangeArrowheads="1"/>
          </p:cNvSpPr>
          <p:nvPr/>
        </p:nvSpPr>
        <p:spPr bwMode="auto">
          <a:xfrm>
            <a:off x="3262024" y="4672966"/>
            <a:ext cx="251936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000" dirty="0" err="1">
                <a:solidFill>
                  <a:srgbClr val="3584C3"/>
                </a:solidFill>
              </a:rPr>
              <a:t>Associate</a:t>
            </a:r>
            <a:r>
              <a:rPr lang="ca-ES" sz="2000" dirty="0">
                <a:solidFill>
                  <a:srgbClr val="3584C3"/>
                </a:solidFill>
              </a:rPr>
              <a:t> </a:t>
            </a:r>
            <a:r>
              <a:rPr lang="ca-ES" sz="2000" dirty="0" err="1" smtClean="0">
                <a:solidFill>
                  <a:srgbClr val="3584C3"/>
                </a:solidFill>
              </a:rPr>
              <a:t>Members</a:t>
            </a:r>
            <a:endParaRPr lang="ca-ES" sz="2000" dirty="0" smtClean="0">
              <a:solidFill>
                <a:srgbClr val="3584C3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dirty="0"/>
              <a:t>战略合作伙伴</a:t>
            </a:r>
          </a:p>
          <a:p>
            <a:pPr algn="ctr">
              <a:spcBef>
                <a:spcPct val="50000"/>
              </a:spcBef>
            </a:pPr>
            <a:endParaRPr lang="ca-ES" sz="2000" dirty="0">
              <a:solidFill>
                <a:srgbClr val="3584C3"/>
              </a:solidFill>
            </a:endParaRPr>
          </a:p>
        </p:txBody>
      </p:sp>
      <p:sp>
        <p:nvSpPr>
          <p:cNvPr id="31760" name="Line 19"/>
          <p:cNvSpPr>
            <a:spLocks noChangeShapeType="1"/>
          </p:cNvSpPr>
          <p:nvPr/>
        </p:nvSpPr>
        <p:spPr bwMode="auto">
          <a:xfrm>
            <a:off x="416568" y="5105400"/>
            <a:ext cx="8568952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1761" name="Picture 10" descr="Home">
            <a:hlinkClick r:id="rId14" tooltip="Hom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5" cstate="print"/>
          <a:srcRect/>
          <a:stretch>
            <a:fillRect/>
          </a:stretch>
        </p:blipFill>
        <p:spPr>
          <a:xfrm>
            <a:off x="514482" y="5136003"/>
            <a:ext cx="1512887" cy="503237"/>
          </a:xfrm>
        </p:spPr>
      </p:pic>
      <p:pic>
        <p:nvPicPr>
          <p:cNvPr id="31762" name="Imatge 27" descr="logo nou positiu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32475" y="4746624"/>
            <a:ext cx="1544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2" descr="logo">
            <a:hlinkClick r:id="rId17" tooltip="Página de inicio 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03078" y="1574641"/>
            <a:ext cx="162083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32" descr="C:\Documents and Settings\Mireia Gali\Escritorio\logo sao paolo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16568" y="5911686"/>
            <a:ext cx="1987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27" descr="http://www.cluster.org/sites/cluster.org/files/imagecache/logo-facts/Aalto_logo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931194" y="1733651"/>
            <a:ext cx="936064" cy="77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29" descr="http://www.cluster.org/sites/cluster.org/files/imagecache/logo-facts/images/TCD%20Crest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19608" y="3088048"/>
            <a:ext cx="736574" cy="98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 Marcador de contenido"/>
          <p:cNvSpPr txBox="1">
            <a:spLocks/>
          </p:cNvSpPr>
          <p:nvPr/>
        </p:nvSpPr>
        <p:spPr bwMode="auto">
          <a:xfrm>
            <a:off x="3233738" y="224644"/>
            <a:ext cx="4933950" cy="77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2400" kern="0" dirty="0">
                <a:latin typeface="+mn-lt"/>
                <a:cs typeface="+mn-cs"/>
              </a:rPr>
              <a:t>International </a:t>
            </a:r>
            <a:r>
              <a:rPr lang="es-ES" sz="2400" kern="0" dirty="0" err="1" smtClean="0">
                <a:latin typeface="+mn-lt"/>
                <a:cs typeface="+mn-cs"/>
              </a:rPr>
              <a:t>Networking</a:t>
            </a:r>
            <a:r>
              <a:rPr lang="es-ES" sz="2400" kern="0" dirty="0" smtClean="0">
                <a:latin typeface="+mn-lt"/>
                <a:cs typeface="+mn-cs"/>
              </a:rPr>
              <a:t>: CLUSTER </a:t>
            </a:r>
            <a:endParaRPr lang="es-ES" sz="2400" kern="0" dirty="0">
              <a:latin typeface="+mn-lt"/>
              <a:cs typeface="+mn-cs"/>
            </a:endParaRP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 bwMode="auto">
          <a:xfrm>
            <a:off x="647333" y="2604029"/>
            <a:ext cx="655309" cy="3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1000" kern="0" dirty="0" err="1" smtClean="0">
                <a:latin typeface="+mn-lt"/>
                <a:cs typeface="+mn-cs"/>
              </a:rPr>
              <a:t>Belgium</a:t>
            </a:r>
            <a:endParaRPr lang="es-ES" sz="1000" kern="0" dirty="0">
              <a:latin typeface="+mn-lt"/>
              <a:cs typeface="+mn-cs"/>
            </a:endParaRPr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 bwMode="auto">
          <a:xfrm>
            <a:off x="1963853" y="2609479"/>
            <a:ext cx="655309" cy="3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1000" kern="0" dirty="0" err="1" smtClean="0">
                <a:latin typeface="+mn-lt"/>
                <a:cs typeface="+mn-cs"/>
              </a:rPr>
              <a:t>Finland</a:t>
            </a:r>
            <a:endParaRPr lang="es-ES" sz="1000" kern="0" dirty="0">
              <a:latin typeface="+mn-lt"/>
              <a:cs typeface="+mn-cs"/>
            </a:endParaRPr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 bwMode="auto">
          <a:xfrm>
            <a:off x="3608592" y="2616009"/>
            <a:ext cx="655309" cy="3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1000" kern="0" dirty="0" smtClean="0">
                <a:latin typeface="+mn-lt"/>
                <a:cs typeface="+mn-cs"/>
              </a:rPr>
              <a:t>France</a:t>
            </a:r>
            <a:endParaRPr lang="es-ES" sz="1000" kern="0" dirty="0">
              <a:latin typeface="+mn-lt"/>
              <a:cs typeface="+mn-cs"/>
            </a:endParaRPr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 bwMode="auto">
          <a:xfrm>
            <a:off x="5364134" y="2598579"/>
            <a:ext cx="834505" cy="3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1000" kern="0" dirty="0" err="1" smtClean="0">
                <a:latin typeface="+mn-lt"/>
                <a:cs typeface="+mn-cs"/>
              </a:rPr>
              <a:t>Germany</a:t>
            </a:r>
            <a:endParaRPr lang="es-ES" sz="1000" kern="0" dirty="0">
              <a:latin typeface="+mn-lt"/>
              <a:cs typeface="+mn-cs"/>
            </a:endParaRPr>
          </a:p>
        </p:txBody>
      </p:sp>
      <p:sp>
        <p:nvSpPr>
          <p:cNvPr id="29" name="2 Marcador de contenido"/>
          <p:cNvSpPr txBox="1">
            <a:spLocks/>
          </p:cNvSpPr>
          <p:nvPr/>
        </p:nvSpPr>
        <p:spPr bwMode="auto">
          <a:xfrm>
            <a:off x="7349661" y="2538376"/>
            <a:ext cx="790575" cy="38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1000" kern="0" dirty="0" err="1" smtClean="0">
                <a:latin typeface="+mn-lt"/>
                <a:cs typeface="+mn-cs"/>
              </a:rPr>
              <a:t>Germany</a:t>
            </a:r>
            <a:endParaRPr lang="es-ES" sz="1000" kern="0" dirty="0">
              <a:latin typeface="+mn-lt"/>
              <a:cs typeface="+mn-cs"/>
            </a:endParaRPr>
          </a:p>
        </p:txBody>
      </p:sp>
      <p:sp>
        <p:nvSpPr>
          <p:cNvPr id="30" name="2 Marcador de contenido"/>
          <p:cNvSpPr txBox="1">
            <a:spLocks/>
          </p:cNvSpPr>
          <p:nvPr/>
        </p:nvSpPr>
        <p:spPr bwMode="auto">
          <a:xfrm>
            <a:off x="319608" y="4160431"/>
            <a:ext cx="655309" cy="3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1000" kern="0" dirty="0" err="1" smtClean="0">
                <a:latin typeface="+mn-lt"/>
                <a:cs typeface="+mn-cs"/>
              </a:rPr>
              <a:t>Ireland</a:t>
            </a:r>
            <a:endParaRPr lang="es-ES" sz="1000" kern="0" dirty="0">
              <a:latin typeface="+mn-lt"/>
              <a:cs typeface="+mn-cs"/>
            </a:endParaRPr>
          </a:p>
        </p:txBody>
      </p:sp>
      <p:sp>
        <p:nvSpPr>
          <p:cNvPr id="31" name="2 Marcador de contenido"/>
          <p:cNvSpPr txBox="1">
            <a:spLocks/>
          </p:cNvSpPr>
          <p:nvPr/>
        </p:nvSpPr>
        <p:spPr bwMode="auto">
          <a:xfrm>
            <a:off x="1535999" y="4170419"/>
            <a:ext cx="655309" cy="3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1000" kern="0" dirty="0" err="1" smtClean="0">
                <a:latin typeface="+mn-lt"/>
                <a:cs typeface="+mn-cs"/>
              </a:rPr>
              <a:t>Italy</a:t>
            </a:r>
            <a:endParaRPr lang="es-ES" sz="1000" kern="0" dirty="0">
              <a:latin typeface="+mn-lt"/>
              <a:cs typeface="+mn-cs"/>
            </a:endParaRPr>
          </a:p>
        </p:txBody>
      </p:sp>
      <p:sp>
        <p:nvSpPr>
          <p:cNvPr id="32" name="2 Marcador de contenido"/>
          <p:cNvSpPr txBox="1">
            <a:spLocks/>
          </p:cNvSpPr>
          <p:nvPr/>
        </p:nvSpPr>
        <p:spPr bwMode="auto">
          <a:xfrm>
            <a:off x="2746223" y="4160431"/>
            <a:ext cx="1133780" cy="46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1000" kern="0" dirty="0" err="1" smtClean="0">
                <a:latin typeface="+mn-lt"/>
                <a:cs typeface="+mn-cs"/>
              </a:rPr>
              <a:t>Netherlands</a:t>
            </a:r>
            <a:endParaRPr lang="es-ES" sz="1000" kern="0" dirty="0">
              <a:latin typeface="+mn-lt"/>
              <a:cs typeface="+mn-cs"/>
            </a:endParaRPr>
          </a:p>
        </p:txBody>
      </p:sp>
      <p:sp>
        <p:nvSpPr>
          <p:cNvPr id="33" name="2 Marcador de contenido"/>
          <p:cNvSpPr txBox="1">
            <a:spLocks/>
          </p:cNvSpPr>
          <p:nvPr/>
        </p:nvSpPr>
        <p:spPr bwMode="auto">
          <a:xfrm>
            <a:off x="4994768" y="4170418"/>
            <a:ext cx="655309" cy="3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1000" kern="0" dirty="0" smtClean="0">
                <a:latin typeface="+mn-lt"/>
                <a:cs typeface="+mn-cs"/>
              </a:rPr>
              <a:t>Portugal</a:t>
            </a:r>
            <a:endParaRPr lang="es-ES" sz="1000" kern="0" dirty="0">
              <a:latin typeface="+mn-lt"/>
              <a:cs typeface="+mn-cs"/>
            </a:endParaRPr>
          </a:p>
        </p:txBody>
      </p:sp>
      <p:sp>
        <p:nvSpPr>
          <p:cNvPr id="34" name="2 Marcador de contenido"/>
          <p:cNvSpPr txBox="1">
            <a:spLocks/>
          </p:cNvSpPr>
          <p:nvPr/>
        </p:nvSpPr>
        <p:spPr bwMode="auto">
          <a:xfrm>
            <a:off x="6277139" y="4170419"/>
            <a:ext cx="655309" cy="3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1000" kern="0" dirty="0" err="1" smtClean="0">
                <a:latin typeface="+mn-lt"/>
                <a:cs typeface="+mn-cs"/>
              </a:rPr>
              <a:t>Sweden</a:t>
            </a:r>
            <a:endParaRPr lang="es-ES" sz="1000" kern="0" dirty="0">
              <a:latin typeface="+mn-lt"/>
              <a:cs typeface="+mn-cs"/>
            </a:endParaRPr>
          </a:p>
        </p:txBody>
      </p:sp>
      <p:sp>
        <p:nvSpPr>
          <p:cNvPr id="35" name="2 Marcador de contenido"/>
          <p:cNvSpPr txBox="1">
            <a:spLocks/>
          </p:cNvSpPr>
          <p:nvPr/>
        </p:nvSpPr>
        <p:spPr bwMode="auto">
          <a:xfrm>
            <a:off x="7512379" y="4139390"/>
            <a:ext cx="1020062" cy="3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1000" kern="0" dirty="0" err="1" smtClean="0">
                <a:latin typeface="+mn-lt"/>
                <a:cs typeface="+mn-cs"/>
              </a:rPr>
              <a:t>Switzerland</a:t>
            </a:r>
            <a:endParaRPr lang="es-ES" sz="1000" kern="0" dirty="0">
              <a:latin typeface="+mn-lt"/>
              <a:cs typeface="+mn-cs"/>
            </a:endParaRPr>
          </a:p>
        </p:txBody>
      </p:sp>
      <p:sp>
        <p:nvSpPr>
          <p:cNvPr id="36" name="2 Marcador de contenido"/>
          <p:cNvSpPr txBox="1">
            <a:spLocks/>
          </p:cNvSpPr>
          <p:nvPr/>
        </p:nvSpPr>
        <p:spPr bwMode="auto">
          <a:xfrm>
            <a:off x="992843" y="5609002"/>
            <a:ext cx="655309" cy="3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1000" kern="0" dirty="0" err="1" smtClean="0">
                <a:latin typeface="+mn-lt"/>
                <a:cs typeface="+mn-cs"/>
              </a:rPr>
              <a:t>Brazil</a:t>
            </a:r>
            <a:endParaRPr lang="es-ES" sz="1000" kern="0" dirty="0">
              <a:latin typeface="+mn-lt"/>
              <a:cs typeface="+mn-cs"/>
            </a:endParaRPr>
          </a:p>
        </p:txBody>
      </p:sp>
      <p:sp>
        <p:nvSpPr>
          <p:cNvPr id="37" name="2 Marcador de contenido"/>
          <p:cNvSpPr txBox="1">
            <a:spLocks/>
          </p:cNvSpPr>
          <p:nvPr/>
        </p:nvSpPr>
        <p:spPr bwMode="auto">
          <a:xfrm>
            <a:off x="992843" y="6424082"/>
            <a:ext cx="655309" cy="3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1000" kern="0" dirty="0" err="1" smtClean="0">
                <a:latin typeface="+mn-lt"/>
                <a:cs typeface="+mn-cs"/>
              </a:rPr>
              <a:t>Brazil</a:t>
            </a:r>
            <a:endParaRPr lang="es-ES" sz="1000" kern="0" dirty="0">
              <a:latin typeface="+mn-lt"/>
              <a:cs typeface="+mn-cs"/>
            </a:endParaRPr>
          </a:p>
        </p:txBody>
      </p:sp>
      <p:sp>
        <p:nvSpPr>
          <p:cNvPr id="38" name="2 Marcador de contenido"/>
          <p:cNvSpPr txBox="1">
            <a:spLocks/>
          </p:cNvSpPr>
          <p:nvPr/>
        </p:nvSpPr>
        <p:spPr bwMode="auto">
          <a:xfrm>
            <a:off x="2975423" y="6319148"/>
            <a:ext cx="655309" cy="3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1000" kern="0" dirty="0" err="1" smtClean="0">
                <a:latin typeface="+mn-lt"/>
                <a:cs typeface="+mn-cs"/>
              </a:rPr>
              <a:t>Canada</a:t>
            </a:r>
            <a:endParaRPr lang="es-ES" sz="1000" kern="0" dirty="0">
              <a:latin typeface="+mn-lt"/>
              <a:cs typeface="+mn-cs"/>
            </a:endParaRPr>
          </a:p>
        </p:txBody>
      </p:sp>
      <p:sp>
        <p:nvSpPr>
          <p:cNvPr id="39" name="2 Marcador de contenido"/>
          <p:cNvSpPr txBox="1">
            <a:spLocks/>
          </p:cNvSpPr>
          <p:nvPr/>
        </p:nvSpPr>
        <p:spPr bwMode="auto">
          <a:xfrm>
            <a:off x="4680700" y="6331684"/>
            <a:ext cx="655309" cy="3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1000" kern="0" dirty="0" smtClean="0">
                <a:latin typeface="+mn-lt"/>
                <a:cs typeface="+mn-cs"/>
              </a:rPr>
              <a:t>China</a:t>
            </a:r>
            <a:endParaRPr lang="es-ES" sz="1000" kern="0" dirty="0">
              <a:latin typeface="+mn-lt"/>
              <a:cs typeface="+mn-cs"/>
            </a:endParaRPr>
          </a:p>
        </p:txBody>
      </p:sp>
      <p:sp>
        <p:nvSpPr>
          <p:cNvPr id="40" name="2 Marcador de contenido"/>
          <p:cNvSpPr txBox="1">
            <a:spLocks/>
          </p:cNvSpPr>
          <p:nvPr/>
        </p:nvSpPr>
        <p:spPr bwMode="auto">
          <a:xfrm>
            <a:off x="6024984" y="6331685"/>
            <a:ext cx="655309" cy="3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1000" kern="0" dirty="0" err="1" smtClean="0">
                <a:latin typeface="+mn-lt"/>
                <a:cs typeface="+mn-cs"/>
              </a:rPr>
              <a:t>Moscow</a:t>
            </a:r>
            <a:endParaRPr lang="es-ES" sz="1000" kern="0" dirty="0">
              <a:latin typeface="+mn-lt"/>
              <a:cs typeface="+mn-cs"/>
            </a:endParaRPr>
          </a:p>
        </p:txBody>
      </p:sp>
      <p:sp>
        <p:nvSpPr>
          <p:cNvPr id="41" name="2 Marcador de contenido"/>
          <p:cNvSpPr txBox="1">
            <a:spLocks/>
          </p:cNvSpPr>
          <p:nvPr/>
        </p:nvSpPr>
        <p:spPr bwMode="auto">
          <a:xfrm>
            <a:off x="7613396" y="6331685"/>
            <a:ext cx="655309" cy="3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1000" kern="0" dirty="0" smtClean="0">
                <a:latin typeface="+mn-lt"/>
                <a:cs typeface="+mn-cs"/>
              </a:rPr>
              <a:t>USA</a:t>
            </a:r>
            <a:endParaRPr lang="es-ES" sz="10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787900" y="3033713"/>
            <a:ext cx="4032250" cy="2771775"/>
          </a:xfrm>
        </p:spPr>
        <p:txBody>
          <a:bodyPr/>
          <a:lstStyle/>
          <a:p>
            <a:pPr algn="just" eaLnBrk="1" hangingPunct="1"/>
            <a:r>
              <a:rPr lang="en-US" sz="1500" b="0" smtClean="0">
                <a:cs typeface="Arial" charset="0"/>
              </a:rPr>
              <a:t>BKC establishes a framework for strategic collaboration which is key to providing the local environment with a solid, internationally recognized scientific and technological project, permitting the evolution of the local environment by means of an integrated social model based on innovation and sustainable development</a:t>
            </a:r>
            <a:endParaRPr lang="es-ES" sz="1500" smtClean="0">
              <a:cs typeface="Arial" charset="0"/>
            </a:endParaRPr>
          </a:p>
        </p:txBody>
      </p:sp>
      <p:pic>
        <p:nvPicPr>
          <p:cNvPr id="28675" name="Contenidor de contingut 15" descr="espais social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2163" y="3276600"/>
            <a:ext cx="3851275" cy="2886075"/>
          </a:xfrm>
        </p:spPr>
      </p:pic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2268538" y="225425"/>
            <a:ext cx="5899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2400" kern="0" dirty="0" err="1" smtClean="0">
                <a:latin typeface="+mn-lt"/>
                <a:cs typeface="+mn-cs"/>
              </a:rPr>
              <a:t>Internationalization</a:t>
            </a:r>
            <a:r>
              <a:rPr lang="zh-CN" altLang="en-US" sz="2400" kern="0" dirty="0">
                <a:latin typeface="华文细黑"/>
                <a:ea typeface="华文细黑"/>
                <a:cs typeface="华文细黑"/>
              </a:rPr>
              <a:t>国际卓越校园</a:t>
            </a:r>
            <a:endParaRPr lang="es-ES" sz="2400" kern="0" dirty="0">
              <a:latin typeface="+mn-lt"/>
              <a:cs typeface="+mn-cs"/>
            </a:endParaRPr>
          </a:p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2000" kern="0" dirty="0">
                <a:latin typeface="+mn-lt"/>
                <a:cs typeface="+mn-cs"/>
              </a:rPr>
              <a:t>Campus of International </a:t>
            </a:r>
            <a:r>
              <a:rPr lang="es-ES" sz="2000" kern="0" dirty="0" err="1">
                <a:latin typeface="+mn-lt"/>
                <a:cs typeface="+mn-cs"/>
              </a:rPr>
              <a:t>Excellence</a:t>
            </a:r>
            <a:r>
              <a:rPr lang="es-ES" sz="2000" kern="0" dirty="0">
                <a:latin typeface="+mn-lt"/>
                <a:cs typeface="+mn-cs"/>
              </a:rPr>
              <a:t> – CEI I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988" y="1773238"/>
            <a:ext cx="2438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idor de text 2"/>
          <p:cNvSpPr>
            <a:spLocks noGrp="1"/>
          </p:cNvSpPr>
          <p:nvPr>
            <p:ph type="body" idx="1"/>
          </p:nvPr>
        </p:nvSpPr>
        <p:spPr>
          <a:xfrm>
            <a:off x="431540" y="1196752"/>
            <a:ext cx="4040188" cy="1440594"/>
          </a:xfrm>
        </p:spPr>
        <p:txBody>
          <a:bodyPr/>
          <a:lstStyle/>
          <a:p>
            <a:pPr algn="just" eaLnBrk="1" hangingPunct="1"/>
            <a:r>
              <a:rPr lang="es-ES" sz="1400" dirty="0" smtClean="0"/>
              <a:t> </a:t>
            </a:r>
            <a:endParaRPr lang="en-US" sz="1400" b="0" dirty="0" smtClean="0"/>
          </a:p>
        </p:txBody>
      </p:sp>
      <p:pic>
        <p:nvPicPr>
          <p:cNvPr id="29699" name="Contenidor de contingut 16" descr="dAlH2re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635250"/>
            <a:ext cx="4040188" cy="3030538"/>
          </a:xfrm>
        </p:spPr>
      </p:pic>
      <p:sp>
        <p:nvSpPr>
          <p:cNvPr id="29700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3438" y="2600325"/>
            <a:ext cx="3852862" cy="835025"/>
          </a:xfrm>
        </p:spPr>
        <p:txBody>
          <a:bodyPr/>
          <a:lstStyle/>
          <a:p>
            <a:pPr algn="just" eaLnBrk="1" hangingPunct="1"/>
            <a:r>
              <a:rPr lang="en-US" sz="1300" b="0" dirty="0" smtClean="0">
                <a:cs typeface="Arial" charset="0"/>
              </a:rPr>
              <a:t>Campus </a:t>
            </a:r>
            <a:r>
              <a:rPr lang="en-US" sz="1300" b="0" dirty="0" err="1" smtClean="0">
                <a:cs typeface="Arial" charset="0"/>
              </a:rPr>
              <a:t>Energía</a:t>
            </a:r>
            <a:r>
              <a:rPr lang="en-US" sz="1300" b="0" dirty="0" smtClean="0">
                <a:cs typeface="Arial" charset="0"/>
              </a:rPr>
              <a:t> is a strategic consortium of several agents working together in the international arena to harness the potential of changes to the energy model while endorsing principles of social responsibility.</a:t>
            </a:r>
          </a:p>
          <a:p>
            <a:pPr algn="just" eaLnBrk="1" hangingPunct="1"/>
            <a:r>
              <a:rPr lang="zh-TW" altLang="en-US" sz="1200" b="0" dirty="0">
                <a:ea typeface="新細明體" pitchFamily="18" charset="-120"/>
                <a:cs typeface="Arial" charset="0"/>
              </a:rPr>
              <a:t>校园能源是多个国际级代理商的合作战略联盟，旨在利用潜在的能源模式变化来支持社会责任原则。</a:t>
            </a:r>
            <a:r>
              <a:rPr lang="en-US" sz="1300" b="0" dirty="0" smtClean="0">
                <a:cs typeface="Arial" charset="0"/>
              </a:rPr>
              <a:t/>
            </a:r>
            <a:br>
              <a:rPr lang="en-US" sz="1300" b="0" dirty="0" smtClean="0">
                <a:cs typeface="Arial" charset="0"/>
              </a:rPr>
            </a:br>
            <a:r>
              <a:rPr lang="en-US" sz="1200" b="0" dirty="0" smtClean="0"/>
              <a:t/>
            </a:r>
            <a:br>
              <a:rPr lang="en-US" sz="1200" b="0" dirty="0" smtClean="0"/>
            </a:br>
            <a:r>
              <a:rPr lang="en-US" sz="1200" b="0" dirty="0" smtClean="0"/>
              <a:t> </a:t>
            </a:r>
          </a:p>
        </p:txBody>
      </p:sp>
      <p:pic>
        <p:nvPicPr>
          <p:cNvPr id="29701" name="Contenidor de contingut 14" descr="low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5025" y="3105150"/>
            <a:ext cx="4041775" cy="2692400"/>
          </a:xfrm>
        </p:spPr>
      </p:pic>
      <p:sp>
        <p:nvSpPr>
          <p:cNvPr id="29702" name="Rectangle 13"/>
          <p:cNvSpPr>
            <a:spLocks noChangeArrowheads="1"/>
          </p:cNvSpPr>
          <p:nvPr/>
        </p:nvSpPr>
        <p:spPr bwMode="auto">
          <a:xfrm>
            <a:off x="2124075" y="2024063"/>
            <a:ext cx="2057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/>
              <a:t>CAMPUS ENERGIA: </a:t>
            </a:r>
          </a:p>
          <a:p>
            <a:r>
              <a:rPr lang="es-ES" sz="1400" b="1"/>
              <a:t>ENERGY TO EXCELL</a:t>
            </a:r>
            <a:r>
              <a:rPr lang="es-ES"/>
              <a:t> </a:t>
            </a:r>
            <a:br>
              <a:rPr lang="es-ES"/>
            </a:br>
            <a:endParaRPr lang="es-ES"/>
          </a:p>
        </p:txBody>
      </p:sp>
      <p:pic>
        <p:nvPicPr>
          <p:cNvPr id="29703" name="Picture 2" descr="C:\Documents and Settings\laura torres-villac\Mis documentos\Mis imágenes\image_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133600"/>
            <a:ext cx="122237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2255726" y="228129"/>
            <a:ext cx="5899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2000" kern="0" dirty="0" err="1" smtClean="0">
                <a:latin typeface="+mn-lt"/>
                <a:cs typeface="+mn-cs"/>
              </a:rPr>
              <a:t>Internationalization</a:t>
            </a:r>
            <a:endParaRPr lang="es-ES" sz="2000" kern="0" dirty="0" smtClean="0">
              <a:latin typeface="+mn-lt"/>
              <a:cs typeface="+mn-cs"/>
            </a:endParaRPr>
          </a:p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2000" kern="0" dirty="0" smtClean="0">
                <a:latin typeface="+mn-lt"/>
                <a:cs typeface="+mn-cs"/>
              </a:rPr>
              <a:t>Campus </a:t>
            </a:r>
            <a:r>
              <a:rPr lang="es-ES" sz="2000" kern="0" dirty="0" err="1" smtClean="0">
                <a:latin typeface="+mn-lt"/>
                <a:cs typeface="+mn-cs"/>
              </a:rPr>
              <a:t>Energia</a:t>
            </a:r>
            <a:r>
              <a:rPr lang="es-ES" sz="2000" kern="0" dirty="0" smtClean="0">
                <a:latin typeface="+mn-lt"/>
                <a:cs typeface="+mn-cs"/>
              </a:rPr>
              <a:t> </a:t>
            </a:r>
            <a:r>
              <a:rPr lang="zh-CN" altLang="en-US" sz="2000" kern="0" dirty="0" smtClean="0">
                <a:latin typeface="华文细黑"/>
                <a:ea typeface="华文细黑"/>
                <a:cs typeface="华文细黑"/>
              </a:rPr>
              <a:t>校</a:t>
            </a:r>
            <a:r>
              <a:rPr lang="zh-CN" altLang="en-US" sz="2000" kern="0" dirty="0">
                <a:latin typeface="华文细黑"/>
                <a:ea typeface="华文细黑"/>
                <a:cs typeface="华文细黑"/>
              </a:rPr>
              <a:t>园能源</a:t>
            </a:r>
            <a:endParaRPr lang="es-ES" sz="20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QuadreDeText 198"/>
          <p:cNvSpPr txBox="1">
            <a:spLocks noChangeArrowheads="1"/>
          </p:cNvSpPr>
          <p:nvPr/>
        </p:nvSpPr>
        <p:spPr bwMode="auto">
          <a:xfrm>
            <a:off x="3276600" y="1268413"/>
            <a:ext cx="539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390" name="Rectangle 2"/>
          <p:cNvSpPr txBox="1">
            <a:spLocks noChangeArrowheads="1"/>
          </p:cNvSpPr>
          <p:nvPr/>
        </p:nvSpPr>
        <p:spPr bwMode="auto">
          <a:xfrm>
            <a:off x="2195513" y="3429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s-ES" sz="4000">
                <a:latin typeface="+mj-lt"/>
                <a:ea typeface="+mj-ea"/>
                <a:cs typeface="+mj-cs"/>
              </a:rPr>
              <a:t/>
            </a:r>
            <a:br>
              <a:rPr lang="es-ES" sz="4000">
                <a:latin typeface="+mj-lt"/>
                <a:ea typeface="+mj-ea"/>
                <a:cs typeface="+mj-cs"/>
              </a:rPr>
            </a:br>
            <a:r>
              <a:rPr lang="es-ES" sz="2400" b="1">
                <a:solidFill>
                  <a:srgbClr val="0766B2"/>
                </a:solidFill>
                <a:latin typeface="Helvetica"/>
                <a:ea typeface="+mj-ea"/>
                <a:cs typeface="+mj-cs"/>
              </a:rPr>
              <a:t>  </a:t>
            </a:r>
            <a:endParaRPr lang="es-ES" sz="2400" b="1" dirty="0">
              <a:solidFill>
                <a:srgbClr val="0766B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0724" name="Picture 11" descr="Benelux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265738"/>
            <a:ext cx="4714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2" descr="Alps Valley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5949950"/>
            <a:ext cx="4714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3" descr="Poland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725" y="4545013"/>
            <a:ext cx="35639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4" descr="Swede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4775" y="5300663"/>
            <a:ext cx="36718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5" descr="Germany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00650" y="6092825"/>
            <a:ext cx="39433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Imatge 180" descr="Iberi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8775" y="4473575"/>
            <a:ext cx="47148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Contenidor de contingut 6" descr="Campus Besòs.jpg"/>
          <p:cNvPicPr>
            <a:picLocks noGrp="1" noChangeAspect="1"/>
          </p:cNvPicPr>
          <p:nvPr>
            <p:ph sz="half" idx="2"/>
          </p:nvPr>
        </p:nvPicPr>
        <p:blipFill>
          <a:blip r:embed="rId15" cstate="print"/>
          <a:srcRect/>
          <a:stretch>
            <a:fillRect/>
          </a:stretch>
        </p:blipFill>
        <p:spPr>
          <a:xfrm>
            <a:off x="4716463" y="1376363"/>
            <a:ext cx="4040187" cy="2921000"/>
          </a:xfrm>
        </p:spPr>
      </p:pic>
      <p:sp>
        <p:nvSpPr>
          <p:cNvPr id="15" name="Contenidor de text 4"/>
          <p:cNvSpPr txBox="1">
            <a:spLocks/>
          </p:cNvSpPr>
          <p:nvPr/>
        </p:nvSpPr>
        <p:spPr>
          <a:xfrm>
            <a:off x="503238" y="1376363"/>
            <a:ext cx="4248150" cy="2881312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kern="0" dirty="0">
                <a:latin typeface="+mn-lt"/>
              </a:rPr>
              <a:t>Formal partners</a:t>
            </a:r>
            <a:r>
              <a:rPr lang="en-US" sz="1300" kern="0" dirty="0" smtClean="0">
                <a:latin typeface="+mn-lt"/>
              </a:rPr>
              <a:t>:</a:t>
            </a:r>
            <a:r>
              <a:rPr lang="zh-CN" altLang="en-US" sz="1300" kern="0" dirty="0"/>
              <a:t>主要合作伙伴</a:t>
            </a:r>
            <a:endParaRPr lang="en-US" sz="1300" kern="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b="1" kern="0" dirty="0">
                <a:latin typeface="+mn-lt"/>
                <a:cs typeface="+mn-cs"/>
              </a:rPr>
              <a:t>ESADE</a:t>
            </a:r>
          </a:p>
          <a:p>
            <a:pPr marL="342900" indent="-342900" algn="just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b="1" kern="0" dirty="0">
                <a:latin typeface="+mn-lt"/>
                <a:cs typeface="+mn-cs"/>
              </a:rPr>
              <a:t>Gas Natural FENOSA</a:t>
            </a: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b="1" kern="0" dirty="0" err="1">
                <a:latin typeface="+mn-lt"/>
                <a:cs typeface="+mn-cs"/>
              </a:rPr>
              <a:t>Institut</a:t>
            </a:r>
            <a:r>
              <a:rPr lang="en-US" sz="1300" b="1" kern="0" dirty="0">
                <a:latin typeface="+mn-lt"/>
                <a:cs typeface="+mn-cs"/>
              </a:rPr>
              <a:t> de </a:t>
            </a:r>
            <a:r>
              <a:rPr lang="en-US" sz="1300" b="1" kern="0" dirty="0" err="1">
                <a:latin typeface="+mn-lt"/>
                <a:cs typeface="+mn-cs"/>
              </a:rPr>
              <a:t>Recerca</a:t>
            </a:r>
            <a:r>
              <a:rPr lang="en-US" sz="1300" b="1" kern="0" dirty="0">
                <a:latin typeface="+mn-lt"/>
                <a:cs typeface="+mn-cs"/>
              </a:rPr>
              <a:t> de </a:t>
            </a:r>
            <a:r>
              <a:rPr lang="en-US" sz="1300" b="1" kern="0" dirty="0" err="1">
                <a:latin typeface="+mn-lt"/>
                <a:cs typeface="+mn-cs"/>
              </a:rPr>
              <a:t>l’Energia</a:t>
            </a:r>
            <a:r>
              <a:rPr lang="en-US" sz="1300" b="1" kern="0" dirty="0">
                <a:latin typeface="+mn-lt"/>
                <a:cs typeface="+mn-cs"/>
              </a:rPr>
              <a:t> de </a:t>
            </a:r>
            <a:r>
              <a:rPr lang="en-US" sz="1300" b="1" kern="0" dirty="0" err="1">
                <a:latin typeface="+mn-lt"/>
                <a:cs typeface="+mn-cs"/>
              </a:rPr>
              <a:t>Catalunya</a:t>
            </a:r>
            <a:r>
              <a:rPr lang="en-US" sz="1300" b="1" kern="0" dirty="0">
                <a:latin typeface="+mn-lt"/>
                <a:cs typeface="+mn-cs"/>
              </a:rPr>
              <a:t>-IREC</a:t>
            </a: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b="1" kern="0" dirty="0" err="1">
                <a:latin typeface="+mn-lt"/>
                <a:cs typeface="+mn-cs"/>
              </a:rPr>
              <a:t>Instituto</a:t>
            </a:r>
            <a:r>
              <a:rPr lang="en-US" sz="1300" b="1" kern="0" dirty="0">
                <a:latin typeface="+mn-lt"/>
                <a:cs typeface="+mn-cs"/>
              </a:rPr>
              <a:t> Superior de </a:t>
            </a:r>
            <a:r>
              <a:rPr lang="en-US" sz="1300" b="1" kern="0" dirty="0" err="1">
                <a:latin typeface="+mn-lt"/>
                <a:cs typeface="+mn-cs"/>
              </a:rPr>
              <a:t>Lisboa</a:t>
            </a:r>
            <a:endParaRPr lang="en-US" sz="1300" b="1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b="1" kern="0" dirty="0" err="1">
                <a:latin typeface="+mn-lt"/>
                <a:cs typeface="+mn-cs"/>
              </a:rPr>
              <a:t>Universitat</a:t>
            </a:r>
            <a:r>
              <a:rPr lang="en-US" sz="1300" b="1" kern="0" dirty="0">
                <a:latin typeface="+mn-lt"/>
                <a:cs typeface="+mn-cs"/>
              </a:rPr>
              <a:t> </a:t>
            </a:r>
            <a:r>
              <a:rPr lang="en-US" sz="1300" b="1" kern="0" dirty="0" err="1">
                <a:latin typeface="+mn-lt"/>
                <a:cs typeface="+mn-cs"/>
              </a:rPr>
              <a:t>Politècnica</a:t>
            </a:r>
            <a:r>
              <a:rPr lang="en-US" sz="1300" b="1" kern="0" dirty="0">
                <a:latin typeface="+mn-lt"/>
                <a:cs typeface="+mn-cs"/>
              </a:rPr>
              <a:t> de </a:t>
            </a:r>
            <a:r>
              <a:rPr lang="en-US" sz="1300" b="1" kern="0" dirty="0" err="1">
                <a:latin typeface="+mn-lt"/>
                <a:cs typeface="+mn-cs"/>
              </a:rPr>
              <a:t>Catalunya</a:t>
            </a:r>
            <a:endParaRPr lang="en-US" sz="1300" b="1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endParaRPr lang="en-US" sz="13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kern="0" dirty="0">
                <a:latin typeface="+mn-lt"/>
                <a:cs typeface="+mn-cs"/>
              </a:rPr>
              <a:t>Associate partners</a:t>
            </a:r>
            <a:r>
              <a:rPr lang="en-US" sz="1300" kern="0" dirty="0" smtClean="0">
                <a:latin typeface="+mn-lt"/>
                <a:cs typeface="+mn-cs"/>
              </a:rPr>
              <a:t>:</a:t>
            </a:r>
            <a:r>
              <a:rPr lang="zh-CN" altLang="en-US" sz="1300" kern="0" dirty="0"/>
              <a:t>合作伙伴</a:t>
            </a:r>
            <a:endParaRPr lang="en-US" sz="13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b="1" kern="0" dirty="0" err="1">
                <a:latin typeface="+mn-lt"/>
                <a:cs typeface="+mn-cs"/>
              </a:rPr>
              <a:t>Ciemat</a:t>
            </a:r>
            <a:endParaRPr lang="en-US" sz="1300" b="1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b="1" kern="0" dirty="0" err="1">
                <a:latin typeface="+mn-lt"/>
                <a:cs typeface="+mn-cs"/>
              </a:rPr>
              <a:t>Energías</a:t>
            </a:r>
            <a:r>
              <a:rPr lang="en-US" sz="1300" b="1" kern="0" dirty="0">
                <a:latin typeface="+mn-lt"/>
                <a:cs typeface="+mn-cs"/>
              </a:rPr>
              <a:t> de Portugal</a:t>
            </a: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b="1" kern="0" dirty="0" err="1">
                <a:latin typeface="+mn-lt"/>
                <a:cs typeface="+mn-cs"/>
              </a:rPr>
              <a:t>Iberdrola</a:t>
            </a:r>
            <a:endParaRPr lang="en-US" sz="1300" b="1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r>
              <a:rPr lang="en-US" sz="1300" b="1" kern="0" dirty="0" err="1">
                <a:latin typeface="+mn-lt"/>
                <a:cs typeface="+mn-cs"/>
              </a:rPr>
              <a:t>Tecnalia</a:t>
            </a:r>
            <a:r>
              <a:rPr lang="en-US" sz="1300" b="1" kern="0" dirty="0">
                <a:latin typeface="+mn-lt"/>
                <a:cs typeface="+mn-cs"/>
              </a:rPr>
              <a:t> Research and Innovation</a:t>
            </a: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endParaRPr lang="en-US" sz="13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7ABE"/>
              </a:buClr>
              <a:defRPr/>
            </a:pPr>
            <a:endParaRPr lang="en-US" sz="13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rgbClr val="007ABE"/>
              </a:buClr>
              <a:defRPr/>
            </a:pPr>
            <a:endParaRPr lang="en-US" sz="1200" kern="0" dirty="0">
              <a:latin typeface="+mn-lt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2255726" y="228129"/>
            <a:ext cx="5899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2400" kern="0" dirty="0" err="1">
                <a:latin typeface="+mn-lt"/>
                <a:cs typeface="+mn-cs"/>
              </a:rPr>
              <a:t>Internationalization</a:t>
            </a:r>
            <a:endParaRPr lang="es-ES" sz="2400" kern="0" dirty="0">
              <a:latin typeface="+mn-lt"/>
              <a:cs typeface="+mn-cs"/>
            </a:endParaRPr>
          </a:p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2400" kern="0" dirty="0" smtClean="0">
                <a:latin typeface="+mn-lt"/>
                <a:cs typeface="+mn-cs"/>
              </a:rPr>
              <a:t>KIC </a:t>
            </a:r>
            <a:r>
              <a:rPr lang="es-ES" sz="2400" kern="0" dirty="0" err="1" smtClean="0">
                <a:latin typeface="+mn-lt"/>
                <a:cs typeface="+mn-cs"/>
              </a:rPr>
              <a:t>Innoenergy</a:t>
            </a:r>
            <a:endParaRPr lang="es-ES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2555875" y="4508500"/>
            <a:ext cx="6246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211138" y="5229200"/>
            <a:ext cx="85915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/>
              <a:t>Barcelona, </a:t>
            </a:r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smtClean="0"/>
              <a:t>10 </a:t>
            </a:r>
            <a:r>
              <a:rPr lang="es-ES" dirty="0" err="1"/>
              <a:t>best</a:t>
            </a:r>
            <a:r>
              <a:rPr lang="es-ES" dirty="0"/>
              <a:t> </a:t>
            </a:r>
            <a:r>
              <a:rPr lang="es-ES" dirty="0" err="1"/>
              <a:t>student</a:t>
            </a:r>
            <a:r>
              <a:rPr lang="es-ES" dirty="0"/>
              <a:t> </a:t>
            </a:r>
            <a:r>
              <a:rPr lang="es-ES" dirty="0" err="1"/>
              <a:t>cities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world</a:t>
            </a:r>
            <a:r>
              <a:rPr lang="es-ES" dirty="0" smtClean="0"/>
              <a:t>!*</a:t>
            </a:r>
          </a:p>
          <a:p>
            <a:pPr algn="ctr">
              <a:spcBef>
                <a:spcPct val="50000"/>
              </a:spcBef>
            </a:pPr>
            <a:r>
              <a:rPr lang="zh-CN" altLang="en-US" dirty="0"/>
              <a:t>巴塞罗那，全世界学生最喜欢留学的十大城市之一</a:t>
            </a:r>
            <a:endParaRPr lang="es-ES" dirty="0"/>
          </a:p>
        </p:txBody>
      </p:sp>
      <p:pic>
        <p:nvPicPr>
          <p:cNvPr id="38916" name="Picture 2" descr="C:\Documents and Settings\ARI Secretaria01\Escritorio\panoramaSENC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1663"/>
            <a:ext cx="9144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2 Marcador de contenido"/>
          <p:cNvSpPr>
            <a:spLocks noGrp="1"/>
          </p:cNvSpPr>
          <p:nvPr>
            <p:ph idx="4294967295"/>
          </p:nvPr>
        </p:nvSpPr>
        <p:spPr>
          <a:xfrm>
            <a:off x="2700338" y="549275"/>
            <a:ext cx="5467350" cy="45085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smtClean="0"/>
              <a:t>Global Technology Leading Innovation</a:t>
            </a:r>
          </a:p>
        </p:txBody>
      </p:sp>
      <p:sp>
        <p:nvSpPr>
          <p:cNvPr id="38918" name="QuadreDeText 5"/>
          <p:cNvSpPr txBox="1">
            <a:spLocks noChangeArrowheads="1"/>
          </p:cNvSpPr>
          <p:nvPr/>
        </p:nvSpPr>
        <p:spPr bwMode="auto">
          <a:xfrm>
            <a:off x="935038" y="6129338"/>
            <a:ext cx="792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 dirty="0"/>
              <a:t>* </a:t>
            </a:r>
            <a:r>
              <a:rPr lang="es-ES" sz="1400" i="1" dirty="0" err="1"/>
              <a:t>According</a:t>
            </a:r>
            <a:r>
              <a:rPr lang="es-ES" sz="1400" i="1" dirty="0"/>
              <a:t> to </a:t>
            </a:r>
            <a:r>
              <a:rPr lang="es-ES" sz="1400" b="1" i="1" dirty="0"/>
              <a:t>QS </a:t>
            </a:r>
            <a:r>
              <a:rPr lang="es-ES" sz="1400" b="1" i="1" dirty="0" err="1"/>
              <a:t>Best</a:t>
            </a:r>
            <a:r>
              <a:rPr lang="es-ES" sz="1400" b="1" i="1" dirty="0"/>
              <a:t> </a:t>
            </a:r>
            <a:r>
              <a:rPr lang="es-ES" sz="1400" b="1" i="1" dirty="0" err="1"/>
              <a:t>Student</a:t>
            </a:r>
            <a:r>
              <a:rPr lang="es-ES" sz="1400" b="1" i="1" dirty="0"/>
              <a:t> </a:t>
            </a:r>
            <a:r>
              <a:rPr lang="es-ES" sz="1400" b="1" i="1" dirty="0" err="1"/>
              <a:t>Cities</a:t>
            </a:r>
            <a:r>
              <a:rPr lang="es-ES" sz="1400" b="1" i="1" dirty="0"/>
              <a:t> </a:t>
            </a:r>
            <a:r>
              <a:rPr lang="es-ES" sz="1400" b="1" i="1" dirty="0" smtClean="0"/>
              <a:t>2014 </a:t>
            </a:r>
            <a:r>
              <a:rPr lang="es-ES" sz="1400" i="1" dirty="0"/>
              <a:t>Ranking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766B2"/>
          </a:solidFill>
          <a:ln>
            <a:solidFill>
              <a:srgbClr val="4A7EBB"/>
            </a:solidFill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ca-ES" dirty="0" smtClean="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1368425" y="2708275"/>
            <a:ext cx="6408738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200" b="1">
                <a:solidFill>
                  <a:schemeClr val="bg1"/>
                </a:solidFill>
                <a:latin typeface="Helvetica" charset="0"/>
              </a:rPr>
              <a:t>http://www.upc.edu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0" y="59134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cs typeface="Arial" charset="0"/>
              </a:rPr>
              <a:t>Leading Technology at the south of Europe</a:t>
            </a:r>
            <a:br>
              <a:rPr lang="en-US" dirty="0" smtClean="0">
                <a:solidFill>
                  <a:schemeClr val="tx1"/>
                </a:solidFill>
                <a:cs typeface="Arial" charset="0"/>
              </a:rPr>
            </a:br>
            <a:endParaRPr lang="zh-CN" alt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solidFill>
                <a:schemeClr val="tx1"/>
              </a:solidFill>
              <a:cs typeface="Arial" charset="0"/>
            </a:endParaRPr>
          </a:p>
          <a:p>
            <a:pPr eaLnBrk="1" hangingPunct="1"/>
            <a:endParaRPr lang="en-US" sz="3000" dirty="0" smtClean="0">
              <a:solidFill>
                <a:schemeClr val="tx1"/>
              </a:solidFill>
            </a:endParaRP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0" y="1736725"/>
            <a:ext cx="9169400" cy="3838575"/>
            <a:chOff x="323850" y="2205038"/>
            <a:chExt cx="8721527" cy="3838575"/>
          </a:xfrm>
        </p:grpSpPr>
        <p:pic>
          <p:nvPicPr>
            <p:cNvPr id="16390" name="Picture 8" descr="camp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850" y="2205038"/>
              <a:ext cx="8648700" cy="383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1" name="Group 15"/>
            <p:cNvGrpSpPr>
              <a:grpSpLocks/>
            </p:cNvGrpSpPr>
            <p:nvPr/>
          </p:nvGrpSpPr>
          <p:grpSpPr bwMode="auto">
            <a:xfrm>
              <a:off x="4284669" y="4365625"/>
              <a:ext cx="720727" cy="217488"/>
              <a:chOff x="1202" y="3701"/>
              <a:chExt cx="454" cy="137"/>
            </a:xfrm>
          </p:grpSpPr>
          <p:sp>
            <p:nvSpPr>
              <p:cNvPr id="16398" name="AutoShape 12"/>
              <p:cNvSpPr>
                <a:spLocks noChangeArrowheads="1"/>
              </p:cNvSpPr>
              <p:nvPr/>
            </p:nvSpPr>
            <p:spPr bwMode="auto">
              <a:xfrm rot="5400000">
                <a:off x="1180" y="3724"/>
                <a:ext cx="136" cy="91"/>
              </a:xfrm>
              <a:prstGeom prst="triangle">
                <a:avLst>
                  <a:gd name="adj" fmla="val 50000"/>
                </a:avLst>
              </a:prstGeom>
              <a:solidFill>
                <a:srgbClr val="0766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ca-ES"/>
              </a:p>
            </p:txBody>
          </p:sp>
          <p:sp>
            <p:nvSpPr>
              <p:cNvPr id="16399" name="AutoShape 13"/>
              <p:cNvSpPr>
                <a:spLocks noChangeArrowheads="1"/>
              </p:cNvSpPr>
              <p:nvPr/>
            </p:nvSpPr>
            <p:spPr bwMode="auto">
              <a:xfrm rot="5400000">
                <a:off x="1361" y="3724"/>
                <a:ext cx="136" cy="91"/>
              </a:xfrm>
              <a:prstGeom prst="triangle">
                <a:avLst>
                  <a:gd name="adj" fmla="val 50000"/>
                </a:avLst>
              </a:prstGeom>
              <a:solidFill>
                <a:srgbClr val="0766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ca-ES"/>
              </a:p>
            </p:txBody>
          </p:sp>
          <p:sp>
            <p:nvSpPr>
              <p:cNvPr id="16400" name="AutoShape 14"/>
              <p:cNvSpPr>
                <a:spLocks noChangeArrowheads="1"/>
              </p:cNvSpPr>
              <p:nvPr/>
            </p:nvSpPr>
            <p:spPr bwMode="auto">
              <a:xfrm rot="5400000">
                <a:off x="1543" y="3723"/>
                <a:ext cx="136" cy="91"/>
              </a:xfrm>
              <a:prstGeom prst="triangle">
                <a:avLst>
                  <a:gd name="adj" fmla="val 50000"/>
                </a:avLst>
              </a:prstGeom>
              <a:solidFill>
                <a:srgbClr val="0766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ca-ES"/>
              </a:p>
            </p:txBody>
          </p:sp>
        </p:grpSp>
        <p:sp>
          <p:nvSpPr>
            <p:cNvPr id="16392" name="Text Box 47"/>
            <p:cNvSpPr txBox="1">
              <a:spLocks noChangeArrowheads="1"/>
            </p:cNvSpPr>
            <p:nvPr/>
          </p:nvSpPr>
          <p:spPr bwMode="auto">
            <a:xfrm>
              <a:off x="7467469" y="4338638"/>
              <a:ext cx="157790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rgbClr val="111111"/>
                  </a:solidFill>
                </a:rPr>
                <a:t>Barcelona</a:t>
              </a:r>
            </a:p>
          </p:txBody>
        </p:sp>
        <p:sp>
          <p:nvSpPr>
            <p:cNvPr id="16393" name="Text Box 47"/>
            <p:cNvSpPr txBox="1">
              <a:spLocks noChangeArrowheads="1"/>
            </p:cNvSpPr>
            <p:nvPr/>
          </p:nvSpPr>
          <p:spPr bwMode="auto">
            <a:xfrm>
              <a:off x="5559425" y="4525962"/>
              <a:ext cx="19081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200" b="1">
                  <a:solidFill>
                    <a:schemeClr val="bg1"/>
                  </a:solidFill>
                </a:rPr>
                <a:t>Vilanova i la Geltrú</a:t>
              </a:r>
            </a:p>
          </p:txBody>
        </p:sp>
        <p:sp>
          <p:nvSpPr>
            <p:cNvPr id="16394" name="Text Box 47"/>
            <p:cNvSpPr txBox="1">
              <a:spLocks noChangeArrowheads="1"/>
            </p:cNvSpPr>
            <p:nvPr/>
          </p:nvSpPr>
          <p:spPr bwMode="auto">
            <a:xfrm>
              <a:off x="7086959" y="4724401"/>
              <a:ext cx="1067541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 b="1">
                  <a:solidFill>
                    <a:srgbClr val="111111"/>
                  </a:solidFill>
                </a:rPr>
                <a:t>Castelldefels</a:t>
              </a:r>
            </a:p>
          </p:txBody>
        </p:sp>
        <p:sp>
          <p:nvSpPr>
            <p:cNvPr id="16395" name="Text Box 47"/>
            <p:cNvSpPr txBox="1">
              <a:spLocks noChangeArrowheads="1"/>
            </p:cNvSpPr>
            <p:nvPr/>
          </p:nvSpPr>
          <p:spPr bwMode="auto">
            <a:xfrm>
              <a:off x="6394538" y="4218801"/>
              <a:ext cx="996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200" b="1">
                  <a:solidFill>
                    <a:schemeClr val="bg1"/>
                  </a:solidFill>
                </a:rPr>
                <a:t>Sant Cugat</a:t>
              </a:r>
            </a:p>
          </p:txBody>
        </p:sp>
        <p:sp>
          <p:nvSpPr>
            <p:cNvPr id="16396" name="Text Box 47"/>
            <p:cNvSpPr txBox="1">
              <a:spLocks noChangeArrowheads="1"/>
            </p:cNvSpPr>
            <p:nvPr/>
          </p:nvSpPr>
          <p:spPr bwMode="auto">
            <a:xfrm>
              <a:off x="7086959" y="3962401"/>
              <a:ext cx="100714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200" b="1">
                  <a:solidFill>
                    <a:schemeClr val="bg1"/>
                  </a:solidFill>
                </a:rPr>
                <a:t>Terrassa</a:t>
              </a:r>
            </a:p>
          </p:txBody>
        </p:sp>
        <p:sp>
          <p:nvSpPr>
            <p:cNvPr id="16397" name="Text Box 47"/>
            <p:cNvSpPr txBox="1">
              <a:spLocks noChangeArrowheads="1"/>
            </p:cNvSpPr>
            <p:nvPr/>
          </p:nvSpPr>
          <p:spPr bwMode="auto">
            <a:xfrm>
              <a:off x="6989763" y="3657600"/>
              <a:ext cx="93503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200" b="1">
                  <a:solidFill>
                    <a:schemeClr val="bg1"/>
                  </a:solidFill>
                </a:rPr>
                <a:t>Manresa</a:t>
              </a:r>
            </a:p>
          </p:txBody>
        </p:sp>
      </p:grpSp>
      <p:sp>
        <p:nvSpPr>
          <p:cNvPr id="17" name="Oval 16"/>
          <p:cNvSpPr/>
          <p:nvPr/>
        </p:nvSpPr>
        <p:spPr>
          <a:xfrm flipH="1" flipV="1">
            <a:off x="7451725" y="4149725"/>
            <a:ext cx="152400" cy="152400"/>
          </a:xfrm>
          <a:prstGeom prst="ellipse">
            <a:avLst/>
          </a:prstGeom>
          <a:solidFill>
            <a:srgbClr val="D21E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 bwMode="auto">
          <a:xfrm>
            <a:off x="3233738" y="549275"/>
            <a:ext cx="49339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sz="2400" kern="0" dirty="0">
                <a:latin typeface="+mn-lt"/>
                <a:cs typeface="+mn-cs"/>
              </a:rPr>
              <a:t>UPC Barcelona </a:t>
            </a:r>
            <a:r>
              <a:rPr lang="es-ES" sz="2400" kern="0" dirty="0" err="1">
                <a:latin typeface="+mn-lt"/>
                <a:cs typeface="+mn-cs"/>
              </a:rPr>
              <a:t>Tech</a:t>
            </a:r>
            <a:endParaRPr lang="es-ES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B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2951820" y="188913"/>
            <a:ext cx="5689600" cy="79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es-ES" kern="0" dirty="0" err="1">
                <a:latin typeface="+mn-lt"/>
                <a:cs typeface="+mn-cs"/>
              </a:rPr>
              <a:t>Education</a:t>
            </a:r>
            <a:r>
              <a:rPr lang="es-ES" kern="0" dirty="0">
                <a:latin typeface="+mn-lt"/>
                <a:cs typeface="+mn-cs"/>
              </a:rPr>
              <a:t>, </a:t>
            </a:r>
            <a:r>
              <a:rPr lang="es-ES" kern="0" dirty="0" err="1">
                <a:latin typeface="+mn-lt"/>
                <a:cs typeface="+mn-cs"/>
              </a:rPr>
              <a:t>Research</a:t>
            </a:r>
            <a:r>
              <a:rPr lang="es-ES" kern="0" dirty="0" smtClean="0">
                <a:latin typeface="+mn-lt"/>
                <a:cs typeface="+mn-cs"/>
              </a:rPr>
              <a:t>, </a:t>
            </a:r>
            <a:r>
              <a:rPr lang="es-ES" kern="0" dirty="0" err="1" smtClean="0">
                <a:latin typeface="+mn-lt"/>
                <a:cs typeface="+mn-cs"/>
              </a:rPr>
              <a:t>Innovation</a:t>
            </a:r>
            <a:r>
              <a:rPr lang="es-ES" kern="0" dirty="0">
                <a:latin typeface="+mn-lt"/>
                <a:cs typeface="+mn-cs"/>
              </a:rPr>
              <a:t>, </a:t>
            </a:r>
            <a:r>
              <a:rPr lang="es-ES" kern="0" dirty="0" err="1" smtClean="0">
                <a:latin typeface="+mn-lt"/>
                <a:cs typeface="+mn-cs"/>
              </a:rPr>
              <a:t>Internationalization</a:t>
            </a:r>
            <a:endParaRPr lang="es-ES" kern="0" dirty="0" smtClean="0">
              <a:latin typeface="+mn-lt"/>
              <a:cs typeface="+mn-cs"/>
            </a:endParaRPr>
          </a:p>
          <a:p>
            <a:pPr marL="342900" indent="-342900" algn="r">
              <a:buClr>
                <a:srgbClr val="007ABE"/>
              </a:buClr>
              <a:buFont typeface="Wingdings" pitchFamily="2" charset="2"/>
              <a:buNone/>
              <a:defRPr/>
            </a:pPr>
            <a:r>
              <a:rPr lang="zh-CN" altLang="en-US" kern="0" dirty="0" smtClean="0">
                <a:solidFill>
                  <a:srgbClr val="0070C0"/>
                </a:solidFill>
                <a:latin typeface="宋体"/>
                <a:ea typeface="宋体"/>
                <a:cs typeface="宋体"/>
              </a:rPr>
              <a:t>教</a:t>
            </a:r>
            <a:r>
              <a:rPr lang="zh-CN" altLang="en-US" kern="0" dirty="0">
                <a:solidFill>
                  <a:srgbClr val="0070C0"/>
                </a:solidFill>
                <a:latin typeface="宋体"/>
                <a:ea typeface="宋体"/>
                <a:cs typeface="宋体"/>
              </a:rPr>
              <a:t>育</a:t>
            </a:r>
            <a:r>
              <a:rPr lang="zh-CN" altLang="en-US" b="1" dirty="0">
                <a:solidFill>
                  <a:srgbClr val="0070C0"/>
                </a:solidFill>
              </a:rPr>
              <a:t>、</a:t>
            </a:r>
            <a:r>
              <a:rPr lang="zh-CN" altLang="en-US" kern="0" dirty="0">
                <a:solidFill>
                  <a:srgbClr val="0070C0"/>
                </a:solidFill>
                <a:latin typeface="宋体"/>
                <a:ea typeface="宋体"/>
                <a:cs typeface="宋体"/>
              </a:rPr>
              <a:t>科研</a:t>
            </a:r>
            <a:r>
              <a:rPr lang="zh-CN" altLang="en-US" b="1" dirty="0">
                <a:solidFill>
                  <a:srgbClr val="0070C0"/>
                </a:solidFill>
              </a:rPr>
              <a:t>、</a:t>
            </a:r>
            <a:r>
              <a:rPr lang="zh-CN" altLang="en-US" kern="0" dirty="0">
                <a:solidFill>
                  <a:srgbClr val="0070C0"/>
                </a:solidFill>
                <a:latin typeface="宋体"/>
                <a:ea typeface="宋体"/>
                <a:cs typeface="宋体"/>
              </a:rPr>
              <a:t>创新和国际化</a:t>
            </a:r>
            <a:endParaRPr lang="es-ES" kern="0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400" y="1628775"/>
            <a:ext cx="34925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359532" y="1586535"/>
            <a:ext cx="4681537" cy="558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r>
              <a:rPr lang="en-US" altLang="zh-CN" dirty="0" smtClean="0">
                <a:latin typeface="Calibri" pitchFamily="34" charset="0"/>
                <a:ea typeface="宋体" charset="-122"/>
              </a:rPr>
              <a:t> </a:t>
            </a:r>
            <a:r>
              <a:rPr lang="es-ES" sz="1600" dirty="0" err="1" smtClean="0"/>
              <a:t>Aerospace</a:t>
            </a:r>
            <a:r>
              <a:rPr lang="es-ES" sz="1600" dirty="0" smtClean="0"/>
              <a:t> </a:t>
            </a:r>
            <a:r>
              <a:rPr lang="es-ES" sz="1600" dirty="0" err="1" smtClean="0"/>
              <a:t>Engineering</a:t>
            </a:r>
            <a:r>
              <a:rPr lang="es-ES" sz="1600" dirty="0" smtClean="0"/>
              <a:t> </a:t>
            </a:r>
            <a:r>
              <a:rPr lang="zh-CN" altLang="en-US" sz="1600" dirty="0" smtClean="0">
                <a:solidFill>
                  <a:srgbClr val="0070C0"/>
                </a:solidFill>
              </a:rPr>
              <a:t>航</a:t>
            </a:r>
            <a:r>
              <a:rPr lang="zh-CN" altLang="en-US" sz="1600" dirty="0">
                <a:solidFill>
                  <a:srgbClr val="0070C0"/>
                </a:solidFill>
              </a:rPr>
              <a:t>天航空</a:t>
            </a:r>
            <a:endParaRPr lang="en-US" altLang="zh-CN" sz="1600" dirty="0" smtClean="0">
              <a:solidFill>
                <a:srgbClr val="0070C0"/>
              </a:solidFill>
              <a:ea typeface="宋体" charset="-122"/>
            </a:endParaRPr>
          </a:p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r>
              <a:rPr lang="en-US" altLang="zh-CN" sz="1600" dirty="0" smtClean="0">
                <a:latin typeface="Calibri" pitchFamily="34" charset="0"/>
                <a:ea typeface="宋体" charset="-122"/>
              </a:rPr>
              <a:t> </a:t>
            </a:r>
            <a:r>
              <a:rPr lang="es-ES" sz="1600" dirty="0" err="1" smtClean="0"/>
              <a:t>Agricultural</a:t>
            </a:r>
            <a:r>
              <a:rPr lang="es-ES" sz="1600" dirty="0" smtClean="0"/>
              <a:t> </a:t>
            </a:r>
            <a:r>
              <a:rPr lang="es-ES" sz="1600" dirty="0" err="1" smtClean="0"/>
              <a:t>Engineering</a:t>
            </a:r>
            <a:r>
              <a:rPr lang="es-ES" sz="1600" dirty="0" smtClean="0"/>
              <a:t> </a:t>
            </a:r>
            <a:r>
              <a:rPr lang="zh-CN" altLang="en-US" sz="1600" dirty="0" smtClean="0">
                <a:solidFill>
                  <a:srgbClr val="0070C0"/>
                </a:solidFill>
              </a:rPr>
              <a:t>农</a:t>
            </a:r>
            <a:r>
              <a:rPr lang="zh-CN" altLang="en-US" sz="1600" dirty="0">
                <a:solidFill>
                  <a:srgbClr val="0070C0"/>
                </a:solidFill>
              </a:rPr>
              <a:t>业工程</a:t>
            </a:r>
            <a:endParaRPr lang="en-US" altLang="zh-CN" sz="1600" dirty="0" smtClean="0">
              <a:solidFill>
                <a:srgbClr val="0070C0"/>
              </a:solidFill>
              <a:latin typeface="Calibri" pitchFamily="34" charset="0"/>
              <a:ea typeface="宋体" charset="-122"/>
            </a:endParaRPr>
          </a:p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r>
              <a:rPr lang="en-US" altLang="zh-CN" sz="1600" dirty="0" smtClean="0">
                <a:latin typeface="Calibri" pitchFamily="34" charset="0"/>
                <a:ea typeface="宋体" charset="-122"/>
              </a:rPr>
              <a:t> </a:t>
            </a:r>
            <a:r>
              <a:rPr lang="es-ES" sz="1600" dirty="0" err="1" smtClean="0"/>
              <a:t>Applied</a:t>
            </a:r>
            <a:r>
              <a:rPr lang="es-ES" sz="1600" dirty="0" smtClean="0"/>
              <a:t> </a:t>
            </a:r>
            <a:r>
              <a:rPr lang="es-ES" sz="1600" dirty="0" err="1" smtClean="0"/>
              <a:t>Sciences</a:t>
            </a:r>
            <a:r>
              <a:rPr lang="es-ES" sz="1600" dirty="0" smtClean="0"/>
              <a:t>: </a:t>
            </a:r>
            <a:r>
              <a:rPr lang="es-ES" sz="1600" dirty="0" err="1" smtClean="0"/>
              <a:t>Mathematics</a:t>
            </a:r>
            <a:r>
              <a:rPr lang="es-ES" sz="1600" dirty="0" smtClean="0"/>
              <a:t>, </a:t>
            </a:r>
            <a:r>
              <a:rPr lang="es-ES" sz="1600" dirty="0" err="1" smtClean="0"/>
              <a:t>Statistics</a:t>
            </a:r>
            <a:r>
              <a:rPr lang="es-ES" sz="1600" dirty="0" smtClean="0"/>
              <a:t>, </a:t>
            </a:r>
            <a:r>
              <a:rPr lang="es-ES" sz="1600" dirty="0" err="1" smtClean="0"/>
              <a:t>Physics</a:t>
            </a:r>
            <a:r>
              <a:rPr lang="es-ES" sz="1600" dirty="0" smtClean="0"/>
              <a:t>, </a:t>
            </a:r>
            <a:r>
              <a:rPr lang="es-ES" sz="1600" dirty="0" err="1" smtClean="0"/>
              <a:t>Optics</a:t>
            </a:r>
            <a:r>
              <a:rPr lang="es-ES" sz="1600" dirty="0" smtClean="0"/>
              <a:t> and </a:t>
            </a:r>
            <a:r>
              <a:rPr lang="es-ES" sz="1600" dirty="0" err="1" smtClean="0"/>
              <a:t>Photonics</a:t>
            </a:r>
            <a:r>
              <a:rPr lang="es-ES" sz="1600" dirty="0" smtClean="0"/>
              <a:t>                               </a:t>
            </a:r>
            <a:r>
              <a:rPr lang="zh-TW" altLang="en-US" sz="1600" dirty="0" smtClean="0">
                <a:solidFill>
                  <a:srgbClr val="0070C0"/>
                </a:solidFill>
              </a:rPr>
              <a:t>应</a:t>
            </a:r>
            <a:r>
              <a:rPr lang="zh-TW" altLang="en-US" sz="1600" dirty="0">
                <a:solidFill>
                  <a:srgbClr val="0070C0"/>
                </a:solidFill>
              </a:rPr>
              <a:t>用科学：数学、统计</a:t>
            </a:r>
            <a:r>
              <a:rPr lang="zh-CN" altLang="en-US" sz="1600" dirty="0">
                <a:solidFill>
                  <a:srgbClr val="0070C0"/>
                </a:solidFill>
              </a:rPr>
              <a:t>学</a:t>
            </a:r>
            <a:r>
              <a:rPr lang="zh-TW" altLang="en-US" sz="1600" dirty="0">
                <a:solidFill>
                  <a:srgbClr val="0070C0"/>
                </a:solidFill>
              </a:rPr>
              <a:t>、物理、光学和光子学</a:t>
            </a:r>
            <a:endParaRPr lang="en-US" altLang="zh-CN" sz="1600" dirty="0" smtClean="0">
              <a:solidFill>
                <a:srgbClr val="0070C0"/>
              </a:solidFill>
              <a:latin typeface="Calibri" pitchFamily="34" charset="0"/>
              <a:ea typeface="宋体" charset="-122"/>
            </a:endParaRPr>
          </a:p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r>
              <a:rPr lang="en-US" altLang="zh-CN" sz="1600" dirty="0" smtClean="0">
                <a:latin typeface="Calibri" pitchFamily="34" charset="0"/>
                <a:ea typeface="宋体" charset="-122"/>
              </a:rPr>
              <a:t> </a:t>
            </a:r>
            <a:r>
              <a:rPr lang="es-ES" sz="1600" dirty="0" err="1" smtClean="0"/>
              <a:t>Architecture</a:t>
            </a:r>
            <a:r>
              <a:rPr lang="es-ES" sz="1600" dirty="0" smtClean="0"/>
              <a:t> and </a:t>
            </a:r>
            <a:r>
              <a:rPr lang="es-ES" sz="1600" dirty="0" err="1" smtClean="0"/>
              <a:t>Urban</a:t>
            </a:r>
            <a:r>
              <a:rPr lang="es-ES" sz="1600" dirty="0" smtClean="0"/>
              <a:t> </a:t>
            </a:r>
            <a:r>
              <a:rPr lang="es-ES" sz="1600" dirty="0" err="1" smtClean="0"/>
              <a:t>Planning</a:t>
            </a:r>
            <a:r>
              <a:rPr lang="es-ES" sz="1600" dirty="0" smtClean="0"/>
              <a:t>                           </a:t>
            </a:r>
            <a:r>
              <a:rPr lang="zh-CN" altLang="en-US" sz="1600" dirty="0" smtClean="0">
                <a:solidFill>
                  <a:srgbClr val="0070C0"/>
                </a:solidFill>
                <a:latin typeface="Calibri" pitchFamily="34" charset="0"/>
              </a:rPr>
              <a:t>建</a:t>
            </a:r>
            <a:r>
              <a:rPr lang="zh-CN" altLang="en-US" sz="1600" dirty="0">
                <a:solidFill>
                  <a:srgbClr val="0070C0"/>
                </a:solidFill>
                <a:latin typeface="Calibri" pitchFamily="34" charset="0"/>
              </a:rPr>
              <a:t>筑学、城市规划和建筑工程</a:t>
            </a:r>
            <a:endParaRPr lang="en-US" altLang="zh-CN" sz="1600" dirty="0" smtClean="0">
              <a:solidFill>
                <a:srgbClr val="0070C0"/>
              </a:solidFill>
              <a:latin typeface="Calibri" pitchFamily="34" charset="0"/>
              <a:ea typeface="宋体" charset="-122"/>
            </a:endParaRPr>
          </a:p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r>
              <a:rPr lang="en-US" altLang="zh-CN" sz="1600" dirty="0" smtClean="0">
                <a:latin typeface="Calibri" pitchFamily="34" charset="0"/>
                <a:ea typeface="宋体" charset="-122"/>
              </a:rPr>
              <a:t> </a:t>
            </a:r>
            <a:r>
              <a:rPr lang="en-US" altLang="zh-CN" sz="1600" dirty="0" smtClean="0">
                <a:ea typeface="宋体" charset="-122"/>
              </a:rPr>
              <a:t>Civil, Environmental and Geological Engineering</a:t>
            </a:r>
            <a:r>
              <a:rPr lang="zh-TW" altLang="en-US" sz="1600" dirty="0">
                <a:solidFill>
                  <a:srgbClr val="0070C0"/>
                </a:solidFill>
              </a:rPr>
              <a:t>土木</a:t>
            </a:r>
            <a:r>
              <a:rPr lang="zh-CN" altLang="en-US" sz="1600" dirty="0">
                <a:solidFill>
                  <a:srgbClr val="0070C0"/>
                </a:solidFill>
              </a:rPr>
              <a:t>工程</a:t>
            </a:r>
            <a:r>
              <a:rPr lang="zh-TW" altLang="en-US" sz="1600" dirty="0">
                <a:solidFill>
                  <a:srgbClr val="0070C0"/>
                </a:solidFill>
              </a:rPr>
              <a:t>、环境和地质</a:t>
            </a:r>
            <a:r>
              <a:rPr lang="zh-CN" altLang="en-US" sz="1600" dirty="0">
                <a:solidFill>
                  <a:srgbClr val="0070C0"/>
                </a:solidFill>
              </a:rPr>
              <a:t>工</a:t>
            </a:r>
            <a:r>
              <a:rPr lang="zh-CN" altLang="en-US" sz="1600" dirty="0" smtClean="0">
                <a:solidFill>
                  <a:srgbClr val="0070C0"/>
                </a:solidFill>
              </a:rPr>
              <a:t>程</a:t>
            </a:r>
            <a:endParaRPr lang="en-US" altLang="zh-CN" sz="1600" dirty="0" smtClean="0">
              <a:solidFill>
                <a:srgbClr val="0070C0"/>
              </a:solidFill>
              <a:latin typeface="Calibri" pitchFamily="34" charset="0"/>
              <a:ea typeface="宋体" charset="-122"/>
            </a:endParaRPr>
          </a:p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r>
              <a:rPr lang="en-US" altLang="zh-CN" sz="1600" dirty="0" smtClean="0">
                <a:latin typeface="Calibri" pitchFamily="34" charset="0"/>
                <a:ea typeface="宋体" charset="-122"/>
              </a:rPr>
              <a:t> </a:t>
            </a:r>
            <a:r>
              <a:rPr lang="en-US" altLang="zh-CN" sz="1600" dirty="0" smtClean="0">
                <a:ea typeface="宋体" charset="-122"/>
              </a:rPr>
              <a:t>Computer Science </a:t>
            </a:r>
            <a:r>
              <a:rPr lang="zh-CN" altLang="en-US" sz="1600" dirty="0" smtClean="0">
                <a:solidFill>
                  <a:srgbClr val="0070C0"/>
                </a:solidFill>
              </a:rPr>
              <a:t>信</a:t>
            </a:r>
            <a:r>
              <a:rPr lang="zh-CN" altLang="en-US" sz="1600" dirty="0">
                <a:solidFill>
                  <a:srgbClr val="0070C0"/>
                </a:solidFill>
              </a:rPr>
              <a:t>息学</a:t>
            </a:r>
            <a:endParaRPr lang="en-US" altLang="zh-CN" sz="1600" dirty="0" smtClean="0">
              <a:solidFill>
                <a:srgbClr val="0070C0"/>
              </a:solidFill>
              <a:latin typeface="Calibri" pitchFamily="34" charset="0"/>
              <a:ea typeface="宋体" charset="-122"/>
            </a:endParaRPr>
          </a:p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r>
              <a:rPr lang="en-US" altLang="zh-CN" sz="1600" dirty="0" smtClean="0">
                <a:ea typeface="宋体" charset="-122"/>
              </a:rPr>
              <a:t> Industrial Engineering: Energy, Biomedical, Chemical, Electrical, Materials and Mechanical</a:t>
            </a:r>
            <a:r>
              <a:rPr lang="en-US" altLang="zh-CN" sz="1600" dirty="0"/>
              <a:t> </a:t>
            </a:r>
            <a:r>
              <a:rPr lang="zh-TW" altLang="en-US" sz="1600" dirty="0">
                <a:solidFill>
                  <a:srgbClr val="0070C0"/>
                </a:solidFill>
              </a:rPr>
              <a:t>工业</a:t>
            </a:r>
            <a:r>
              <a:rPr lang="zh-CN" altLang="en-US" sz="1600" dirty="0">
                <a:solidFill>
                  <a:srgbClr val="0070C0"/>
                </a:solidFill>
              </a:rPr>
              <a:t>工程</a:t>
            </a:r>
            <a:r>
              <a:rPr lang="zh-TW" altLang="en-US" sz="1600" dirty="0">
                <a:solidFill>
                  <a:srgbClr val="0070C0"/>
                </a:solidFill>
              </a:rPr>
              <a:t>：能源、工业设计、生物、化学、电气</a:t>
            </a:r>
            <a:r>
              <a:rPr lang="zh-CN" altLang="en-US" sz="1600" dirty="0">
                <a:solidFill>
                  <a:srgbClr val="0070C0"/>
                </a:solidFill>
              </a:rPr>
              <a:t>和机械</a:t>
            </a:r>
            <a:endParaRPr lang="en-US" altLang="zh-CN" sz="1600" dirty="0" smtClean="0">
              <a:solidFill>
                <a:srgbClr val="0070C0"/>
              </a:solidFill>
              <a:ea typeface="宋体" charset="-122"/>
            </a:endParaRPr>
          </a:p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r>
              <a:rPr lang="en-US" altLang="zh-CN" sz="1600" dirty="0" smtClean="0">
                <a:latin typeface="Calibri" pitchFamily="34" charset="0"/>
                <a:ea typeface="宋体" charset="-122"/>
              </a:rPr>
              <a:t> </a:t>
            </a:r>
            <a:r>
              <a:rPr lang="en-US" altLang="zh-CN" sz="1600" dirty="0" smtClean="0">
                <a:ea typeface="宋体" charset="-122"/>
              </a:rPr>
              <a:t>Naval, Maritime and Nautical Engineering           </a:t>
            </a:r>
            <a:r>
              <a:rPr lang="zh-TW" altLang="en-US" sz="1600" dirty="0" smtClean="0">
                <a:solidFill>
                  <a:srgbClr val="0070C0"/>
                </a:solidFill>
              </a:rPr>
              <a:t>海</a:t>
            </a:r>
            <a:r>
              <a:rPr lang="zh-TW" altLang="en-US" sz="1600" dirty="0">
                <a:solidFill>
                  <a:srgbClr val="0070C0"/>
                </a:solidFill>
              </a:rPr>
              <a:t>洋与航海工程</a:t>
            </a:r>
            <a:endParaRPr lang="en-US" altLang="zh-CN" sz="1600" dirty="0" smtClean="0">
              <a:solidFill>
                <a:srgbClr val="0070C0"/>
              </a:solidFill>
              <a:latin typeface="Calibri" pitchFamily="34" charset="0"/>
              <a:ea typeface="宋体" charset="-122"/>
            </a:endParaRPr>
          </a:p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r>
              <a:rPr lang="en-US" altLang="zh-CN" sz="1600" dirty="0" smtClean="0">
                <a:latin typeface="Calibri" pitchFamily="34" charset="0"/>
                <a:ea typeface="宋体" charset="-122"/>
              </a:rPr>
              <a:t> </a:t>
            </a:r>
            <a:r>
              <a:rPr lang="en-US" altLang="zh-CN" sz="1600" dirty="0" smtClean="0">
                <a:ea typeface="宋体" charset="-122"/>
              </a:rPr>
              <a:t>Telecommunications and Electronic Systems Engineering </a:t>
            </a:r>
            <a:r>
              <a:rPr lang="zh-CN" altLang="en-US" sz="1600" dirty="0" smtClean="0">
                <a:solidFill>
                  <a:srgbClr val="0070C0"/>
                </a:solidFill>
              </a:rPr>
              <a:t>电</a:t>
            </a:r>
            <a:r>
              <a:rPr lang="zh-CN" altLang="en-US" sz="1600" dirty="0">
                <a:solidFill>
                  <a:srgbClr val="0070C0"/>
                </a:solidFill>
              </a:rPr>
              <a:t>信和电子系统工程</a:t>
            </a:r>
            <a:endParaRPr lang="en-US" altLang="zh-CN" sz="1600" dirty="0">
              <a:solidFill>
                <a:srgbClr val="0070C0"/>
              </a:solidFill>
            </a:endParaRPr>
          </a:p>
          <a:p>
            <a:pPr>
              <a:lnSpc>
                <a:spcPct val="125000"/>
              </a:lnSpc>
              <a:buClr>
                <a:srgbClr val="0766B2"/>
              </a:buClr>
              <a:buFont typeface="Wingdings" pitchFamily="2" charset="2"/>
              <a:buChar char="§"/>
            </a:pPr>
            <a:endParaRPr lang="en-US" altLang="zh-CN" dirty="0">
              <a:ea typeface="宋体" charset="-122"/>
            </a:endParaRPr>
          </a:p>
        </p:txBody>
      </p:sp>
      <p:sp>
        <p:nvSpPr>
          <p:cNvPr id="19460" name="2 Marcador de contenido"/>
          <p:cNvSpPr>
            <a:spLocks noGrp="1"/>
          </p:cNvSpPr>
          <p:nvPr>
            <p:ph idx="4294967295"/>
          </p:nvPr>
        </p:nvSpPr>
        <p:spPr>
          <a:xfrm>
            <a:off x="3233738" y="549275"/>
            <a:ext cx="4933950" cy="45085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None/>
            </a:pPr>
            <a:r>
              <a:rPr lang="es-ES" dirty="0" err="1" smtClean="0"/>
              <a:t>Areas</a:t>
            </a:r>
            <a:r>
              <a:rPr lang="es-ES" dirty="0" smtClean="0"/>
              <a:t> </a:t>
            </a:r>
            <a:r>
              <a:rPr lang="zh-CN" altLang="en-US" dirty="0" smtClean="0">
                <a:solidFill>
                  <a:srgbClr val="0070C0"/>
                </a:solidFill>
                <a:ea typeface="宋体" charset="-122"/>
              </a:rPr>
              <a:t>领</a:t>
            </a:r>
            <a:r>
              <a:rPr lang="zh-CN" altLang="en-US" dirty="0">
                <a:solidFill>
                  <a:srgbClr val="0070C0"/>
                </a:solidFill>
                <a:ea typeface="宋体" charset="-122"/>
              </a:rPr>
              <a:t>域</a:t>
            </a:r>
            <a:endParaRPr lang="es-E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503238" y="1576388"/>
            <a:ext cx="660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b="1" dirty="0">
                <a:solidFill>
                  <a:srgbClr val="0766B2"/>
                </a:solidFill>
                <a:latin typeface="Helvetica" charset="0"/>
                <a:cs typeface="Helvetica" charset="0"/>
              </a:rPr>
              <a:t>Teaching:</a:t>
            </a:r>
            <a:r>
              <a:rPr lang="en-US" dirty="0">
                <a:solidFill>
                  <a:srgbClr val="0766B2"/>
                </a:solidFill>
                <a:latin typeface="Calibri" pitchFamily="34" charset="0"/>
              </a:rPr>
              <a:t/>
            </a:r>
            <a:br>
              <a:rPr lang="en-US" dirty="0">
                <a:solidFill>
                  <a:srgbClr val="0766B2"/>
                </a:solidFill>
                <a:latin typeface="Calibri" pitchFamily="34" charset="0"/>
              </a:rPr>
            </a:br>
            <a:endParaRPr lang="en-US" sz="1200" dirty="0"/>
          </a:p>
        </p:txBody>
      </p:sp>
      <p:sp>
        <p:nvSpPr>
          <p:cNvPr id="20483" name="Oval 7"/>
          <p:cNvSpPr>
            <a:spLocks noChangeArrowheads="1"/>
          </p:cNvSpPr>
          <p:nvPr/>
        </p:nvSpPr>
        <p:spPr bwMode="auto">
          <a:xfrm>
            <a:off x="4427538" y="3665538"/>
            <a:ext cx="647700" cy="644525"/>
          </a:xfrm>
          <a:prstGeom prst="ellipse">
            <a:avLst/>
          </a:prstGeom>
          <a:solidFill>
            <a:srgbClr val="0766B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 sz="2400"/>
          </a:p>
        </p:txBody>
      </p:sp>
      <p:sp>
        <p:nvSpPr>
          <p:cNvPr id="20484" name="Line 70"/>
          <p:cNvSpPr>
            <a:spLocks noChangeShapeType="1"/>
          </p:cNvSpPr>
          <p:nvPr/>
        </p:nvSpPr>
        <p:spPr bwMode="auto">
          <a:xfrm flipV="1">
            <a:off x="3311525" y="4168775"/>
            <a:ext cx="1044575" cy="1081088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0485" name="Group 45"/>
          <p:cNvGrpSpPr>
            <a:grpSpLocks/>
          </p:cNvGrpSpPr>
          <p:nvPr/>
        </p:nvGrpSpPr>
        <p:grpSpPr bwMode="auto">
          <a:xfrm>
            <a:off x="898525" y="2333625"/>
            <a:ext cx="349250" cy="368300"/>
            <a:chOff x="4694" y="3702"/>
            <a:chExt cx="273" cy="136"/>
          </a:xfrm>
        </p:grpSpPr>
        <p:sp>
          <p:nvSpPr>
            <p:cNvPr id="20508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509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486" name="Line 71"/>
          <p:cNvSpPr>
            <a:spLocks noChangeShapeType="1"/>
          </p:cNvSpPr>
          <p:nvPr/>
        </p:nvSpPr>
        <p:spPr bwMode="auto">
          <a:xfrm>
            <a:off x="2843808" y="3489325"/>
            <a:ext cx="1512292" cy="320674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487" name="Line 72"/>
          <p:cNvSpPr>
            <a:spLocks noChangeShapeType="1"/>
          </p:cNvSpPr>
          <p:nvPr/>
        </p:nvSpPr>
        <p:spPr bwMode="auto">
          <a:xfrm flipV="1">
            <a:off x="4797425" y="2728913"/>
            <a:ext cx="334963" cy="828675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488" name="Line 74"/>
          <p:cNvSpPr>
            <a:spLocks noChangeShapeType="1"/>
          </p:cNvSpPr>
          <p:nvPr/>
        </p:nvSpPr>
        <p:spPr bwMode="auto">
          <a:xfrm flipV="1">
            <a:off x="5183188" y="3773488"/>
            <a:ext cx="612775" cy="136525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489" name="Line 74"/>
          <p:cNvSpPr>
            <a:spLocks noChangeShapeType="1"/>
          </p:cNvSpPr>
          <p:nvPr/>
        </p:nvSpPr>
        <p:spPr bwMode="auto">
          <a:xfrm flipH="1" flipV="1">
            <a:off x="5003800" y="4349750"/>
            <a:ext cx="576263" cy="755650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0490" name="Group 45"/>
          <p:cNvGrpSpPr>
            <a:grpSpLocks/>
          </p:cNvGrpSpPr>
          <p:nvPr/>
        </p:nvGrpSpPr>
        <p:grpSpPr bwMode="auto">
          <a:xfrm>
            <a:off x="5548897" y="1208088"/>
            <a:ext cx="349250" cy="368300"/>
            <a:chOff x="4694" y="3702"/>
            <a:chExt cx="273" cy="136"/>
          </a:xfrm>
        </p:grpSpPr>
        <p:sp>
          <p:nvSpPr>
            <p:cNvPr id="20506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507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0491" name="Group 45"/>
          <p:cNvGrpSpPr>
            <a:grpSpLocks/>
          </p:cNvGrpSpPr>
          <p:nvPr/>
        </p:nvGrpSpPr>
        <p:grpSpPr bwMode="auto">
          <a:xfrm>
            <a:off x="962025" y="5068888"/>
            <a:ext cx="349250" cy="368300"/>
            <a:chOff x="4694" y="3702"/>
            <a:chExt cx="273" cy="136"/>
          </a:xfrm>
        </p:grpSpPr>
        <p:sp>
          <p:nvSpPr>
            <p:cNvPr id="20504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505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0492" name="Group 45"/>
          <p:cNvGrpSpPr>
            <a:grpSpLocks/>
          </p:cNvGrpSpPr>
          <p:nvPr/>
        </p:nvGrpSpPr>
        <p:grpSpPr bwMode="auto">
          <a:xfrm>
            <a:off x="5903913" y="3305175"/>
            <a:ext cx="349250" cy="368300"/>
            <a:chOff x="4694" y="3702"/>
            <a:chExt cx="273" cy="136"/>
          </a:xfrm>
        </p:grpSpPr>
        <p:sp>
          <p:nvSpPr>
            <p:cNvPr id="20502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503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0493" name="Group 45"/>
          <p:cNvGrpSpPr>
            <a:grpSpLocks/>
          </p:cNvGrpSpPr>
          <p:nvPr/>
        </p:nvGrpSpPr>
        <p:grpSpPr bwMode="auto">
          <a:xfrm>
            <a:off x="5759450" y="5043488"/>
            <a:ext cx="349250" cy="368300"/>
            <a:chOff x="4694" y="3702"/>
            <a:chExt cx="273" cy="136"/>
          </a:xfrm>
        </p:grpSpPr>
        <p:sp>
          <p:nvSpPr>
            <p:cNvPr id="20500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501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494" name="Rectangle 36"/>
          <p:cNvSpPr>
            <a:spLocks noChangeArrowheads="1"/>
          </p:cNvSpPr>
          <p:nvPr/>
        </p:nvSpPr>
        <p:spPr bwMode="auto">
          <a:xfrm>
            <a:off x="935038" y="2368550"/>
            <a:ext cx="31329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Helvetica" charset="0"/>
              </a:rPr>
              <a:t>72</a:t>
            </a:r>
            <a:endParaRPr lang="es-ES" b="1" dirty="0">
              <a:solidFill>
                <a:srgbClr val="0070C0"/>
              </a:solidFill>
              <a:latin typeface="Helvetica" charset="0"/>
            </a:endParaRPr>
          </a:p>
          <a:p>
            <a:r>
              <a:rPr lang="es-ES" b="1" dirty="0" err="1">
                <a:solidFill>
                  <a:srgbClr val="0766B2"/>
                </a:solidFill>
                <a:latin typeface="Helvetica" charset="0"/>
              </a:rPr>
              <a:t>Master’s</a:t>
            </a:r>
            <a:r>
              <a:rPr lang="es-ES" b="1" dirty="0">
                <a:solidFill>
                  <a:srgbClr val="0766B2"/>
                </a:solidFill>
                <a:latin typeface="Helvetica" charset="0"/>
              </a:rPr>
              <a:t> </a:t>
            </a:r>
            <a:r>
              <a:rPr lang="es-ES" dirty="0" err="1" smtClean="0"/>
              <a:t>programs</a:t>
            </a:r>
            <a:r>
              <a:rPr lang="es-ES" dirty="0" smtClean="0"/>
              <a:t> </a:t>
            </a:r>
            <a:r>
              <a:rPr lang="zh-CN" altLang="en-US" b="1" dirty="0" smtClean="0">
                <a:solidFill>
                  <a:srgbClr val="0766B2"/>
                </a:solidFill>
                <a:latin typeface="宋体" charset="-122"/>
              </a:rPr>
              <a:t>硕</a:t>
            </a:r>
            <a:r>
              <a:rPr lang="zh-CN" altLang="en-US" b="1" dirty="0">
                <a:solidFill>
                  <a:srgbClr val="0766B2"/>
                </a:solidFill>
                <a:latin typeface="宋体" charset="-122"/>
              </a:rPr>
              <a:t>士项目</a:t>
            </a:r>
            <a:endParaRPr lang="zh-CN" altLang="es-ES" b="1" dirty="0">
              <a:solidFill>
                <a:srgbClr val="0766B2"/>
              </a:solidFill>
              <a:latin typeface="宋体" charset="-122"/>
            </a:endParaRPr>
          </a:p>
          <a:p>
            <a:r>
              <a:rPr lang="es-ES" sz="1400" dirty="0" smtClean="0"/>
              <a:t>13</a:t>
            </a:r>
            <a:r>
              <a:rPr lang="zh-CN" altLang="es-ES" sz="1400" dirty="0"/>
              <a:t>个</a:t>
            </a:r>
            <a:r>
              <a:rPr lang="es-ES" sz="1400" dirty="0" smtClean="0"/>
              <a:t>Erasmus </a:t>
            </a:r>
            <a:r>
              <a:rPr lang="es-ES" sz="1400" dirty="0" err="1" smtClean="0"/>
              <a:t>Mundus</a:t>
            </a:r>
            <a:r>
              <a:rPr lang="zh-CN" altLang="es-ES" sz="1600" dirty="0">
                <a:latin typeface="宋体" charset="-122"/>
              </a:rPr>
              <a:t>奖学金项目</a:t>
            </a:r>
            <a:endParaRPr lang="es-ES" sz="1600" dirty="0">
              <a:latin typeface="宋体" charset="-122"/>
            </a:endParaRPr>
          </a:p>
          <a:p>
            <a:r>
              <a:rPr lang="es-ES" sz="1400" dirty="0" smtClean="0"/>
              <a:t>26 </a:t>
            </a:r>
            <a:r>
              <a:rPr lang="es-ES" sz="1400" dirty="0" err="1" smtClean="0"/>
              <a:t>fully</a:t>
            </a:r>
            <a:r>
              <a:rPr lang="es-ES" sz="1400" dirty="0" smtClean="0"/>
              <a:t> in English</a:t>
            </a:r>
            <a:r>
              <a:rPr lang="zh-CN" altLang="es-ES" sz="1400" dirty="0">
                <a:solidFill>
                  <a:srgbClr val="0766B2"/>
                </a:solidFill>
                <a:latin typeface="宋体" charset="-122"/>
              </a:rPr>
              <a:t>个</a:t>
            </a:r>
            <a:r>
              <a:rPr lang="zh-CN" altLang="en-US" sz="1400" dirty="0">
                <a:solidFill>
                  <a:srgbClr val="0766B2"/>
                </a:solidFill>
                <a:latin typeface="宋体" charset="-122"/>
              </a:rPr>
              <a:t>全英语授课项目</a:t>
            </a:r>
            <a:endParaRPr lang="es-ES" sz="1400" dirty="0">
              <a:solidFill>
                <a:srgbClr val="0766B2"/>
              </a:solidFill>
              <a:latin typeface="宋体" charset="-122"/>
            </a:endParaRPr>
          </a:p>
          <a:p>
            <a:r>
              <a:rPr lang="es-ES" sz="1400" dirty="0" smtClean="0"/>
              <a:t>(2014-2015)</a:t>
            </a:r>
            <a:endParaRPr lang="es-ES" sz="1400" dirty="0"/>
          </a:p>
        </p:txBody>
      </p:sp>
      <p:sp>
        <p:nvSpPr>
          <p:cNvPr id="20495" name="Rectangle 41"/>
          <p:cNvSpPr>
            <a:spLocks noChangeArrowheads="1"/>
          </p:cNvSpPr>
          <p:nvPr/>
        </p:nvSpPr>
        <p:spPr bwMode="auto">
          <a:xfrm>
            <a:off x="5548897" y="1327151"/>
            <a:ext cx="354568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Helvetica" charset="0"/>
              </a:rPr>
              <a:t>50</a:t>
            </a:r>
            <a:endParaRPr lang="es-ES" b="1" dirty="0">
              <a:solidFill>
                <a:srgbClr val="0070C0"/>
              </a:solidFill>
              <a:latin typeface="Helvetica" charset="0"/>
            </a:endParaRPr>
          </a:p>
          <a:p>
            <a:r>
              <a:rPr lang="en-US" b="1" dirty="0">
                <a:solidFill>
                  <a:srgbClr val="0766B2"/>
                </a:solidFill>
                <a:latin typeface="Helvetica" charset="0"/>
              </a:rPr>
              <a:t>PhD </a:t>
            </a:r>
            <a:r>
              <a:rPr lang="en-US" dirty="0" smtClean="0"/>
              <a:t>programs</a:t>
            </a:r>
            <a:r>
              <a:rPr lang="zh-CN" altLang="en-US" b="1" dirty="0">
                <a:solidFill>
                  <a:srgbClr val="0766B2"/>
                </a:solidFill>
                <a:latin typeface="Helvetica" pitchFamily="34" charset="0"/>
              </a:rPr>
              <a:t>博士项目</a:t>
            </a:r>
            <a:endParaRPr lang="en-US" b="1" dirty="0">
              <a:solidFill>
                <a:srgbClr val="0766B2"/>
              </a:solidFill>
              <a:latin typeface="Helvetica" pitchFamily="34" charset="0"/>
            </a:endParaRPr>
          </a:p>
          <a:p>
            <a:r>
              <a:rPr lang="en-US" sz="1400" dirty="0" smtClean="0"/>
              <a:t>5 </a:t>
            </a:r>
            <a:r>
              <a:rPr lang="en-US" sz="1400" dirty="0"/>
              <a:t>Erasmus </a:t>
            </a:r>
            <a:r>
              <a:rPr lang="en-US" sz="1400" dirty="0" smtClean="0"/>
              <a:t>Mundus </a:t>
            </a:r>
          </a:p>
          <a:p>
            <a:r>
              <a:rPr lang="en-US" sz="1400" dirty="0" smtClean="0"/>
              <a:t>5 </a:t>
            </a:r>
            <a:r>
              <a:rPr lang="zh-CN" altLang="en-US" sz="1400" dirty="0" smtClean="0"/>
              <a:t>奖</a:t>
            </a:r>
            <a:r>
              <a:rPr lang="zh-CN" altLang="en-US" sz="1400" dirty="0"/>
              <a:t>学金项目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25 Programs with excellence label of the Spanish Ministry of Education</a:t>
            </a:r>
          </a:p>
          <a:p>
            <a:r>
              <a:rPr lang="en-US" sz="1400" dirty="0" smtClean="0"/>
              <a:t>25</a:t>
            </a:r>
            <a:r>
              <a:rPr lang="zh-CN" altLang="es-ES" sz="1400" dirty="0"/>
              <a:t>个</a:t>
            </a:r>
            <a:r>
              <a:rPr lang="zh-CN" altLang="en-US" sz="1400" dirty="0"/>
              <a:t>被西班牙教育部认可的重点学科</a:t>
            </a:r>
            <a:endParaRPr lang="en-US" sz="1400" dirty="0"/>
          </a:p>
          <a:p>
            <a:endParaRPr lang="en-US" dirty="0" smtClean="0"/>
          </a:p>
          <a:p>
            <a:endParaRPr lang="en-US" dirty="0"/>
          </a:p>
          <a:p>
            <a:endParaRPr lang="es-ES" dirty="0"/>
          </a:p>
        </p:txBody>
      </p:sp>
      <p:sp>
        <p:nvSpPr>
          <p:cNvPr id="20496" name="Rectangle 34"/>
          <p:cNvSpPr>
            <a:spLocks noChangeArrowheads="1"/>
          </p:cNvSpPr>
          <p:nvPr/>
        </p:nvSpPr>
        <p:spPr bwMode="auto">
          <a:xfrm>
            <a:off x="5967413" y="3433763"/>
            <a:ext cx="286226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Helvetica" charset="0"/>
              </a:rPr>
              <a:t>68</a:t>
            </a:r>
            <a:endParaRPr lang="es-ES" b="1" dirty="0">
              <a:solidFill>
                <a:srgbClr val="0070C0"/>
              </a:solidFill>
              <a:latin typeface="Helvetica" charset="0"/>
            </a:endParaRPr>
          </a:p>
          <a:p>
            <a:r>
              <a:rPr lang="es-ES" b="1" dirty="0" err="1">
                <a:solidFill>
                  <a:srgbClr val="0766B2"/>
                </a:solidFill>
                <a:latin typeface="Helvetica" charset="0"/>
              </a:rPr>
              <a:t>Undergraduate</a:t>
            </a:r>
            <a:r>
              <a:rPr lang="es-ES" b="1" dirty="0">
                <a:solidFill>
                  <a:srgbClr val="0766B2"/>
                </a:solidFill>
                <a:latin typeface="Helvetica" charset="0"/>
              </a:rPr>
              <a:t> </a:t>
            </a:r>
            <a:r>
              <a:rPr lang="es-ES" dirty="0" err="1" smtClean="0"/>
              <a:t>degrees</a:t>
            </a:r>
            <a:endParaRPr lang="es-ES" dirty="0" smtClean="0"/>
          </a:p>
          <a:p>
            <a:r>
              <a:rPr lang="es-ES" altLang="zh-CN" dirty="0"/>
              <a:t>68</a:t>
            </a:r>
            <a:r>
              <a:rPr lang="zh-CN" altLang="es-ES" b="1" dirty="0">
                <a:solidFill>
                  <a:srgbClr val="0766B2"/>
                </a:solidFill>
              </a:rPr>
              <a:t>个</a:t>
            </a:r>
            <a:r>
              <a:rPr lang="zh-CN" altLang="en-US" b="1" dirty="0">
                <a:solidFill>
                  <a:srgbClr val="0766B2"/>
                </a:solidFill>
              </a:rPr>
              <a:t>本科学位</a:t>
            </a:r>
            <a:endParaRPr lang="zh-CN" altLang="es-ES" b="1" dirty="0">
              <a:solidFill>
                <a:srgbClr val="0766B2"/>
              </a:solidFill>
            </a:endParaRPr>
          </a:p>
          <a:p>
            <a:r>
              <a:rPr lang="es-ES" sz="1400" dirty="0" smtClean="0"/>
              <a:t>(</a:t>
            </a:r>
            <a:r>
              <a:rPr lang="es-ES" sz="1400" dirty="0"/>
              <a:t>2014-2015</a:t>
            </a:r>
            <a:r>
              <a:rPr lang="es-ES" sz="1400" dirty="0" smtClean="0"/>
              <a:t>)</a:t>
            </a:r>
          </a:p>
        </p:txBody>
      </p:sp>
      <p:sp>
        <p:nvSpPr>
          <p:cNvPr id="20497" name="Rectangle 7"/>
          <p:cNvSpPr>
            <a:spLocks noChangeArrowheads="1"/>
          </p:cNvSpPr>
          <p:nvPr/>
        </p:nvSpPr>
        <p:spPr bwMode="auto">
          <a:xfrm>
            <a:off x="5795963" y="5068888"/>
            <a:ext cx="3311525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Helvetica" charset="0"/>
              </a:rPr>
              <a:t>2,198</a:t>
            </a:r>
            <a:endParaRPr lang="es-ES" b="1" dirty="0">
              <a:solidFill>
                <a:srgbClr val="0070C0"/>
              </a:solidFill>
              <a:latin typeface="Helvetica" charset="0"/>
            </a:endParaRPr>
          </a:p>
          <a:p>
            <a:r>
              <a:rPr lang="es-ES" sz="1400" dirty="0" err="1">
                <a:latin typeface="Helvetica" charset="0"/>
              </a:rPr>
              <a:t>Students</a:t>
            </a:r>
            <a:r>
              <a:rPr lang="es-ES" sz="1400" b="1" dirty="0" smtClean="0">
                <a:solidFill>
                  <a:srgbClr val="0766B2"/>
                </a:solidFill>
                <a:latin typeface="Helvetica" charset="0"/>
              </a:rPr>
              <a:t> </a:t>
            </a:r>
            <a:r>
              <a:rPr lang="es-ES" sz="1400" b="1" dirty="0" err="1" smtClean="0">
                <a:solidFill>
                  <a:srgbClr val="0766B2"/>
                </a:solidFill>
                <a:latin typeface="Helvetica" charset="0"/>
              </a:rPr>
              <a:t>Continuing</a:t>
            </a:r>
            <a:r>
              <a:rPr lang="es-ES" sz="1400" b="1" dirty="0" smtClean="0">
                <a:solidFill>
                  <a:srgbClr val="0766B2"/>
                </a:solidFill>
                <a:latin typeface="Helvetica" charset="0"/>
              </a:rPr>
              <a:t> </a:t>
            </a:r>
            <a:r>
              <a:rPr lang="es-ES" sz="1400" b="1" dirty="0" err="1" smtClean="0">
                <a:solidFill>
                  <a:srgbClr val="0766B2"/>
                </a:solidFill>
                <a:latin typeface="Helvetica" charset="0"/>
              </a:rPr>
              <a:t>education</a:t>
            </a:r>
            <a:r>
              <a:rPr lang="es-ES" sz="1400" b="1" dirty="0" smtClean="0">
                <a:solidFill>
                  <a:srgbClr val="0766B2"/>
                </a:solidFill>
                <a:latin typeface="Helvetica" charset="0"/>
              </a:rPr>
              <a:t>   </a:t>
            </a:r>
            <a:r>
              <a:rPr lang="es-ES" sz="1400" dirty="0"/>
              <a:t>2,198</a:t>
            </a:r>
            <a:r>
              <a:rPr lang="zh-CN" altLang="es-ES" sz="14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Helvetica" pitchFamily="34" charset="0"/>
              </a:rPr>
              <a:t>名</a:t>
            </a:r>
            <a:r>
              <a:rPr lang="zh-CN" altLang="es-ES" sz="1400" dirty="0">
                <a:solidFill>
                  <a:srgbClr val="0766B2"/>
                </a:solidFill>
                <a:latin typeface="Helvetica" pitchFamily="34" charset="0"/>
              </a:rPr>
              <a:t>接受</a:t>
            </a:r>
            <a:r>
              <a:rPr lang="zh-CN" altLang="en-US" sz="1400" dirty="0">
                <a:solidFill>
                  <a:srgbClr val="0766B2"/>
                </a:solidFill>
                <a:latin typeface="Helvetica" pitchFamily="34" charset="0"/>
              </a:rPr>
              <a:t>继续教育的学</a:t>
            </a:r>
            <a:r>
              <a:rPr lang="zh-CN" altLang="en-US" sz="1400" dirty="0" smtClean="0">
                <a:solidFill>
                  <a:srgbClr val="0766B2"/>
                </a:solidFill>
                <a:latin typeface="Helvetica" pitchFamily="34" charset="0"/>
              </a:rPr>
              <a:t>生</a:t>
            </a:r>
            <a:r>
              <a:rPr lang="es-ES" altLang="zh-CN" sz="1400" dirty="0" smtClean="0">
                <a:latin typeface="Helvetica" pitchFamily="34" charset="0"/>
              </a:rPr>
              <a:t>:</a:t>
            </a:r>
            <a:endParaRPr lang="zh-CN" altLang="es-ES" sz="1400" dirty="0">
              <a:latin typeface="Helvetica" pitchFamily="34" charset="0"/>
            </a:endParaRPr>
          </a:p>
          <a:p>
            <a:r>
              <a:rPr lang="es-ES" sz="1400" dirty="0" err="1" smtClean="0">
                <a:latin typeface="Helvetica" charset="0"/>
              </a:rPr>
              <a:t>Life</a:t>
            </a:r>
            <a:r>
              <a:rPr lang="es-ES" sz="1400" dirty="0" smtClean="0">
                <a:latin typeface="Helvetica" charset="0"/>
              </a:rPr>
              <a:t>-Long </a:t>
            </a:r>
            <a:r>
              <a:rPr lang="es-ES" sz="1400" dirty="0" err="1" smtClean="0">
                <a:latin typeface="Helvetica" charset="0"/>
              </a:rPr>
              <a:t>Learning</a:t>
            </a:r>
            <a:r>
              <a:rPr lang="es-ES" sz="1400" dirty="0" smtClean="0">
                <a:latin typeface="Helvetica" charset="0"/>
              </a:rPr>
              <a:t> </a:t>
            </a:r>
            <a:r>
              <a:rPr lang="es-ES" sz="1400" dirty="0" err="1" smtClean="0">
                <a:latin typeface="Helvetica" charset="0"/>
              </a:rPr>
              <a:t>Program</a:t>
            </a:r>
            <a:r>
              <a:rPr lang="es-ES" sz="1400" dirty="0" smtClean="0">
                <a:latin typeface="Helvetica" charset="0"/>
              </a:rPr>
              <a:t>, </a:t>
            </a:r>
            <a:r>
              <a:rPr lang="es-ES" sz="1400" dirty="0" err="1" smtClean="0">
                <a:latin typeface="Helvetica" charset="0"/>
              </a:rPr>
              <a:t>corporate</a:t>
            </a:r>
            <a:r>
              <a:rPr lang="es-ES" sz="1400" dirty="0" smtClean="0">
                <a:latin typeface="Helvetica" charset="0"/>
              </a:rPr>
              <a:t> training, and </a:t>
            </a:r>
            <a:r>
              <a:rPr lang="es-ES" sz="1400" dirty="0" err="1" smtClean="0">
                <a:latin typeface="Helvetica" charset="0"/>
              </a:rPr>
              <a:t>other</a:t>
            </a:r>
            <a:r>
              <a:rPr lang="es-ES" sz="1400" dirty="0" smtClean="0">
                <a:latin typeface="Helvetica" charset="0"/>
              </a:rPr>
              <a:t> </a:t>
            </a:r>
            <a:r>
              <a:rPr lang="es-ES" sz="1400" dirty="0" err="1" smtClean="0">
                <a:latin typeface="Helvetica" charset="0"/>
              </a:rPr>
              <a:t>courses</a:t>
            </a:r>
            <a:r>
              <a:rPr lang="es-ES" sz="1400" dirty="0" smtClean="0"/>
              <a:t> </a:t>
            </a:r>
          </a:p>
          <a:p>
            <a:r>
              <a:rPr lang="zh-CN" altLang="es-ES" sz="1600" dirty="0" smtClean="0"/>
              <a:t>长</a:t>
            </a:r>
            <a:r>
              <a:rPr lang="zh-CN" altLang="es-ES" sz="1600" dirty="0"/>
              <a:t>期项目、企业培训，以及其他课程</a:t>
            </a:r>
            <a:endParaRPr lang="es-ES" sz="1600" dirty="0" smtClean="0"/>
          </a:p>
          <a:p>
            <a:endParaRPr lang="es-ES" sz="1200" dirty="0"/>
          </a:p>
        </p:txBody>
      </p:sp>
      <p:sp>
        <p:nvSpPr>
          <p:cNvPr id="20498" name="Rectangle 35"/>
          <p:cNvSpPr>
            <a:spLocks noChangeArrowheads="1"/>
          </p:cNvSpPr>
          <p:nvPr/>
        </p:nvSpPr>
        <p:spPr bwMode="auto">
          <a:xfrm>
            <a:off x="1006475" y="5141913"/>
            <a:ext cx="25923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Helvetica" charset="0"/>
              </a:rPr>
              <a:t>3,160</a:t>
            </a:r>
            <a:endParaRPr lang="en-US" b="1" dirty="0">
              <a:solidFill>
                <a:srgbClr val="0070C0"/>
              </a:solidFill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Students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766B2"/>
                </a:solidFill>
                <a:latin typeface="Helvetica" charset="0"/>
              </a:rPr>
              <a:t>Internships</a:t>
            </a:r>
          </a:p>
          <a:p>
            <a:r>
              <a:rPr lang="zh-CN" altLang="es-ES_tradnl" b="1" dirty="0">
                <a:solidFill>
                  <a:srgbClr val="0766B2"/>
                </a:solidFill>
                <a:latin typeface="Helvetica" pitchFamily="34" charset="0"/>
              </a:rPr>
              <a:t>名</a:t>
            </a:r>
            <a:r>
              <a:rPr lang="zh-CN" altLang="en-US" b="1" dirty="0">
                <a:solidFill>
                  <a:srgbClr val="0766B2"/>
                </a:solidFill>
                <a:latin typeface="Helvetica" pitchFamily="34" charset="0"/>
              </a:rPr>
              <a:t>学生在实习</a:t>
            </a:r>
            <a:r>
              <a:rPr lang="es-ES_tradnl" b="1" dirty="0">
                <a:solidFill>
                  <a:srgbClr val="0766B2"/>
                </a:solidFill>
                <a:latin typeface="Helvetica" pitchFamily="34" charset="0"/>
              </a:rPr>
              <a:t> </a:t>
            </a:r>
          </a:p>
          <a:p>
            <a:endParaRPr lang="es-ES" sz="1000" b="1" dirty="0">
              <a:solidFill>
                <a:srgbClr val="0070C0"/>
              </a:solidFill>
              <a:latin typeface="Helvetica" charset="0"/>
            </a:endParaRPr>
          </a:p>
        </p:txBody>
      </p:sp>
      <p:sp>
        <p:nvSpPr>
          <p:cNvPr id="20499" name="2 Marcador de contenido"/>
          <p:cNvSpPr>
            <a:spLocks noGrp="1"/>
          </p:cNvSpPr>
          <p:nvPr>
            <p:ph idx="4294967295"/>
          </p:nvPr>
        </p:nvSpPr>
        <p:spPr>
          <a:xfrm>
            <a:off x="3233738" y="549275"/>
            <a:ext cx="4933950" cy="45085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None/>
            </a:pPr>
            <a:r>
              <a:rPr lang="es-ES" dirty="0" smtClean="0"/>
              <a:t>Training </a:t>
            </a:r>
            <a:r>
              <a:rPr lang="zh-CN" altLang="en-US" dirty="0" smtClean="0">
                <a:solidFill>
                  <a:srgbClr val="0070C0"/>
                </a:solidFill>
                <a:ea typeface="宋体" charset="-122"/>
              </a:rPr>
              <a:t>教</a:t>
            </a:r>
            <a:r>
              <a:rPr lang="zh-CN" altLang="en-US" dirty="0">
                <a:solidFill>
                  <a:srgbClr val="0070C0"/>
                </a:solidFill>
                <a:ea typeface="宋体" charset="-122"/>
              </a:rPr>
              <a:t>育</a:t>
            </a:r>
            <a:endParaRPr lang="es-ES" dirty="0" smtClean="0">
              <a:solidFill>
                <a:srgbClr val="0070C0"/>
              </a:solidFill>
            </a:endParaRPr>
          </a:p>
        </p:txBody>
      </p:sp>
      <p:sp>
        <p:nvSpPr>
          <p:cNvPr id="30" name="2 Marcador de contenido"/>
          <p:cNvSpPr txBox="1">
            <a:spLocks/>
          </p:cNvSpPr>
          <p:nvPr/>
        </p:nvSpPr>
        <p:spPr bwMode="auto">
          <a:xfrm>
            <a:off x="7991364" y="6456432"/>
            <a:ext cx="1116124" cy="36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a-ES" sz="1400" kern="0" dirty="0" smtClean="0"/>
              <a:t>2013-2014</a:t>
            </a:r>
            <a:endParaRPr lang="ca-ES" sz="1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b="1" dirty="0" err="1" smtClean="0">
                <a:solidFill>
                  <a:srgbClr val="0070C0"/>
                </a:solidFill>
              </a:rPr>
              <a:t>Shangai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>
                <a:solidFill>
                  <a:srgbClr val="0070C0"/>
                </a:solidFill>
              </a:rPr>
              <a:t>Ranking (ARWU</a:t>
            </a:r>
            <a:r>
              <a:rPr lang="es-ES" b="1" dirty="0" smtClean="0">
                <a:solidFill>
                  <a:srgbClr val="0070C0"/>
                </a:solidFill>
              </a:rPr>
              <a:t>)</a:t>
            </a:r>
            <a:r>
              <a:rPr lang="zh-CN" altLang="en-US" b="1" dirty="0">
                <a:solidFill>
                  <a:srgbClr val="0070C0"/>
                </a:solidFill>
                <a:latin typeface="Helvetica" pitchFamily="34" charset="0"/>
                <a:ea typeface="新細明體" pitchFamily="18" charset="-120"/>
                <a:cs typeface="Helvetica" pitchFamily="34" charset="0"/>
              </a:rPr>
              <a:t>世界大学学术</a:t>
            </a:r>
            <a:r>
              <a:rPr lang="zh-TW" altLang="en-US" b="1" dirty="0">
                <a:solidFill>
                  <a:srgbClr val="0070C0"/>
                </a:solidFill>
                <a:latin typeface="Helvetica" pitchFamily="34" charset="0"/>
                <a:ea typeface="新細明體" pitchFamily="18" charset="-120"/>
                <a:cs typeface="Helvetica" pitchFamily="34" charset="0"/>
              </a:rPr>
              <a:t>排</a:t>
            </a:r>
            <a:r>
              <a:rPr lang="zh-TW" altLang="en-US" b="1" dirty="0" smtClean="0">
                <a:solidFill>
                  <a:srgbClr val="0070C0"/>
                </a:solidFill>
                <a:latin typeface="Helvetica" pitchFamily="34" charset="0"/>
                <a:ea typeface="新細明體" pitchFamily="18" charset="-120"/>
                <a:cs typeface="Helvetica" pitchFamily="34" charset="0"/>
              </a:rPr>
              <a:t>名       （</a:t>
            </a:r>
            <a:r>
              <a:rPr lang="en-US" altLang="zh-TW" b="1" dirty="0">
                <a:solidFill>
                  <a:srgbClr val="0070C0"/>
                </a:solidFill>
                <a:latin typeface="Helvetica" pitchFamily="34" charset="0"/>
                <a:ea typeface="新細明體" pitchFamily="18" charset="-120"/>
                <a:cs typeface="Helvetica" pitchFamily="34" charset="0"/>
              </a:rPr>
              <a:t>ARWU</a:t>
            </a:r>
            <a:r>
              <a:rPr lang="zh-TW" altLang="en-US" b="1" dirty="0" smtClean="0">
                <a:solidFill>
                  <a:srgbClr val="0070C0"/>
                </a:solidFill>
                <a:latin typeface="Helvetica" pitchFamily="34" charset="0"/>
                <a:ea typeface="新細明體" pitchFamily="18" charset="-120"/>
                <a:cs typeface="Helvetica" pitchFamily="34" charset="0"/>
              </a:rPr>
              <a:t>）</a:t>
            </a:r>
            <a:endParaRPr lang="es-ES" b="1" dirty="0">
              <a:solidFill>
                <a:srgbClr val="0070C0"/>
              </a:solidFill>
            </a:endParaRPr>
          </a:p>
          <a:p>
            <a:r>
              <a:rPr lang="en-US" sz="1800" i="1" dirty="0" smtClean="0"/>
              <a:t>Among </a:t>
            </a:r>
            <a:r>
              <a:rPr lang="en-US" sz="1800" i="1" dirty="0"/>
              <a:t>the top 500 universities in the world, the top 150 in the field of </a:t>
            </a:r>
            <a:r>
              <a:rPr lang="en-US" sz="1800" i="1" dirty="0" smtClean="0"/>
              <a:t>Engineering, </a:t>
            </a:r>
            <a:r>
              <a:rPr lang="ca-ES" sz="1800" i="1" dirty="0" smtClean="0"/>
              <a:t>Technology </a:t>
            </a:r>
            <a:r>
              <a:rPr lang="ca-ES" sz="1800" i="1" dirty="0" err="1"/>
              <a:t>and</a:t>
            </a:r>
            <a:r>
              <a:rPr lang="ca-ES" sz="1800" i="1" dirty="0"/>
              <a:t> Computer </a:t>
            </a:r>
            <a:r>
              <a:rPr lang="ca-ES" sz="1800" i="1" dirty="0" err="1"/>
              <a:t>Sciences</a:t>
            </a:r>
            <a:r>
              <a:rPr lang="ca-ES" sz="1800" i="1" dirty="0"/>
              <a:t> </a:t>
            </a:r>
            <a:r>
              <a:rPr lang="ca-ES" sz="1800" i="1" dirty="0" err="1"/>
              <a:t>and</a:t>
            </a:r>
            <a:r>
              <a:rPr lang="ca-ES" sz="1800" i="1" dirty="0"/>
              <a:t> </a:t>
            </a:r>
            <a:r>
              <a:rPr lang="ca-ES" sz="1800" i="1" dirty="0" err="1"/>
              <a:t>the</a:t>
            </a:r>
            <a:r>
              <a:rPr lang="ca-ES" sz="1800" i="1" dirty="0"/>
              <a:t> top 200 in </a:t>
            </a:r>
            <a:r>
              <a:rPr lang="ca-ES" sz="1800" i="1" dirty="0" err="1" smtClean="0"/>
              <a:t>Mathematics</a:t>
            </a:r>
            <a:r>
              <a:rPr lang="ca-ES" sz="1800" i="1" dirty="0"/>
              <a:t>.</a:t>
            </a:r>
            <a:endParaRPr lang="ca-ES" sz="1800" i="1" dirty="0" smtClean="0"/>
          </a:p>
          <a:p>
            <a:pPr marL="0" indent="0" algn="just">
              <a:buNone/>
            </a:pPr>
            <a:r>
              <a:rPr lang="es-ES" altLang="zh-TW" sz="2000" dirty="0">
                <a:latin typeface="宋体" charset="-122"/>
                <a:ea typeface="宋体" charset="-122"/>
              </a:rPr>
              <a:t>	</a:t>
            </a:r>
            <a:r>
              <a:rPr lang="zh-TW" altLang="en-US" sz="2000" dirty="0" smtClean="0">
                <a:latin typeface="宋体" charset="-122"/>
                <a:ea typeface="宋体" charset="-122"/>
              </a:rPr>
              <a:t>位</a:t>
            </a:r>
            <a:r>
              <a:rPr lang="zh-TW" altLang="en-US" sz="2000" dirty="0">
                <a:latin typeface="宋体" charset="-122"/>
                <a:ea typeface="宋体" charset="-122"/>
              </a:rPr>
              <a:t>列全球</a:t>
            </a:r>
            <a:r>
              <a:rPr lang="zh-CN" altLang="en-US" sz="2000" dirty="0">
                <a:latin typeface="宋体" charset="-122"/>
                <a:ea typeface="宋体" charset="-122"/>
              </a:rPr>
              <a:t>大学</a:t>
            </a:r>
            <a:r>
              <a:rPr lang="en-US" altLang="zh-TW" sz="2000" dirty="0">
                <a:latin typeface="宋体" charset="-122"/>
                <a:ea typeface="宋体" charset="-122"/>
              </a:rPr>
              <a:t>500</a:t>
            </a:r>
            <a:r>
              <a:rPr lang="zh-TW" altLang="en-US" sz="2000" dirty="0">
                <a:latin typeface="宋体" charset="-122"/>
                <a:ea typeface="宋体" charset="-122"/>
              </a:rPr>
              <a:t>强，工程</a:t>
            </a:r>
            <a:r>
              <a:rPr lang="zh-CN" altLang="en-US" sz="2000" dirty="0">
                <a:latin typeface="宋体" charset="-122"/>
                <a:ea typeface="宋体" charset="-122"/>
              </a:rPr>
              <a:t>、科技和信息</a:t>
            </a:r>
            <a:r>
              <a:rPr lang="zh-TW" altLang="en-US" sz="2000" dirty="0">
                <a:latin typeface="宋体" charset="-122"/>
                <a:ea typeface="宋体" charset="-122"/>
              </a:rPr>
              <a:t>领域进入全</a:t>
            </a:r>
            <a:r>
              <a:rPr lang="zh-TW" altLang="en-US" sz="2000" dirty="0" smtClean="0">
                <a:latin typeface="宋体" charset="-122"/>
                <a:ea typeface="宋体" charset="-122"/>
              </a:rPr>
              <a:t>球</a:t>
            </a:r>
            <a:r>
              <a:rPr lang="es-ES" altLang="zh-TW" sz="2000" dirty="0" smtClean="0">
                <a:latin typeface="宋体" charset="-122"/>
                <a:ea typeface="宋体" charset="-122"/>
              </a:rPr>
              <a:t>	</a:t>
            </a:r>
            <a:r>
              <a:rPr lang="en-US" altLang="zh-TW" sz="2000" dirty="0" smtClean="0">
                <a:latin typeface="宋体" charset="-122"/>
                <a:ea typeface="宋体" charset="-122"/>
              </a:rPr>
              <a:t>150</a:t>
            </a:r>
            <a:r>
              <a:rPr lang="zh-TW" altLang="en-US" sz="2000" dirty="0">
                <a:latin typeface="宋体" charset="-122"/>
                <a:ea typeface="宋体" charset="-122"/>
              </a:rPr>
              <a:t>强，数学进入全球</a:t>
            </a:r>
            <a:r>
              <a:rPr lang="en-US" altLang="zh-TW" sz="2000" dirty="0">
                <a:latin typeface="宋体" charset="-122"/>
                <a:ea typeface="宋体" charset="-122"/>
              </a:rPr>
              <a:t>200</a:t>
            </a:r>
            <a:r>
              <a:rPr lang="zh-TW" altLang="en-US" sz="2000" dirty="0">
                <a:latin typeface="宋体" charset="-122"/>
                <a:ea typeface="宋体" charset="-122"/>
              </a:rPr>
              <a:t>强</a:t>
            </a:r>
            <a:endParaRPr lang="es-ES" sz="2000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s-ES" b="1" dirty="0" smtClean="0">
                <a:solidFill>
                  <a:srgbClr val="0070C0"/>
                </a:solidFill>
              </a:rPr>
              <a:t>Ranking </a:t>
            </a:r>
            <a:r>
              <a:rPr lang="es-ES" b="1" dirty="0">
                <a:solidFill>
                  <a:srgbClr val="0070C0"/>
                </a:solidFill>
              </a:rPr>
              <a:t>Times </a:t>
            </a:r>
            <a:r>
              <a:rPr lang="es-ES" b="1" dirty="0" err="1">
                <a:solidFill>
                  <a:srgbClr val="0070C0"/>
                </a:solidFill>
              </a:rPr>
              <a:t>Higher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</a:rPr>
              <a:t>Education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zh-TW" altLang="en-US" b="1" dirty="0" smtClean="0">
                <a:solidFill>
                  <a:srgbClr val="0070C0"/>
                </a:solidFill>
                <a:latin typeface="宋体" charset="-122"/>
                <a:ea typeface="宋体" charset="-122"/>
              </a:rPr>
              <a:t>泰</a:t>
            </a:r>
            <a:r>
              <a:rPr lang="zh-TW" altLang="en-US" b="1" dirty="0">
                <a:solidFill>
                  <a:srgbClr val="0070C0"/>
                </a:solidFill>
                <a:latin typeface="宋体" charset="-122"/>
                <a:ea typeface="宋体" charset="-122"/>
              </a:rPr>
              <a:t>晤士高等教育排名</a:t>
            </a:r>
            <a:endParaRPr lang="es-ES" b="1" dirty="0" smtClean="0">
              <a:solidFill>
                <a:srgbClr val="0070C0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es-ES" sz="1800" dirty="0" err="1" smtClean="0"/>
              <a:t>Amongst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hundred</a:t>
            </a:r>
            <a:r>
              <a:rPr lang="es-ES" sz="1800" dirty="0" smtClean="0"/>
              <a:t> </a:t>
            </a:r>
            <a:r>
              <a:rPr lang="es-ES" sz="1800" dirty="0" err="1" smtClean="0"/>
              <a:t>best</a:t>
            </a:r>
            <a:r>
              <a:rPr lang="es-ES" sz="1800" dirty="0" smtClean="0"/>
              <a:t> </a:t>
            </a:r>
            <a:r>
              <a:rPr lang="es-ES" sz="1800" dirty="0" err="1" smtClean="0"/>
              <a:t>universities</a:t>
            </a:r>
            <a:r>
              <a:rPr lang="es-ES" sz="1800" dirty="0" smtClean="0"/>
              <a:t> </a:t>
            </a:r>
            <a:r>
              <a:rPr lang="es-ES" sz="1800" dirty="0" err="1" smtClean="0"/>
              <a:t>under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age</a:t>
            </a:r>
            <a:r>
              <a:rPr lang="es-ES" sz="1800" dirty="0" smtClean="0"/>
              <a:t> of 50.</a:t>
            </a:r>
            <a:r>
              <a:rPr lang="es-ES" altLang="zh-TW" sz="2000" dirty="0" smtClean="0">
                <a:latin typeface="宋体" charset="-122"/>
                <a:ea typeface="宋体" charset="-122"/>
              </a:rPr>
              <a:t>	</a:t>
            </a:r>
          </a:p>
          <a:p>
            <a:pPr algn="just">
              <a:buFont typeface="Arial" charset="0"/>
              <a:buChar char="•"/>
            </a:pPr>
            <a:r>
              <a:rPr lang="zh-TW" altLang="en-US" sz="2000" dirty="0" smtClean="0">
                <a:latin typeface="宋体" charset="-122"/>
                <a:ea typeface="宋体" charset="-122"/>
              </a:rPr>
              <a:t>位</a:t>
            </a:r>
            <a:r>
              <a:rPr lang="zh-TW" altLang="en-US" sz="2000" dirty="0">
                <a:latin typeface="宋体" charset="-122"/>
                <a:ea typeface="宋体" charset="-122"/>
              </a:rPr>
              <a:t>列全球建校</a:t>
            </a:r>
            <a:r>
              <a:rPr lang="en-US" altLang="zh-TW" sz="2000" dirty="0">
                <a:latin typeface="宋体" charset="-122"/>
                <a:ea typeface="宋体" charset="-122"/>
              </a:rPr>
              <a:t>50</a:t>
            </a:r>
            <a:r>
              <a:rPr lang="zh-TW" altLang="en-US" sz="2000" dirty="0">
                <a:latin typeface="宋体" charset="-122"/>
                <a:ea typeface="宋体" charset="-122"/>
              </a:rPr>
              <a:t>年以</a:t>
            </a:r>
            <a:r>
              <a:rPr lang="zh-CN" altLang="en-US" sz="2000" dirty="0">
                <a:latin typeface="宋体" charset="-122"/>
                <a:ea typeface="宋体" charset="-122"/>
              </a:rPr>
              <a:t>下大学</a:t>
            </a:r>
            <a:r>
              <a:rPr lang="en-US" altLang="zh-TW" sz="2000" dirty="0">
                <a:latin typeface="宋体" charset="-122"/>
                <a:ea typeface="宋体" charset="-122"/>
              </a:rPr>
              <a:t>100</a:t>
            </a:r>
            <a:r>
              <a:rPr lang="zh-TW" altLang="en-US" sz="2000" dirty="0">
                <a:latin typeface="宋体" charset="-122"/>
                <a:ea typeface="宋体" charset="-122"/>
              </a:rPr>
              <a:t>强</a:t>
            </a:r>
            <a:endParaRPr lang="es-E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7991364" y="6456432"/>
            <a:ext cx="1116124" cy="36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ca-ES" sz="1400" kern="0" dirty="0" smtClean="0"/>
              <a:t>2014</a:t>
            </a:r>
            <a:endParaRPr lang="ca-ES" sz="1400" kern="0" dirty="0"/>
          </a:p>
        </p:txBody>
      </p:sp>
    </p:spTree>
    <p:extLst>
      <p:ext uri="{BB962C8B-B14F-4D97-AF65-F5344CB8AC3E}">
        <p14:creationId xmlns:p14="http://schemas.microsoft.com/office/powerpoint/2010/main" val="14785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5556" y="1267954"/>
            <a:ext cx="7920880" cy="5293394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766B2"/>
                </a:solidFill>
                <a:latin typeface="Helvetica" charset="0"/>
              </a:rPr>
              <a:t>Quacquarelli</a:t>
            </a:r>
            <a:r>
              <a:rPr lang="en-US" b="1" dirty="0" smtClean="0">
                <a:solidFill>
                  <a:srgbClr val="0766B2"/>
                </a:solidFill>
                <a:latin typeface="Helvetica" charset="0"/>
              </a:rPr>
              <a:t> Symonds World University (QS)</a:t>
            </a: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0766B2"/>
                </a:solidFill>
                <a:latin typeface="宋体" charset="-122"/>
                <a:ea typeface="宋体" charset="-122"/>
              </a:rPr>
              <a:t>世</a:t>
            </a:r>
            <a:r>
              <a:rPr lang="zh-CN" altLang="en-US" b="1" dirty="0">
                <a:solidFill>
                  <a:srgbClr val="0766B2"/>
                </a:solidFill>
                <a:latin typeface="宋体" charset="-122"/>
                <a:ea typeface="宋体" charset="-122"/>
              </a:rPr>
              <a:t>界大学排名</a:t>
            </a:r>
            <a:endParaRPr lang="en-US" b="1" dirty="0" smtClean="0">
              <a:solidFill>
                <a:srgbClr val="0766B2"/>
              </a:solidFill>
              <a:latin typeface="Helvetica" charset="0"/>
            </a:endParaRPr>
          </a:p>
          <a:p>
            <a:pPr marL="0" indent="0">
              <a:buNone/>
            </a:pPr>
            <a:r>
              <a:rPr lang="en-US" sz="1800" b="1" dirty="0">
                <a:latin typeface="Helvetica" charset="0"/>
              </a:rPr>
              <a:t>UPC is the 1st Spanish university </a:t>
            </a:r>
            <a:r>
              <a:rPr lang="en-US" sz="1800" dirty="0"/>
              <a:t>in Engineering and </a:t>
            </a:r>
            <a:r>
              <a:rPr lang="en-US" sz="1800" dirty="0" smtClean="0"/>
              <a:t>Technology and amongst the 100 best universities in the fields of Civil Engineering, Electrical and Electronic Engineering and Computer Sciences.</a:t>
            </a:r>
          </a:p>
          <a:p>
            <a:pPr marL="0" indent="0">
              <a:buNone/>
            </a:pPr>
            <a:r>
              <a:rPr lang="zh-TW" altLang="en-US" sz="1800" b="1" dirty="0">
                <a:latin typeface="宋体" charset="-122"/>
                <a:ea typeface="宋体" charset="-122"/>
              </a:rPr>
              <a:t>西班牙排名第一，其中土木工程、</a:t>
            </a:r>
            <a:r>
              <a:rPr lang="zh-CN" altLang="en-US" sz="1800" b="1" dirty="0">
                <a:latin typeface="宋体" charset="-122"/>
                <a:ea typeface="宋体" charset="-122"/>
              </a:rPr>
              <a:t>结构工程、</a:t>
            </a:r>
            <a:r>
              <a:rPr lang="zh-TW" altLang="en-US" sz="1800" b="1" dirty="0">
                <a:latin typeface="宋体" charset="-122"/>
                <a:ea typeface="宋体" charset="-122"/>
              </a:rPr>
              <a:t>电子电气工程及</a:t>
            </a:r>
            <a:r>
              <a:rPr lang="zh-CN" altLang="en-US" sz="1800" b="1" dirty="0">
                <a:latin typeface="宋体" charset="-122"/>
                <a:ea typeface="宋体" charset="-122"/>
              </a:rPr>
              <a:t>信息</a:t>
            </a:r>
            <a:r>
              <a:rPr lang="zh-TW" altLang="en-US" sz="1800" b="1" dirty="0">
                <a:latin typeface="宋体" charset="-122"/>
                <a:ea typeface="宋体" charset="-122"/>
              </a:rPr>
              <a:t>专业跻身全球</a:t>
            </a:r>
            <a:r>
              <a:rPr lang="en-US" altLang="zh-TW" sz="1800" b="1" dirty="0">
                <a:latin typeface="宋体" charset="-122"/>
                <a:ea typeface="宋体" charset="-122"/>
              </a:rPr>
              <a:t>100</a:t>
            </a:r>
            <a:r>
              <a:rPr lang="zh-TW" altLang="en-US" sz="1800" b="1" dirty="0">
                <a:latin typeface="宋体" charset="-122"/>
                <a:ea typeface="宋体" charset="-122"/>
              </a:rPr>
              <a:t>强。</a:t>
            </a:r>
            <a:endParaRPr lang="en-US" sz="1800" b="1" dirty="0">
              <a:latin typeface="宋体" charset="-122"/>
              <a:ea typeface="宋体" charset="-122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766B2"/>
                </a:solidFill>
                <a:latin typeface="Helvetica" charset="0"/>
              </a:rPr>
              <a:t>Ranking of Spanish Universities (</a:t>
            </a:r>
            <a:r>
              <a:rPr lang="en-US" b="1" dirty="0">
                <a:solidFill>
                  <a:srgbClr val="0766B2"/>
                </a:solidFill>
                <a:latin typeface="Helvetica" charset="0"/>
              </a:rPr>
              <a:t>I-UGR</a:t>
            </a:r>
            <a:r>
              <a:rPr lang="en-US" b="1" dirty="0" smtClean="0">
                <a:solidFill>
                  <a:srgbClr val="0766B2"/>
                </a:solidFill>
                <a:latin typeface="Helvetica" charset="0"/>
              </a:rPr>
              <a:t>)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0766B2"/>
                </a:solidFill>
                <a:latin typeface="宋体" charset="-122"/>
                <a:ea typeface="宋体" charset="-122"/>
              </a:rPr>
              <a:t>西班牙大学排</a:t>
            </a:r>
            <a:r>
              <a:rPr lang="zh-TW" altLang="en-US" dirty="0" smtClean="0">
                <a:solidFill>
                  <a:srgbClr val="0766B2"/>
                </a:solidFill>
                <a:latin typeface="宋体" charset="-122"/>
                <a:ea typeface="宋体" charset="-122"/>
              </a:rPr>
              <a:t>名 </a:t>
            </a:r>
            <a:r>
              <a:rPr lang="zh-TW" altLang="en-US" b="1" dirty="0">
                <a:solidFill>
                  <a:srgbClr val="0766B2"/>
                </a:solidFill>
                <a:latin typeface="Helvetica" pitchFamily="34" charset="0"/>
                <a:ea typeface="新細明體" pitchFamily="18" charset="-120"/>
              </a:rPr>
              <a:t>（</a:t>
            </a:r>
            <a:r>
              <a:rPr lang="en-US" altLang="zh-TW" b="1" dirty="0">
                <a:solidFill>
                  <a:srgbClr val="0766B2"/>
                </a:solidFill>
                <a:latin typeface="Helvetica" pitchFamily="34" charset="0"/>
                <a:ea typeface="新細明體" pitchFamily="18" charset="-120"/>
              </a:rPr>
              <a:t>I-UGR</a:t>
            </a:r>
            <a:r>
              <a:rPr lang="zh-TW" altLang="en-US" b="1" dirty="0">
                <a:solidFill>
                  <a:srgbClr val="0766B2"/>
                </a:solidFill>
                <a:latin typeface="Helvetica" pitchFamily="34" charset="0"/>
                <a:ea typeface="新細明體" pitchFamily="18" charset="-120"/>
              </a:rPr>
              <a:t>）</a:t>
            </a:r>
            <a:endParaRPr lang="en-US" b="1" dirty="0">
              <a:solidFill>
                <a:srgbClr val="0766B2"/>
              </a:solidFill>
              <a:latin typeface="Helvetica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Helvetica" charset="0"/>
              </a:rPr>
              <a:t>UPC </a:t>
            </a:r>
            <a:r>
              <a:rPr lang="en-US" sz="1800" b="1" dirty="0">
                <a:latin typeface="Helvetica" charset="0"/>
              </a:rPr>
              <a:t>is the </a:t>
            </a:r>
            <a:r>
              <a:rPr lang="en-US" sz="1800" b="1" dirty="0" smtClean="0">
                <a:latin typeface="Helvetica" charset="0"/>
              </a:rPr>
              <a:t>top </a:t>
            </a:r>
            <a:r>
              <a:rPr lang="en-US" sz="1800" b="1" dirty="0">
                <a:latin typeface="Helvetica" charset="0"/>
              </a:rPr>
              <a:t>Spanish university</a:t>
            </a:r>
            <a:r>
              <a:rPr lang="en-US" sz="1800" dirty="0" smtClean="0"/>
              <a:t> in the fields of Engineering and Mathematics and in disciplines  Automatic Control and Robotics, Civil Engineering, Electrical and Electronic Engineering, Telecommunications and Architecture. </a:t>
            </a:r>
          </a:p>
          <a:p>
            <a:pPr marL="0" indent="0">
              <a:buNone/>
            </a:pPr>
            <a:r>
              <a:rPr lang="zh-TW" altLang="en-US" sz="1600" b="1" dirty="0">
                <a:latin typeface="宋体" charset="-122"/>
                <a:ea typeface="宋体" charset="-122"/>
              </a:rPr>
              <a:t>在工程</a:t>
            </a:r>
            <a:r>
              <a:rPr lang="zh-CN" altLang="en-US" sz="1600" b="1" dirty="0">
                <a:latin typeface="宋体" charset="-122"/>
                <a:ea typeface="宋体" charset="-122"/>
              </a:rPr>
              <a:t>、</a:t>
            </a:r>
            <a:r>
              <a:rPr lang="zh-TW" altLang="en-US" sz="1600" b="1" dirty="0">
                <a:latin typeface="宋体" charset="-122"/>
                <a:ea typeface="宋体" charset="-122"/>
              </a:rPr>
              <a:t>数学</a:t>
            </a:r>
            <a:r>
              <a:rPr lang="zh-CN" altLang="en-US" sz="1600" b="1" dirty="0">
                <a:latin typeface="宋体" charset="-122"/>
                <a:ea typeface="宋体" charset="-122"/>
              </a:rPr>
              <a:t>、</a:t>
            </a:r>
            <a:r>
              <a:rPr lang="zh-TW" altLang="en-US" sz="1600" b="1" dirty="0">
                <a:latin typeface="宋体" charset="-122"/>
                <a:ea typeface="宋体" charset="-122"/>
              </a:rPr>
              <a:t>建筑、自动化</a:t>
            </a:r>
            <a:r>
              <a:rPr lang="zh-CN" altLang="en-US" sz="1600" b="1" dirty="0">
                <a:latin typeface="宋体" charset="-122"/>
                <a:ea typeface="宋体" charset="-122"/>
              </a:rPr>
              <a:t>、</a:t>
            </a:r>
            <a:r>
              <a:rPr lang="zh-TW" altLang="en-US" sz="1600" b="1" dirty="0">
                <a:latin typeface="宋体" charset="-122"/>
                <a:ea typeface="宋体" charset="-122"/>
              </a:rPr>
              <a:t>机器人、土木工程、电子电气工程</a:t>
            </a:r>
            <a:r>
              <a:rPr lang="zh-CN" altLang="en-US" sz="1600" b="1" dirty="0">
                <a:latin typeface="宋体" charset="-122"/>
                <a:ea typeface="宋体" charset="-122"/>
              </a:rPr>
              <a:t>、及</a:t>
            </a:r>
            <a:r>
              <a:rPr lang="zh-TW" altLang="en-US" sz="1600" b="1" dirty="0">
                <a:latin typeface="宋体" charset="-122"/>
                <a:ea typeface="宋体" charset="-122"/>
              </a:rPr>
              <a:t>电信专业</a:t>
            </a:r>
            <a:r>
              <a:rPr lang="zh-CN" altLang="en-US" sz="1600" b="1" dirty="0">
                <a:latin typeface="宋体" charset="-122"/>
                <a:ea typeface="宋体" charset="-122"/>
              </a:rPr>
              <a:t>均位列</a:t>
            </a:r>
            <a:r>
              <a:rPr lang="zh-TW" altLang="en-US" sz="1600" b="1" dirty="0">
                <a:latin typeface="宋体" charset="-122"/>
                <a:ea typeface="宋体" charset="-122"/>
              </a:rPr>
              <a:t>西班牙大学</a:t>
            </a:r>
            <a:r>
              <a:rPr lang="zh-CN" altLang="en-US" sz="1600" b="1" dirty="0">
                <a:latin typeface="宋体" charset="-122"/>
                <a:ea typeface="宋体" charset="-122"/>
              </a:rPr>
              <a:t>首位</a:t>
            </a:r>
            <a:r>
              <a:rPr lang="zh-TW" altLang="en-US" sz="1600" b="1" dirty="0">
                <a:latin typeface="宋体" charset="-122"/>
                <a:ea typeface="宋体" charset="-122"/>
              </a:rPr>
              <a:t>。</a:t>
            </a:r>
            <a:endParaRPr lang="zh-CN" altLang="es-ES" sz="1600" b="1" dirty="0">
              <a:latin typeface="宋体" charset="-122"/>
              <a:ea typeface="宋体" charset="-122"/>
            </a:endParaRPr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7991364" y="6456432"/>
            <a:ext cx="1116124" cy="36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a-ES" sz="1400" kern="0" dirty="0" smtClean="0"/>
              <a:t>2014</a:t>
            </a:r>
            <a:endParaRPr lang="ca-ES" sz="1400" kern="0" dirty="0"/>
          </a:p>
        </p:txBody>
      </p:sp>
    </p:spTree>
    <p:extLst>
      <p:ext uri="{BB962C8B-B14F-4D97-AF65-F5344CB8AC3E}">
        <p14:creationId xmlns:p14="http://schemas.microsoft.com/office/powerpoint/2010/main" val="2386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39"/>
          <p:cNvSpPr>
            <a:spLocks noChangeShapeType="1"/>
          </p:cNvSpPr>
          <p:nvPr/>
        </p:nvSpPr>
        <p:spPr bwMode="auto">
          <a:xfrm>
            <a:off x="468313" y="115888"/>
            <a:ext cx="61928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1" name="Line 40"/>
          <p:cNvSpPr>
            <a:spLocks noChangeShapeType="1"/>
          </p:cNvSpPr>
          <p:nvPr/>
        </p:nvSpPr>
        <p:spPr bwMode="auto">
          <a:xfrm>
            <a:off x="498475" y="7267575"/>
            <a:ext cx="61928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2" name="Line 41"/>
          <p:cNvSpPr>
            <a:spLocks noChangeShapeType="1"/>
          </p:cNvSpPr>
          <p:nvPr/>
        </p:nvSpPr>
        <p:spPr bwMode="auto">
          <a:xfrm>
            <a:off x="468313" y="11588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3" name="Line 42"/>
          <p:cNvSpPr>
            <a:spLocks noChangeShapeType="1"/>
          </p:cNvSpPr>
          <p:nvPr/>
        </p:nvSpPr>
        <p:spPr bwMode="auto">
          <a:xfrm>
            <a:off x="8748713" y="11588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4" name="Line 43"/>
          <p:cNvSpPr>
            <a:spLocks noChangeShapeType="1"/>
          </p:cNvSpPr>
          <p:nvPr/>
        </p:nvSpPr>
        <p:spPr bwMode="auto">
          <a:xfrm>
            <a:off x="6661150" y="115888"/>
            <a:ext cx="20875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5" name="Line 44"/>
          <p:cNvSpPr>
            <a:spLocks noChangeShapeType="1"/>
          </p:cNvSpPr>
          <p:nvPr/>
        </p:nvSpPr>
        <p:spPr bwMode="auto">
          <a:xfrm>
            <a:off x="468313" y="38893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6" name="Line 45"/>
          <p:cNvSpPr>
            <a:spLocks noChangeShapeType="1"/>
          </p:cNvSpPr>
          <p:nvPr/>
        </p:nvSpPr>
        <p:spPr bwMode="auto">
          <a:xfrm>
            <a:off x="8748713" y="38893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7" name="Line 46"/>
          <p:cNvSpPr>
            <a:spLocks noChangeShapeType="1"/>
          </p:cNvSpPr>
          <p:nvPr/>
        </p:nvSpPr>
        <p:spPr bwMode="auto">
          <a:xfrm>
            <a:off x="468313" y="66198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8" name="Line 47"/>
          <p:cNvSpPr>
            <a:spLocks noChangeShapeType="1"/>
          </p:cNvSpPr>
          <p:nvPr/>
        </p:nvSpPr>
        <p:spPr bwMode="auto">
          <a:xfrm>
            <a:off x="8748713" y="66198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9" name="Line 48"/>
          <p:cNvSpPr>
            <a:spLocks noChangeShapeType="1"/>
          </p:cNvSpPr>
          <p:nvPr/>
        </p:nvSpPr>
        <p:spPr bwMode="auto">
          <a:xfrm>
            <a:off x="468313" y="93503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0" name="Line 49"/>
          <p:cNvSpPr>
            <a:spLocks noChangeShapeType="1"/>
          </p:cNvSpPr>
          <p:nvPr/>
        </p:nvSpPr>
        <p:spPr bwMode="auto">
          <a:xfrm>
            <a:off x="8748713" y="93503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1" name="Line 50"/>
          <p:cNvSpPr>
            <a:spLocks noChangeShapeType="1"/>
          </p:cNvSpPr>
          <p:nvPr/>
        </p:nvSpPr>
        <p:spPr bwMode="auto">
          <a:xfrm>
            <a:off x="498475" y="908050"/>
            <a:ext cx="0" cy="6381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2" name="Line 51"/>
          <p:cNvSpPr>
            <a:spLocks noChangeShapeType="1"/>
          </p:cNvSpPr>
          <p:nvPr/>
        </p:nvSpPr>
        <p:spPr bwMode="auto">
          <a:xfrm>
            <a:off x="8778875" y="908050"/>
            <a:ext cx="0" cy="6381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3" name="Line 52"/>
          <p:cNvSpPr>
            <a:spLocks noChangeShapeType="1"/>
          </p:cNvSpPr>
          <p:nvPr/>
        </p:nvSpPr>
        <p:spPr bwMode="auto">
          <a:xfrm>
            <a:off x="641350" y="1931988"/>
            <a:ext cx="0" cy="82073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4" name="Line 53"/>
          <p:cNvSpPr>
            <a:spLocks noChangeShapeType="1"/>
          </p:cNvSpPr>
          <p:nvPr/>
        </p:nvSpPr>
        <p:spPr bwMode="auto">
          <a:xfrm>
            <a:off x="8921750" y="1931988"/>
            <a:ext cx="0" cy="82073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5" name="Line 54"/>
          <p:cNvSpPr>
            <a:spLocks noChangeShapeType="1"/>
          </p:cNvSpPr>
          <p:nvPr/>
        </p:nvSpPr>
        <p:spPr bwMode="auto">
          <a:xfrm>
            <a:off x="641350" y="2752725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6" name="Line 55"/>
          <p:cNvSpPr>
            <a:spLocks noChangeShapeType="1"/>
          </p:cNvSpPr>
          <p:nvPr/>
        </p:nvSpPr>
        <p:spPr bwMode="auto">
          <a:xfrm>
            <a:off x="8921750" y="2752725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7" name="Line 56"/>
          <p:cNvSpPr>
            <a:spLocks noChangeShapeType="1"/>
          </p:cNvSpPr>
          <p:nvPr/>
        </p:nvSpPr>
        <p:spPr bwMode="auto">
          <a:xfrm>
            <a:off x="641350" y="3025775"/>
            <a:ext cx="0" cy="8207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8" name="Line 57"/>
          <p:cNvSpPr>
            <a:spLocks noChangeShapeType="1"/>
          </p:cNvSpPr>
          <p:nvPr/>
        </p:nvSpPr>
        <p:spPr bwMode="auto">
          <a:xfrm>
            <a:off x="8921750" y="3025775"/>
            <a:ext cx="0" cy="8207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9" name="Line 58"/>
          <p:cNvSpPr>
            <a:spLocks noChangeShapeType="1"/>
          </p:cNvSpPr>
          <p:nvPr/>
        </p:nvSpPr>
        <p:spPr bwMode="auto">
          <a:xfrm>
            <a:off x="641350" y="3846513"/>
            <a:ext cx="0" cy="4556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0" name="Line 59"/>
          <p:cNvSpPr>
            <a:spLocks noChangeShapeType="1"/>
          </p:cNvSpPr>
          <p:nvPr/>
        </p:nvSpPr>
        <p:spPr bwMode="auto">
          <a:xfrm>
            <a:off x="8921750" y="3846513"/>
            <a:ext cx="0" cy="4556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1" name="Line 60"/>
          <p:cNvSpPr>
            <a:spLocks noChangeShapeType="1"/>
          </p:cNvSpPr>
          <p:nvPr/>
        </p:nvSpPr>
        <p:spPr bwMode="auto">
          <a:xfrm>
            <a:off x="641350" y="4302125"/>
            <a:ext cx="0" cy="4556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2" name="Line 61"/>
          <p:cNvSpPr>
            <a:spLocks noChangeShapeType="1"/>
          </p:cNvSpPr>
          <p:nvPr/>
        </p:nvSpPr>
        <p:spPr bwMode="auto">
          <a:xfrm>
            <a:off x="8921750" y="4302125"/>
            <a:ext cx="0" cy="4556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3" name="Line 62"/>
          <p:cNvSpPr>
            <a:spLocks noChangeShapeType="1"/>
          </p:cNvSpPr>
          <p:nvPr/>
        </p:nvSpPr>
        <p:spPr bwMode="auto">
          <a:xfrm>
            <a:off x="641350" y="475773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4" name="Line 63"/>
          <p:cNvSpPr>
            <a:spLocks noChangeShapeType="1"/>
          </p:cNvSpPr>
          <p:nvPr/>
        </p:nvSpPr>
        <p:spPr bwMode="auto">
          <a:xfrm>
            <a:off x="8921750" y="475773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5" name="Line 64"/>
          <p:cNvSpPr>
            <a:spLocks noChangeShapeType="1"/>
          </p:cNvSpPr>
          <p:nvPr/>
        </p:nvSpPr>
        <p:spPr bwMode="auto">
          <a:xfrm>
            <a:off x="641350" y="503078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6" name="Line 65"/>
          <p:cNvSpPr>
            <a:spLocks noChangeShapeType="1"/>
          </p:cNvSpPr>
          <p:nvPr/>
        </p:nvSpPr>
        <p:spPr bwMode="auto">
          <a:xfrm>
            <a:off x="8921750" y="503078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7" name="Line 66"/>
          <p:cNvSpPr>
            <a:spLocks noChangeShapeType="1"/>
          </p:cNvSpPr>
          <p:nvPr/>
        </p:nvSpPr>
        <p:spPr bwMode="auto">
          <a:xfrm>
            <a:off x="641350" y="530383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8" name="Line 67"/>
          <p:cNvSpPr>
            <a:spLocks noChangeShapeType="1"/>
          </p:cNvSpPr>
          <p:nvPr/>
        </p:nvSpPr>
        <p:spPr bwMode="auto">
          <a:xfrm>
            <a:off x="8921750" y="530383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9" name="Line 68"/>
          <p:cNvSpPr>
            <a:spLocks noChangeShapeType="1"/>
          </p:cNvSpPr>
          <p:nvPr/>
        </p:nvSpPr>
        <p:spPr bwMode="auto">
          <a:xfrm>
            <a:off x="641350" y="557688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60" name="Line 69"/>
          <p:cNvSpPr>
            <a:spLocks noChangeShapeType="1"/>
          </p:cNvSpPr>
          <p:nvPr/>
        </p:nvSpPr>
        <p:spPr bwMode="auto">
          <a:xfrm>
            <a:off x="8921750" y="557688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61" name="Line 70"/>
          <p:cNvSpPr>
            <a:spLocks noChangeShapeType="1"/>
          </p:cNvSpPr>
          <p:nvPr/>
        </p:nvSpPr>
        <p:spPr bwMode="auto">
          <a:xfrm>
            <a:off x="641350" y="584993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62" name="Line 71"/>
          <p:cNvSpPr>
            <a:spLocks noChangeShapeType="1"/>
          </p:cNvSpPr>
          <p:nvPr/>
        </p:nvSpPr>
        <p:spPr bwMode="auto">
          <a:xfrm>
            <a:off x="8921750" y="584993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63" name="Line 72"/>
          <p:cNvSpPr>
            <a:spLocks noChangeShapeType="1"/>
          </p:cNvSpPr>
          <p:nvPr/>
        </p:nvSpPr>
        <p:spPr bwMode="auto">
          <a:xfrm>
            <a:off x="498475" y="5737225"/>
            <a:ext cx="0" cy="711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64" name="Line 73"/>
          <p:cNvSpPr>
            <a:spLocks noChangeShapeType="1"/>
          </p:cNvSpPr>
          <p:nvPr/>
        </p:nvSpPr>
        <p:spPr bwMode="auto">
          <a:xfrm>
            <a:off x="8778875" y="5737225"/>
            <a:ext cx="0" cy="711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65" name="Line 74"/>
          <p:cNvSpPr>
            <a:spLocks noChangeShapeType="1"/>
          </p:cNvSpPr>
          <p:nvPr/>
        </p:nvSpPr>
        <p:spPr bwMode="auto">
          <a:xfrm>
            <a:off x="498475" y="6448425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66" name="Line 75"/>
          <p:cNvSpPr>
            <a:spLocks noChangeShapeType="1"/>
          </p:cNvSpPr>
          <p:nvPr/>
        </p:nvSpPr>
        <p:spPr bwMode="auto">
          <a:xfrm>
            <a:off x="8778875" y="6448425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67" name="Line 76"/>
          <p:cNvSpPr>
            <a:spLocks noChangeShapeType="1"/>
          </p:cNvSpPr>
          <p:nvPr/>
        </p:nvSpPr>
        <p:spPr bwMode="auto">
          <a:xfrm>
            <a:off x="498475" y="6721475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68" name="Line 77"/>
          <p:cNvSpPr>
            <a:spLocks noChangeShapeType="1"/>
          </p:cNvSpPr>
          <p:nvPr/>
        </p:nvSpPr>
        <p:spPr bwMode="auto">
          <a:xfrm>
            <a:off x="8778875" y="6721475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69" name="Line 78"/>
          <p:cNvSpPr>
            <a:spLocks noChangeShapeType="1"/>
          </p:cNvSpPr>
          <p:nvPr/>
        </p:nvSpPr>
        <p:spPr bwMode="auto">
          <a:xfrm>
            <a:off x="498475" y="6994525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70" name="Line 79"/>
          <p:cNvSpPr>
            <a:spLocks noChangeShapeType="1"/>
          </p:cNvSpPr>
          <p:nvPr/>
        </p:nvSpPr>
        <p:spPr bwMode="auto">
          <a:xfrm>
            <a:off x="8778875" y="6994525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71" name="Line 80"/>
          <p:cNvSpPr>
            <a:spLocks noChangeShapeType="1"/>
          </p:cNvSpPr>
          <p:nvPr/>
        </p:nvSpPr>
        <p:spPr bwMode="auto">
          <a:xfrm>
            <a:off x="6691313" y="7267575"/>
            <a:ext cx="20875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72" name="Oval 7"/>
          <p:cNvSpPr>
            <a:spLocks noChangeArrowheads="1"/>
          </p:cNvSpPr>
          <p:nvPr/>
        </p:nvSpPr>
        <p:spPr bwMode="auto">
          <a:xfrm>
            <a:off x="4278313" y="3489325"/>
            <a:ext cx="647700" cy="644525"/>
          </a:xfrm>
          <a:prstGeom prst="ellipse">
            <a:avLst/>
          </a:prstGeom>
          <a:solidFill>
            <a:srgbClr val="0766B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 sz="2400"/>
          </a:p>
        </p:txBody>
      </p:sp>
      <p:sp>
        <p:nvSpPr>
          <p:cNvPr id="22573" name="Line 70"/>
          <p:cNvSpPr>
            <a:spLocks noChangeShapeType="1"/>
          </p:cNvSpPr>
          <p:nvPr/>
        </p:nvSpPr>
        <p:spPr bwMode="auto">
          <a:xfrm flipV="1">
            <a:off x="3162300" y="3992563"/>
            <a:ext cx="1044575" cy="1081087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2574" name="Group 45"/>
          <p:cNvGrpSpPr>
            <a:grpSpLocks/>
          </p:cNvGrpSpPr>
          <p:nvPr/>
        </p:nvGrpSpPr>
        <p:grpSpPr bwMode="auto">
          <a:xfrm>
            <a:off x="814388" y="1920875"/>
            <a:ext cx="349250" cy="368300"/>
            <a:chOff x="4694" y="3702"/>
            <a:chExt cx="273" cy="136"/>
          </a:xfrm>
        </p:grpSpPr>
        <p:sp>
          <p:nvSpPr>
            <p:cNvPr id="22605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06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2575" name="Line 71"/>
          <p:cNvSpPr>
            <a:spLocks noChangeShapeType="1"/>
          </p:cNvSpPr>
          <p:nvPr/>
        </p:nvSpPr>
        <p:spPr bwMode="auto">
          <a:xfrm>
            <a:off x="2046288" y="2624138"/>
            <a:ext cx="2160587" cy="1009650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76" name="Line 72"/>
          <p:cNvSpPr>
            <a:spLocks noChangeShapeType="1"/>
          </p:cNvSpPr>
          <p:nvPr/>
        </p:nvSpPr>
        <p:spPr bwMode="auto">
          <a:xfrm flipH="1" flipV="1">
            <a:off x="3989388" y="2373313"/>
            <a:ext cx="504825" cy="1008062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77" name="Line 74"/>
          <p:cNvSpPr>
            <a:spLocks noChangeShapeType="1"/>
          </p:cNvSpPr>
          <p:nvPr/>
        </p:nvSpPr>
        <p:spPr bwMode="auto">
          <a:xfrm flipV="1">
            <a:off x="5033963" y="3786188"/>
            <a:ext cx="431800" cy="26987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78" name="Line 74"/>
          <p:cNvSpPr>
            <a:spLocks noChangeShapeType="1"/>
          </p:cNvSpPr>
          <p:nvPr/>
        </p:nvSpPr>
        <p:spPr bwMode="auto">
          <a:xfrm flipH="1" flipV="1">
            <a:off x="4854575" y="4173538"/>
            <a:ext cx="503238" cy="889000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2579" name="Group 45"/>
          <p:cNvGrpSpPr>
            <a:grpSpLocks/>
          </p:cNvGrpSpPr>
          <p:nvPr/>
        </p:nvGrpSpPr>
        <p:grpSpPr bwMode="auto">
          <a:xfrm>
            <a:off x="3306763" y="1473200"/>
            <a:ext cx="349250" cy="368300"/>
            <a:chOff x="4694" y="3702"/>
            <a:chExt cx="273" cy="136"/>
          </a:xfrm>
        </p:grpSpPr>
        <p:sp>
          <p:nvSpPr>
            <p:cNvPr id="22603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04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2580" name="Group 45"/>
          <p:cNvGrpSpPr>
            <a:grpSpLocks/>
          </p:cNvGrpSpPr>
          <p:nvPr/>
        </p:nvGrpSpPr>
        <p:grpSpPr bwMode="auto">
          <a:xfrm>
            <a:off x="5610225" y="3598863"/>
            <a:ext cx="349250" cy="368300"/>
            <a:chOff x="4694" y="3702"/>
            <a:chExt cx="273" cy="136"/>
          </a:xfrm>
        </p:grpSpPr>
        <p:sp>
          <p:nvSpPr>
            <p:cNvPr id="22601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02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2581" name="Group 45"/>
          <p:cNvGrpSpPr>
            <a:grpSpLocks/>
          </p:cNvGrpSpPr>
          <p:nvPr/>
        </p:nvGrpSpPr>
        <p:grpSpPr bwMode="auto">
          <a:xfrm>
            <a:off x="5610225" y="4867275"/>
            <a:ext cx="349250" cy="368300"/>
            <a:chOff x="4694" y="3702"/>
            <a:chExt cx="273" cy="136"/>
          </a:xfrm>
        </p:grpSpPr>
        <p:sp>
          <p:nvSpPr>
            <p:cNvPr id="22599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600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2582" name="Group 45"/>
          <p:cNvGrpSpPr>
            <a:grpSpLocks/>
          </p:cNvGrpSpPr>
          <p:nvPr/>
        </p:nvGrpSpPr>
        <p:grpSpPr bwMode="auto">
          <a:xfrm>
            <a:off x="5610225" y="2336800"/>
            <a:ext cx="349250" cy="368300"/>
            <a:chOff x="4694" y="3702"/>
            <a:chExt cx="273" cy="136"/>
          </a:xfrm>
        </p:grpSpPr>
        <p:sp>
          <p:nvSpPr>
            <p:cNvPr id="22597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98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2583" name="Line 74"/>
          <p:cNvSpPr>
            <a:spLocks noChangeShapeType="1"/>
          </p:cNvSpPr>
          <p:nvPr/>
        </p:nvSpPr>
        <p:spPr bwMode="auto">
          <a:xfrm flipV="1">
            <a:off x="4889500" y="2876550"/>
            <a:ext cx="684213" cy="576263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2584" name="Group 45"/>
          <p:cNvGrpSpPr>
            <a:grpSpLocks/>
          </p:cNvGrpSpPr>
          <p:nvPr/>
        </p:nvGrpSpPr>
        <p:grpSpPr bwMode="auto">
          <a:xfrm>
            <a:off x="3738563" y="5534025"/>
            <a:ext cx="349250" cy="368300"/>
            <a:chOff x="4694" y="3702"/>
            <a:chExt cx="273" cy="136"/>
          </a:xfrm>
        </p:grpSpPr>
        <p:sp>
          <p:nvSpPr>
            <p:cNvPr id="22595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96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2585" name="Line 74"/>
          <p:cNvSpPr>
            <a:spLocks noChangeShapeType="1"/>
          </p:cNvSpPr>
          <p:nvPr/>
        </p:nvSpPr>
        <p:spPr bwMode="auto">
          <a:xfrm flipV="1">
            <a:off x="4241800" y="4244975"/>
            <a:ext cx="179388" cy="1212850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88" name="Text Box 42"/>
          <p:cNvSpPr txBox="1">
            <a:spLocks noChangeArrowheads="1"/>
          </p:cNvSpPr>
          <p:nvPr/>
        </p:nvSpPr>
        <p:spPr bwMode="auto">
          <a:xfrm>
            <a:off x="893763" y="2012950"/>
            <a:ext cx="2663825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Helvetica" charset="0"/>
              </a:rPr>
              <a:t>332</a:t>
            </a:r>
            <a:endParaRPr lang="es-ES" b="1" dirty="0">
              <a:solidFill>
                <a:srgbClr val="0070C0"/>
              </a:solidFill>
              <a:latin typeface="Helvetica" charset="0"/>
            </a:endParaRP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rgbClr val="0766B2"/>
                </a:solidFill>
                <a:latin typeface="Helvetica" charset="0"/>
              </a:rPr>
              <a:t>PhD </a:t>
            </a:r>
            <a:r>
              <a:rPr lang="es-ES" b="1" dirty="0" err="1">
                <a:solidFill>
                  <a:srgbClr val="0766B2"/>
                </a:solidFill>
                <a:latin typeface="Helvetica" charset="0"/>
              </a:rPr>
              <a:t>theses</a:t>
            </a:r>
            <a:r>
              <a:rPr lang="es-ES" b="1" dirty="0">
                <a:solidFill>
                  <a:srgbClr val="0766B2"/>
                </a:solidFill>
                <a:latin typeface="Helvetica" charset="0"/>
              </a:rPr>
              <a:t> </a:t>
            </a:r>
            <a:r>
              <a:rPr lang="es-ES" dirty="0" err="1" smtClean="0"/>
              <a:t>presented</a:t>
            </a:r>
            <a:endParaRPr lang="es-ES" dirty="0" smtClean="0"/>
          </a:p>
          <a:p>
            <a:pPr>
              <a:lnSpc>
                <a:spcPct val="120000"/>
              </a:lnSpc>
            </a:pPr>
            <a:r>
              <a:rPr lang="es-ES" altLang="zh-CN" b="1" dirty="0">
                <a:solidFill>
                  <a:srgbClr val="0766B2"/>
                </a:solidFill>
              </a:rPr>
              <a:t>332</a:t>
            </a:r>
            <a:r>
              <a:rPr lang="zh-CN" altLang="en-US" b="1" dirty="0">
                <a:solidFill>
                  <a:srgbClr val="0766B2"/>
                </a:solidFill>
              </a:rPr>
              <a:t>博士论文</a:t>
            </a:r>
            <a:r>
              <a:rPr lang="zh-CN" altLang="en-US" dirty="0"/>
              <a:t>已经递交</a:t>
            </a:r>
            <a:endParaRPr lang="ca-ES" dirty="0"/>
          </a:p>
          <a:p>
            <a:pPr>
              <a:lnSpc>
                <a:spcPct val="120000"/>
              </a:lnSpc>
            </a:pPr>
            <a:endParaRPr lang="ca-ES" b="1" dirty="0">
              <a:solidFill>
                <a:srgbClr val="993366"/>
              </a:solidFill>
            </a:endParaRPr>
          </a:p>
        </p:txBody>
      </p:sp>
      <p:sp>
        <p:nvSpPr>
          <p:cNvPr id="22589" name="Text Box 42"/>
          <p:cNvSpPr txBox="1">
            <a:spLocks noChangeArrowheads="1"/>
          </p:cNvSpPr>
          <p:nvPr/>
        </p:nvSpPr>
        <p:spPr bwMode="auto">
          <a:xfrm>
            <a:off x="3341688" y="1508125"/>
            <a:ext cx="33956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Helvetica" charset="0"/>
              </a:rPr>
              <a:t>2,385</a:t>
            </a:r>
            <a:endParaRPr lang="es-ES" b="1" dirty="0">
              <a:solidFill>
                <a:srgbClr val="0070C0"/>
              </a:solidFill>
              <a:latin typeface="Helvetica" charset="0"/>
            </a:endParaRPr>
          </a:p>
          <a:p>
            <a:r>
              <a:rPr lang="es-ES" b="1" dirty="0" err="1">
                <a:solidFill>
                  <a:srgbClr val="0766B2"/>
                </a:solidFill>
                <a:latin typeface="Helvetica" charset="0"/>
              </a:rPr>
              <a:t>Papers</a:t>
            </a:r>
            <a:r>
              <a:rPr lang="es-ES" dirty="0"/>
              <a:t> in </a:t>
            </a:r>
            <a:r>
              <a:rPr lang="es-ES" dirty="0" err="1"/>
              <a:t>scientific</a:t>
            </a:r>
            <a:r>
              <a:rPr lang="es-ES" dirty="0"/>
              <a:t> </a:t>
            </a:r>
            <a:r>
              <a:rPr lang="es-ES" dirty="0" err="1" smtClean="0"/>
              <a:t>journals</a:t>
            </a:r>
            <a:endParaRPr lang="es-ES" dirty="0" smtClean="0"/>
          </a:p>
          <a:p>
            <a:r>
              <a:rPr lang="es-ES_tradnl" altLang="zh-CN" dirty="0" smtClean="0">
                <a:solidFill>
                  <a:srgbClr val="0766B2"/>
                </a:solidFill>
              </a:rPr>
              <a:t>2,835</a:t>
            </a:r>
            <a:r>
              <a:rPr lang="es-ES_tradnl" altLang="zh-CN" dirty="0" smtClean="0"/>
              <a:t> </a:t>
            </a:r>
            <a:r>
              <a:rPr lang="zh-TW" altLang="en-US" dirty="0"/>
              <a:t>篇学术期刊文章</a:t>
            </a:r>
            <a:endParaRPr lang="ca-ES" dirty="0"/>
          </a:p>
        </p:txBody>
      </p:sp>
      <p:sp>
        <p:nvSpPr>
          <p:cNvPr id="22590" name="Text Box 43"/>
          <p:cNvSpPr txBox="1">
            <a:spLocks noChangeArrowheads="1"/>
          </p:cNvSpPr>
          <p:nvPr/>
        </p:nvSpPr>
        <p:spPr bwMode="auto">
          <a:xfrm>
            <a:off x="5646738" y="2336800"/>
            <a:ext cx="20185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Helvetica" charset="0"/>
              </a:rPr>
              <a:t>201</a:t>
            </a:r>
            <a:endParaRPr lang="es-ES" b="1" dirty="0">
              <a:solidFill>
                <a:srgbClr val="0070C0"/>
              </a:solidFill>
              <a:latin typeface="Helvetica" charset="0"/>
            </a:endParaRPr>
          </a:p>
          <a:p>
            <a:r>
              <a:rPr lang="es-ES" dirty="0" err="1"/>
              <a:t>Research</a:t>
            </a:r>
            <a:r>
              <a:rPr lang="es-ES" dirty="0"/>
              <a:t> </a:t>
            </a:r>
            <a:r>
              <a:rPr lang="es-ES" b="1" dirty="0" err="1" smtClean="0">
                <a:solidFill>
                  <a:srgbClr val="0766B2"/>
                </a:solidFill>
                <a:latin typeface="Helvetica" charset="0"/>
              </a:rPr>
              <a:t>groups</a:t>
            </a:r>
            <a:endParaRPr lang="es-ES" b="1" dirty="0" smtClean="0">
              <a:solidFill>
                <a:srgbClr val="0766B2"/>
              </a:solidFill>
              <a:latin typeface="Helvetica" charset="0"/>
            </a:endParaRPr>
          </a:p>
          <a:p>
            <a:r>
              <a:rPr lang="es-ES" b="1" dirty="0" smtClean="0">
                <a:solidFill>
                  <a:srgbClr val="0070C0"/>
                </a:solidFill>
                <a:latin typeface="Helvetica" charset="0"/>
              </a:rPr>
              <a:t>201 </a:t>
            </a:r>
            <a:r>
              <a:rPr lang="zh-CN" altLang="en-US" b="1" dirty="0" smtClean="0">
                <a:solidFill>
                  <a:srgbClr val="000000"/>
                </a:solidFill>
                <a:latin typeface="Helvetica" pitchFamily="34" charset="0"/>
              </a:rPr>
              <a:t>科</a:t>
            </a:r>
            <a:r>
              <a:rPr lang="zh-CN" altLang="en-US" b="1" dirty="0">
                <a:solidFill>
                  <a:srgbClr val="000000"/>
                </a:solidFill>
                <a:latin typeface="Helvetica" pitchFamily="34" charset="0"/>
              </a:rPr>
              <a:t>研团队</a:t>
            </a:r>
            <a:endParaRPr lang="es-ES" b="1" dirty="0">
              <a:solidFill>
                <a:srgbClr val="0766B2"/>
              </a:solidFill>
              <a:latin typeface="Helvetica" charset="0"/>
            </a:endParaRPr>
          </a:p>
          <a:p>
            <a:endParaRPr lang="ca-ES" b="1" dirty="0">
              <a:solidFill>
                <a:srgbClr val="993366"/>
              </a:solidFill>
            </a:endParaRPr>
          </a:p>
        </p:txBody>
      </p:sp>
      <p:sp>
        <p:nvSpPr>
          <p:cNvPr id="22591" name="Text Box 43"/>
          <p:cNvSpPr txBox="1">
            <a:spLocks noChangeArrowheads="1"/>
          </p:cNvSpPr>
          <p:nvPr/>
        </p:nvSpPr>
        <p:spPr bwMode="auto">
          <a:xfrm>
            <a:off x="5646738" y="3633788"/>
            <a:ext cx="3403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Helvetica" charset="0"/>
              </a:rPr>
              <a:t>160</a:t>
            </a:r>
            <a:endParaRPr lang="es-ES" b="1" dirty="0">
              <a:solidFill>
                <a:srgbClr val="0070C0"/>
              </a:solidFill>
              <a:latin typeface="Helvetica" charset="0"/>
            </a:endParaRPr>
          </a:p>
          <a:p>
            <a:r>
              <a:rPr lang="es-ES" dirty="0" err="1"/>
              <a:t>Technical</a:t>
            </a:r>
            <a:r>
              <a:rPr lang="es-ES" dirty="0"/>
              <a:t> and </a:t>
            </a:r>
            <a:r>
              <a:rPr lang="es-ES" dirty="0" err="1"/>
              <a:t>scientific</a:t>
            </a:r>
            <a:r>
              <a:rPr lang="es-ES" dirty="0"/>
              <a:t> </a:t>
            </a:r>
            <a:r>
              <a:rPr lang="es-ES" b="1" dirty="0" err="1">
                <a:solidFill>
                  <a:srgbClr val="0766B2"/>
                </a:solidFill>
                <a:latin typeface="Helvetica" charset="0"/>
              </a:rPr>
              <a:t>awards</a:t>
            </a:r>
            <a:endParaRPr lang="es-ES" b="1" dirty="0">
              <a:solidFill>
                <a:srgbClr val="0766B2"/>
              </a:solidFill>
              <a:latin typeface="Helvetica" charset="0"/>
            </a:endParaRPr>
          </a:p>
          <a:p>
            <a:r>
              <a:rPr lang="es-ES" altLang="zh-CN" b="1" dirty="0">
                <a:solidFill>
                  <a:srgbClr val="0766B2"/>
                </a:solidFill>
                <a:latin typeface="Helvetica" pitchFamily="34" charset="0"/>
              </a:rPr>
              <a:t>160 </a:t>
            </a:r>
            <a:r>
              <a:rPr lang="zh-TW" altLang="en-US" b="1" dirty="0">
                <a:latin typeface="华文细黑" pitchFamily="2" charset="-122"/>
                <a:ea typeface="华文细黑" pitchFamily="2" charset="-122"/>
              </a:rPr>
              <a:t>项科技荣誉</a:t>
            </a:r>
            <a:endParaRPr lang="zh-CN" altLang="es-ES" b="1" dirty="0">
              <a:latin typeface="华文细黑" pitchFamily="2" charset="-122"/>
              <a:ea typeface="华文细黑" pitchFamily="2" charset="-122"/>
            </a:endParaRPr>
          </a:p>
          <a:p>
            <a:endParaRPr lang="ca-ES" b="1" dirty="0">
              <a:solidFill>
                <a:srgbClr val="993366"/>
              </a:solidFill>
            </a:endParaRPr>
          </a:p>
        </p:txBody>
      </p:sp>
      <p:sp>
        <p:nvSpPr>
          <p:cNvPr id="22592" name="Rectangle 13"/>
          <p:cNvSpPr>
            <a:spLocks noChangeArrowheads="1"/>
          </p:cNvSpPr>
          <p:nvPr/>
        </p:nvSpPr>
        <p:spPr bwMode="auto">
          <a:xfrm>
            <a:off x="5610225" y="4892675"/>
            <a:ext cx="38576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Helvetica" charset="0"/>
              </a:rPr>
              <a:t>17</a:t>
            </a:r>
            <a:endParaRPr lang="en-US" b="1" dirty="0">
              <a:solidFill>
                <a:srgbClr val="0070C0"/>
              </a:solidFill>
              <a:latin typeface="Helvetica" charset="0"/>
            </a:endParaRPr>
          </a:p>
          <a:p>
            <a:r>
              <a:rPr lang="en-US" dirty="0"/>
              <a:t>Specific research </a:t>
            </a:r>
            <a:r>
              <a:rPr lang="en-US" b="1" dirty="0" smtClean="0">
                <a:solidFill>
                  <a:srgbClr val="0766B2"/>
                </a:solidFill>
                <a:latin typeface="Helvetica" charset="0"/>
              </a:rPr>
              <a:t>centers</a:t>
            </a:r>
          </a:p>
          <a:p>
            <a:r>
              <a:rPr lang="es-ES_tradnl" altLang="zh-TW" b="1" dirty="0">
                <a:solidFill>
                  <a:srgbClr val="3366FF"/>
                </a:solidFill>
                <a:latin typeface="华文细黑" pitchFamily="2" charset="-122"/>
                <a:ea typeface="华文细黑" pitchFamily="2" charset="-122"/>
              </a:rPr>
              <a:t>17</a:t>
            </a:r>
            <a:r>
              <a:rPr lang="zh-TW" altLang="en-US" dirty="0">
                <a:latin typeface="华文细黑" pitchFamily="2" charset="-122"/>
                <a:ea typeface="华文细黑" pitchFamily="2" charset="-122"/>
              </a:rPr>
              <a:t>所专业研究中心</a:t>
            </a:r>
            <a:endParaRPr lang="es-ES_tradnl" dirty="0">
              <a:latin typeface="华文细黑" pitchFamily="2" charset="-122"/>
              <a:ea typeface="华文细黑" pitchFamily="2" charset="-122"/>
            </a:endParaRPr>
          </a:p>
          <a:p>
            <a:r>
              <a:rPr lang="en-US" b="1" dirty="0" smtClean="0">
                <a:solidFill>
                  <a:srgbClr val="0766B2"/>
                </a:solidFill>
                <a:latin typeface="Helvetica" charset="0"/>
              </a:rPr>
              <a:t> </a:t>
            </a:r>
            <a:endParaRPr lang="en-US" b="1" dirty="0">
              <a:solidFill>
                <a:srgbClr val="0766B2"/>
              </a:solidFill>
              <a:latin typeface="Helvetica" charset="0"/>
            </a:endParaRPr>
          </a:p>
          <a:p>
            <a:endParaRPr lang="es-ES" dirty="0"/>
          </a:p>
        </p:txBody>
      </p:sp>
      <p:sp>
        <p:nvSpPr>
          <p:cNvPr id="22593" name="Rectangle 7"/>
          <p:cNvSpPr>
            <a:spLocks noChangeArrowheads="1"/>
          </p:cNvSpPr>
          <p:nvPr/>
        </p:nvSpPr>
        <p:spPr bwMode="auto">
          <a:xfrm>
            <a:off x="3810000" y="5613400"/>
            <a:ext cx="3600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Helvetica" charset="0"/>
              </a:rPr>
              <a:t>1,698</a:t>
            </a:r>
            <a:endParaRPr lang="es-ES" b="1" dirty="0">
              <a:solidFill>
                <a:srgbClr val="0070C0"/>
              </a:solidFill>
              <a:latin typeface="Helvetica" charset="0"/>
            </a:endParaRPr>
          </a:p>
          <a:p>
            <a:r>
              <a:rPr lang="es-ES" b="1" dirty="0" err="1">
                <a:solidFill>
                  <a:srgbClr val="0766B2"/>
                </a:solidFill>
                <a:latin typeface="Helvetica" charset="0"/>
              </a:rPr>
              <a:t>Research</a:t>
            </a:r>
            <a:r>
              <a:rPr lang="es-ES" b="1" dirty="0">
                <a:solidFill>
                  <a:srgbClr val="0766B2"/>
                </a:solidFill>
                <a:latin typeface="Helvetica" charset="0"/>
              </a:rPr>
              <a:t> </a:t>
            </a:r>
            <a:r>
              <a:rPr lang="es-ES" b="1" dirty="0" err="1">
                <a:solidFill>
                  <a:srgbClr val="0766B2"/>
                </a:solidFill>
                <a:latin typeface="Helvetica" charset="0"/>
              </a:rPr>
              <a:t>projects</a:t>
            </a:r>
            <a:r>
              <a:rPr lang="es-ES" b="1" dirty="0">
                <a:solidFill>
                  <a:srgbClr val="0766B2"/>
                </a:solidFill>
                <a:latin typeface="Helvetica" charset="0"/>
              </a:rPr>
              <a:t> </a:t>
            </a:r>
            <a:r>
              <a:rPr lang="es-ES" dirty="0"/>
              <a:t>in </a:t>
            </a:r>
            <a:r>
              <a:rPr lang="es-ES" dirty="0" err="1" smtClean="0"/>
              <a:t>progress</a:t>
            </a:r>
            <a:endParaRPr lang="es-ES" dirty="0" smtClean="0"/>
          </a:p>
          <a:p>
            <a:r>
              <a:rPr lang="es-ES_tradnl" altLang="zh-TW" b="1" dirty="0" smtClean="0">
                <a:solidFill>
                  <a:srgbClr val="0766B2"/>
                </a:solidFill>
              </a:rPr>
              <a:t>1,698</a:t>
            </a:r>
            <a:r>
              <a:rPr lang="es-ES_tradnl" altLang="zh-TW" dirty="0" smtClean="0">
                <a:solidFill>
                  <a:srgbClr val="3366FF"/>
                </a:solidFill>
              </a:rPr>
              <a:t> </a:t>
            </a:r>
            <a:r>
              <a:rPr lang="zh-TW" altLang="en-US" dirty="0"/>
              <a:t>项现有研究项目</a:t>
            </a:r>
            <a:endParaRPr lang="zh-CN" altLang="es-ES" dirty="0"/>
          </a:p>
          <a:p>
            <a:endParaRPr lang="es-ES" dirty="0"/>
          </a:p>
        </p:txBody>
      </p:sp>
      <p:sp>
        <p:nvSpPr>
          <p:cNvPr id="22594" name="2 Marcador de contenido"/>
          <p:cNvSpPr>
            <a:spLocks noGrp="1"/>
          </p:cNvSpPr>
          <p:nvPr>
            <p:ph idx="4294967295"/>
          </p:nvPr>
        </p:nvSpPr>
        <p:spPr>
          <a:xfrm>
            <a:off x="3233738" y="549275"/>
            <a:ext cx="4933950" cy="45085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dirty="0" err="1" smtClean="0"/>
              <a:t>Research</a:t>
            </a:r>
            <a:r>
              <a:rPr lang="es-ES" dirty="0" smtClean="0"/>
              <a:t> to </a:t>
            </a:r>
            <a:r>
              <a:rPr lang="es-ES" dirty="0" err="1" smtClean="0"/>
              <a:t>Innovate</a:t>
            </a:r>
            <a:endParaRPr lang="es-ES" dirty="0" smtClean="0"/>
          </a:p>
        </p:txBody>
      </p:sp>
      <p:grpSp>
        <p:nvGrpSpPr>
          <p:cNvPr id="79" name="Group 45"/>
          <p:cNvGrpSpPr>
            <a:grpSpLocks/>
          </p:cNvGrpSpPr>
          <p:nvPr/>
        </p:nvGrpSpPr>
        <p:grpSpPr bwMode="auto">
          <a:xfrm>
            <a:off x="900163" y="5005809"/>
            <a:ext cx="230502" cy="368300"/>
            <a:chOff x="4694" y="3702"/>
            <a:chExt cx="273" cy="136"/>
          </a:xfrm>
        </p:grpSpPr>
        <p:sp>
          <p:nvSpPr>
            <p:cNvPr id="80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971600" y="5085184"/>
            <a:ext cx="23762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Helvetica" charset="0"/>
              </a:rPr>
              <a:t>1,126</a:t>
            </a:r>
          </a:p>
          <a:p>
            <a:r>
              <a:rPr lang="es-ES" b="1" dirty="0" err="1">
                <a:solidFill>
                  <a:srgbClr val="0070C0"/>
                </a:solidFill>
                <a:latin typeface="Helvetica" charset="0"/>
              </a:rPr>
              <a:t>Research</a:t>
            </a:r>
            <a:r>
              <a:rPr lang="es-ES" b="1" dirty="0">
                <a:solidFill>
                  <a:srgbClr val="0070C0"/>
                </a:solidFill>
                <a:latin typeface="Helvetica" charset="0"/>
              </a:rPr>
              <a:t> </a:t>
            </a:r>
            <a:r>
              <a:rPr lang="es-ES" b="1" dirty="0" err="1">
                <a:solidFill>
                  <a:srgbClr val="0070C0"/>
                </a:solidFill>
                <a:latin typeface="Helvetica" charset="0"/>
              </a:rPr>
              <a:t>projects</a:t>
            </a:r>
            <a:r>
              <a:rPr lang="es-ES" b="1" dirty="0">
                <a:solidFill>
                  <a:srgbClr val="0070C0"/>
                </a:solidFill>
                <a:latin typeface="Helvetica" charset="0"/>
              </a:rPr>
              <a:t> </a:t>
            </a:r>
            <a:r>
              <a:rPr lang="es-ES" dirty="0" err="1" smtClean="0"/>
              <a:t>started</a:t>
            </a:r>
            <a:r>
              <a:rPr lang="es-ES" dirty="0" smtClean="0"/>
              <a:t> in 2012</a:t>
            </a:r>
          </a:p>
          <a:p>
            <a:r>
              <a:rPr lang="es-ES" altLang="zh-CN" b="1" dirty="0" smtClean="0">
                <a:solidFill>
                  <a:srgbClr val="0070C0"/>
                </a:solidFill>
                <a:latin typeface="Helvetica" pitchFamily="34" charset="0"/>
              </a:rPr>
              <a:t>1</a:t>
            </a:r>
            <a:r>
              <a:rPr lang="es-ES_tradnl" altLang="zh-CN" b="1" dirty="0" smtClean="0">
                <a:solidFill>
                  <a:srgbClr val="0070C0"/>
                </a:solidFill>
                <a:latin typeface="Helvetica" pitchFamily="34" charset="0"/>
              </a:rPr>
              <a:t>,126</a:t>
            </a:r>
            <a:r>
              <a:rPr lang="zh-CN" altLang="en-US" dirty="0">
                <a:latin typeface="宋体" charset="-122"/>
              </a:rPr>
              <a:t>的科研项目于</a:t>
            </a:r>
            <a:r>
              <a:rPr lang="es-ES_tradnl" altLang="zh-CN" dirty="0">
                <a:latin typeface="宋体" charset="-122"/>
              </a:rPr>
              <a:t>2012</a:t>
            </a:r>
            <a:r>
              <a:rPr lang="zh-CN" altLang="en-US" dirty="0">
                <a:latin typeface="宋体" charset="-122"/>
              </a:rPr>
              <a:t>年开始启动</a:t>
            </a:r>
            <a:endParaRPr lang="zh-CN" altLang="es-ES" dirty="0">
              <a:latin typeface="宋体" charset="-122"/>
            </a:endParaRPr>
          </a:p>
          <a:p>
            <a:endParaRPr lang="es-ES" dirty="0"/>
          </a:p>
        </p:txBody>
      </p:sp>
      <p:sp>
        <p:nvSpPr>
          <p:cNvPr id="83" name="2 Marcador de contenido"/>
          <p:cNvSpPr txBox="1">
            <a:spLocks/>
          </p:cNvSpPr>
          <p:nvPr/>
        </p:nvSpPr>
        <p:spPr bwMode="auto">
          <a:xfrm>
            <a:off x="7991364" y="6456432"/>
            <a:ext cx="1116124" cy="36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a-ES" sz="1400" kern="0" dirty="0" smtClean="0"/>
              <a:t>2013-2014</a:t>
            </a:r>
            <a:endParaRPr lang="ca-ES" sz="1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9"/>
          <p:cNvSpPr>
            <a:spLocks noChangeShapeType="1"/>
          </p:cNvSpPr>
          <p:nvPr/>
        </p:nvSpPr>
        <p:spPr bwMode="auto">
          <a:xfrm>
            <a:off x="468313" y="115888"/>
            <a:ext cx="61928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79" name="Line 41"/>
          <p:cNvSpPr>
            <a:spLocks noChangeShapeType="1"/>
          </p:cNvSpPr>
          <p:nvPr/>
        </p:nvSpPr>
        <p:spPr bwMode="auto">
          <a:xfrm>
            <a:off x="468313" y="11588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0" name="Line 42"/>
          <p:cNvSpPr>
            <a:spLocks noChangeShapeType="1"/>
          </p:cNvSpPr>
          <p:nvPr/>
        </p:nvSpPr>
        <p:spPr bwMode="auto">
          <a:xfrm>
            <a:off x="8748713" y="11588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1" name="Line 43"/>
          <p:cNvSpPr>
            <a:spLocks noChangeShapeType="1"/>
          </p:cNvSpPr>
          <p:nvPr/>
        </p:nvSpPr>
        <p:spPr bwMode="auto">
          <a:xfrm>
            <a:off x="6661150" y="115888"/>
            <a:ext cx="20875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2" name="Line 44"/>
          <p:cNvSpPr>
            <a:spLocks noChangeShapeType="1"/>
          </p:cNvSpPr>
          <p:nvPr/>
        </p:nvSpPr>
        <p:spPr bwMode="auto">
          <a:xfrm>
            <a:off x="468313" y="38893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3" name="Line 45"/>
          <p:cNvSpPr>
            <a:spLocks noChangeShapeType="1"/>
          </p:cNvSpPr>
          <p:nvPr/>
        </p:nvSpPr>
        <p:spPr bwMode="auto">
          <a:xfrm>
            <a:off x="8748713" y="38893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4" name="Line 46"/>
          <p:cNvSpPr>
            <a:spLocks noChangeShapeType="1"/>
          </p:cNvSpPr>
          <p:nvPr/>
        </p:nvSpPr>
        <p:spPr bwMode="auto">
          <a:xfrm>
            <a:off x="468313" y="66198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5" name="Line 47"/>
          <p:cNvSpPr>
            <a:spLocks noChangeShapeType="1"/>
          </p:cNvSpPr>
          <p:nvPr/>
        </p:nvSpPr>
        <p:spPr bwMode="auto">
          <a:xfrm>
            <a:off x="8748713" y="66198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6" name="Line 48"/>
          <p:cNvSpPr>
            <a:spLocks noChangeShapeType="1"/>
          </p:cNvSpPr>
          <p:nvPr/>
        </p:nvSpPr>
        <p:spPr bwMode="auto">
          <a:xfrm>
            <a:off x="468313" y="93503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7" name="Line 49"/>
          <p:cNvSpPr>
            <a:spLocks noChangeShapeType="1"/>
          </p:cNvSpPr>
          <p:nvPr/>
        </p:nvSpPr>
        <p:spPr bwMode="auto">
          <a:xfrm>
            <a:off x="8748713" y="935038"/>
            <a:ext cx="0" cy="2730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8" name="Line 50"/>
          <p:cNvSpPr>
            <a:spLocks noChangeShapeType="1"/>
          </p:cNvSpPr>
          <p:nvPr/>
        </p:nvSpPr>
        <p:spPr bwMode="auto">
          <a:xfrm>
            <a:off x="395288" y="1089025"/>
            <a:ext cx="0" cy="6381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9" name="Line 51"/>
          <p:cNvSpPr>
            <a:spLocks noChangeShapeType="1"/>
          </p:cNvSpPr>
          <p:nvPr/>
        </p:nvSpPr>
        <p:spPr bwMode="auto">
          <a:xfrm>
            <a:off x="8675688" y="1089025"/>
            <a:ext cx="0" cy="6381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90" name="Line 52"/>
          <p:cNvSpPr>
            <a:spLocks noChangeShapeType="1"/>
          </p:cNvSpPr>
          <p:nvPr/>
        </p:nvSpPr>
        <p:spPr bwMode="auto">
          <a:xfrm>
            <a:off x="395288" y="1727200"/>
            <a:ext cx="0" cy="8207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91" name="Oval 7"/>
          <p:cNvSpPr>
            <a:spLocks noChangeArrowheads="1"/>
          </p:cNvSpPr>
          <p:nvPr/>
        </p:nvSpPr>
        <p:spPr bwMode="auto">
          <a:xfrm>
            <a:off x="4138613" y="3670300"/>
            <a:ext cx="647700" cy="644525"/>
          </a:xfrm>
          <a:prstGeom prst="ellipse">
            <a:avLst/>
          </a:prstGeom>
          <a:solidFill>
            <a:srgbClr val="0766B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 sz="2400"/>
          </a:p>
        </p:txBody>
      </p:sp>
      <p:sp>
        <p:nvSpPr>
          <p:cNvPr id="24592" name="Line 70"/>
          <p:cNvSpPr>
            <a:spLocks noChangeShapeType="1"/>
          </p:cNvSpPr>
          <p:nvPr/>
        </p:nvSpPr>
        <p:spPr bwMode="auto">
          <a:xfrm flipV="1">
            <a:off x="2951163" y="4281488"/>
            <a:ext cx="1079500" cy="973137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4593" name="Group 45"/>
          <p:cNvGrpSpPr>
            <a:grpSpLocks/>
          </p:cNvGrpSpPr>
          <p:nvPr/>
        </p:nvGrpSpPr>
        <p:grpSpPr bwMode="auto">
          <a:xfrm>
            <a:off x="711200" y="2101850"/>
            <a:ext cx="349250" cy="368300"/>
            <a:chOff x="4694" y="3702"/>
            <a:chExt cx="273" cy="136"/>
          </a:xfrm>
        </p:grpSpPr>
        <p:sp>
          <p:nvSpPr>
            <p:cNvPr id="24616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7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4594" name="Line 71"/>
          <p:cNvSpPr>
            <a:spLocks noChangeShapeType="1"/>
          </p:cNvSpPr>
          <p:nvPr/>
        </p:nvSpPr>
        <p:spPr bwMode="auto">
          <a:xfrm>
            <a:off x="2051050" y="3028950"/>
            <a:ext cx="2052638" cy="757238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95" name="Line 72"/>
          <p:cNvSpPr>
            <a:spLocks noChangeShapeType="1"/>
          </p:cNvSpPr>
          <p:nvPr/>
        </p:nvSpPr>
        <p:spPr bwMode="auto">
          <a:xfrm flipV="1">
            <a:off x="4545013" y="2286000"/>
            <a:ext cx="241300" cy="1276350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96" name="Line 74"/>
          <p:cNvSpPr>
            <a:spLocks noChangeShapeType="1"/>
          </p:cNvSpPr>
          <p:nvPr/>
        </p:nvSpPr>
        <p:spPr bwMode="auto">
          <a:xfrm flipV="1">
            <a:off x="4930775" y="3633788"/>
            <a:ext cx="863600" cy="280987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97" name="Line 74"/>
          <p:cNvSpPr>
            <a:spLocks noChangeShapeType="1"/>
          </p:cNvSpPr>
          <p:nvPr/>
        </p:nvSpPr>
        <p:spPr bwMode="auto">
          <a:xfrm flipH="1" flipV="1">
            <a:off x="4751388" y="4354513"/>
            <a:ext cx="611187" cy="755650"/>
          </a:xfrm>
          <a:prstGeom prst="line">
            <a:avLst/>
          </a:prstGeom>
          <a:noFill/>
          <a:ln w="25400">
            <a:solidFill>
              <a:srgbClr val="0766B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4598" name="Group 45"/>
          <p:cNvGrpSpPr>
            <a:grpSpLocks/>
          </p:cNvGrpSpPr>
          <p:nvPr/>
        </p:nvGrpSpPr>
        <p:grpSpPr bwMode="auto">
          <a:xfrm>
            <a:off x="4317235" y="1543049"/>
            <a:ext cx="349250" cy="368300"/>
            <a:chOff x="4694" y="3702"/>
            <a:chExt cx="273" cy="136"/>
          </a:xfrm>
        </p:grpSpPr>
        <p:sp>
          <p:nvSpPr>
            <p:cNvPr id="24614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5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4599" name="Group 45"/>
          <p:cNvGrpSpPr>
            <a:grpSpLocks/>
          </p:cNvGrpSpPr>
          <p:nvPr/>
        </p:nvGrpSpPr>
        <p:grpSpPr bwMode="auto">
          <a:xfrm>
            <a:off x="709613" y="5073650"/>
            <a:ext cx="349250" cy="368300"/>
            <a:chOff x="4694" y="3702"/>
            <a:chExt cx="273" cy="136"/>
          </a:xfrm>
        </p:grpSpPr>
        <p:sp>
          <p:nvSpPr>
            <p:cNvPr id="24612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3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4600" name="Group 45"/>
          <p:cNvGrpSpPr>
            <a:grpSpLocks/>
          </p:cNvGrpSpPr>
          <p:nvPr/>
        </p:nvGrpSpPr>
        <p:grpSpPr bwMode="auto">
          <a:xfrm>
            <a:off x="6011863" y="3417888"/>
            <a:ext cx="349250" cy="368300"/>
            <a:chOff x="4694" y="3702"/>
            <a:chExt cx="273" cy="136"/>
          </a:xfrm>
        </p:grpSpPr>
        <p:sp>
          <p:nvSpPr>
            <p:cNvPr id="24610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1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4601" name="Group 45"/>
          <p:cNvGrpSpPr>
            <a:grpSpLocks/>
          </p:cNvGrpSpPr>
          <p:nvPr/>
        </p:nvGrpSpPr>
        <p:grpSpPr bwMode="auto">
          <a:xfrm>
            <a:off x="5254625" y="5218113"/>
            <a:ext cx="349250" cy="368300"/>
            <a:chOff x="4694" y="3702"/>
            <a:chExt cx="273" cy="136"/>
          </a:xfrm>
        </p:grpSpPr>
        <p:sp>
          <p:nvSpPr>
            <p:cNvPr id="24608" name="Line 46"/>
            <p:cNvSpPr>
              <a:spLocks noChangeShapeType="1"/>
            </p:cNvSpPr>
            <p:nvPr/>
          </p:nvSpPr>
          <p:spPr bwMode="auto">
            <a:xfrm>
              <a:off x="4694" y="3702"/>
              <a:ext cx="273" cy="0"/>
            </a:xfrm>
            <a:prstGeom prst="line">
              <a:avLst/>
            </a:prstGeom>
            <a:noFill/>
            <a:ln w="254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9" name="Line 47"/>
            <p:cNvSpPr>
              <a:spLocks noChangeShapeType="1"/>
            </p:cNvSpPr>
            <p:nvPr/>
          </p:nvSpPr>
          <p:spPr bwMode="auto">
            <a:xfrm flipV="1">
              <a:off x="4694" y="3702"/>
              <a:ext cx="0" cy="136"/>
            </a:xfrm>
            <a:prstGeom prst="line">
              <a:avLst/>
            </a:prstGeom>
            <a:noFill/>
            <a:ln w="38100">
              <a:solidFill>
                <a:srgbClr val="0766B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4602" name="Rectangle 8"/>
          <p:cNvSpPr>
            <a:spLocks noChangeArrowheads="1"/>
          </p:cNvSpPr>
          <p:nvPr/>
        </p:nvSpPr>
        <p:spPr bwMode="auto">
          <a:xfrm>
            <a:off x="708004" y="2122488"/>
            <a:ext cx="2641600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ca-ES" b="1" dirty="0" smtClean="0">
                <a:solidFill>
                  <a:srgbClr val="0070C0"/>
                </a:solidFill>
                <a:latin typeface="Helvetica" charset="0"/>
              </a:rPr>
              <a:t>577</a:t>
            </a:r>
            <a:endParaRPr lang="ca-ES" b="1" dirty="0">
              <a:solidFill>
                <a:srgbClr val="0070C0"/>
              </a:solidFill>
              <a:latin typeface="Helvetica" charset="0"/>
            </a:endParaRPr>
          </a:p>
          <a:p>
            <a:pPr>
              <a:lnSpc>
                <a:spcPct val="120000"/>
              </a:lnSpc>
            </a:pPr>
            <a:r>
              <a:rPr lang="es-ES" b="1" dirty="0" err="1">
                <a:solidFill>
                  <a:srgbClr val="0766B2"/>
                </a:solidFill>
                <a:latin typeface="Helvetica" charset="0"/>
              </a:rPr>
              <a:t>Patent</a:t>
            </a:r>
            <a:r>
              <a:rPr lang="es-ES" b="1" dirty="0">
                <a:solidFill>
                  <a:srgbClr val="0766B2"/>
                </a:solidFill>
                <a:latin typeface="Helvetica" charset="0"/>
              </a:rPr>
              <a:t> </a:t>
            </a:r>
            <a:r>
              <a:rPr lang="es-ES" b="1" dirty="0" err="1" smtClean="0">
                <a:solidFill>
                  <a:srgbClr val="0766B2"/>
                </a:solidFill>
                <a:latin typeface="Helvetica" charset="0"/>
              </a:rPr>
              <a:t>licenses</a:t>
            </a:r>
            <a:r>
              <a:rPr lang="zh-CN" altLang="en-US" b="1" dirty="0">
                <a:solidFill>
                  <a:srgbClr val="0766B2"/>
                </a:solidFill>
                <a:latin typeface="华文细黑" pitchFamily="2" charset="-122"/>
                <a:ea typeface="华文细黑" pitchFamily="2" charset="-122"/>
              </a:rPr>
              <a:t>专利</a:t>
            </a:r>
            <a:endParaRPr lang="es-ES" b="1" dirty="0">
              <a:solidFill>
                <a:srgbClr val="0766B2"/>
              </a:solidFill>
              <a:latin typeface="Helvetica" charset="0"/>
            </a:endParaRPr>
          </a:p>
          <a:p>
            <a:pPr>
              <a:lnSpc>
                <a:spcPct val="120000"/>
              </a:lnSpc>
            </a:pPr>
            <a:r>
              <a:rPr lang="es-ES" sz="1600" dirty="0" smtClean="0">
                <a:latin typeface="Helvetica" charset="0"/>
              </a:rPr>
              <a:t>(2000/14)</a:t>
            </a:r>
            <a:endParaRPr lang="es-ES" sz="1600" dirty="0">
              <a:latin typeface="Helvetica" charset="0"/>
            </a:endParaRPr>
          </a:p>
        </p:txBody>
      </p:sp>
      <p:sp>
        <p:nvSpPr>
          <p:cNvPr id="24603" name="Rectangle 8"/>
          <p:cNvSpPr>
            <a:spLocks noChangeArrowheads="1"/>
          </p:cNvSpPr>
          <p:nvPr/>
        </p:nvSpPr>
        <p:spPr bwMode="auto">
          <a:xfrm>
            <a:off x="4356100" y="1551251"/>
            <a:ext cx="3311525" cy="16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latin typeface="Helvetica" charset="0"/>
              </a:rPr>
              <a:t>From 1998 </a:t>
            </a:r>
            <a:r>
              <a:rPr lang="en-US" sz="1600" dirty="0">
                <a:latin typeface="Helvetica" charset="0"/>
              </a:rPr>
              <a:t>to </a:t>
            </a:r>
            <a:r>
              <a:rPr lang="en-US" sz="1600" dirty="0" smtClean="0">
                <a:latin typeface="Helvetica" charset="0"/>
              </a:rPr>
              <a:t>2012: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宋体" charset="-122"/>
              </a:rPr>
              <a:t>自</a:t>
            </a:r>
            <a:r>
              <a:rPr lang="es-ES_tradnl" altLang="zh-CN" sz="1600" b="1" dirty="0">
                <a:solidFill>
                  <a:srgbClr val="000000"/>
                </a:solidFill>
                <a:latin typeface="宋体" charset="-122"/>
              </a:rPr>
              <a:t>1998</a:t>
            </a:r>
            <a:r>
              <a:rPr lang="zh-CN" altLang="en-US" sz="1600" b="1" dirty="0">
                <a:solidFill>
                  <a:srgbClr val="000000"/>
                </a:solidFill>
                <a:latin typeface="宋体" charset="-122"/>
              </a:rPr>
              <a:t>年至</a:t>
            </a:r>
            <a:r>
              <a:rPr lang="es-ES_tradnl" altLang="zh-CN" sz="1600" b="1" dirty="0">
                <a:solidFill>
                  <a:srgbClr val="000000"/>
                </a:solidFill>
                <a:latin typeface="宋体" charset="-122"/>
              </a:rPr>
              <a:t>2012</a:t>
            </a:r>
            <a:r>
              <a:rPr lang="zh-CN" altLang="en-US" sz="1600" b="1" dirty="0">
                <a:solidFill>
                  <a:srgbClr val="000000"/>
                </a:solidFill>
                <a:latin typeface="宋体" charset="-122"/>
              </a:rPr>
              <a:t>年：</a:t>
            </a:r>
            <a:endParaRPr lang="en-US" sz="1600" b="1" dirty="0">
              <a:solidFill>
                <a:srgbClr val="000000"/>
              </a:solidFill>
              <a:latin typeface="宋体" charset="-122"/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70C0"/>
                </a:solidFill>
                <a:latin typeface="Helvetica" charset="0"/>
              </a:rPr>
              <a:t>257</a:t>
            </a:r>
            <a:r>
              <a:rPr lang="en-US" b="1" dirty="0" smtClean="0">
                <a:latin typeface="Helvetica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Helvetica" charset="0"/>
              </a:rPr>
              <a:t>spin-off</a:t>
            </a:r>
            <a:r>
              <a:rPr lang="en-US" b="1" dirty="0">
                <a:solidFill>
                  <a:srgbClr val="FF0000"/>
                </a:solidFill>
                <a:latin typeface="Helvetica" charset="0"/>
              </a:rPr>
              <a:t> </a:t>
            </a:r>
            <a:r>
              <a:rPr lang="en-US" sz="1600" dirty="0">
                <a:latin typeface="Helvetica" charset="0"/>
              </a:rPr>
              <a:t>and</a:t>
            </a:r>
            <a:r>
              <a:rPr lang="en-US" b="1" dirty="0">
                <a:solidFill>
                  <a:srgbClr val="FF0000"/>
                </a:solidFill>
                <a:latin typeface="Helvetica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Helvetica" charset="0"/>
              </a:rPr>
              <a:t>start-up</a:t>
            </a:r>
          </a:p>
          <a:p>
            <a:pPr>
              <a:lnSpc>
                <a:spcPct val="120000"/>
              </a:lnSpc>
            </a:pPr>
            <a:r>
              <a:rPr lang="es-ES" altLang="zh-CN" dirty="0">
                <a:latin typeface="华文细黑" pitchFamily="2" charset="-122"/>
                <a:ea typeface="华文细黑" pitchFamily="2" charset="-122"/>
              </a:rPr>
              <a:t>257 </a:t>
            </a:r>
            <a:r>
              <a:rPr lang="zh-TW" altLang="en-US" dirty="0">
                <a:latin typeface="华文细黑" pitchFamily="2" charset="-122"/>
                <a:ea typeface="华文细黑" pitchFamily="2" charset="-122"/>
              </a:rPr>
              <a:t>分拆和创业</a:t>
            </a:r>
            <a:r>
              <a:rPr lang="zh-CN" altLang="en-US" dirty="0">
                <a:latin typeface="华文细黑" pitchFamily="2" charset="-122"/>
                <a:ea typeface="华文细黑" pitchFamily="2" charset="-122"/>
              </a:rPr>
              <a:t>项目成立</a:t>
            </a:r>
            <a:endParaRPr lang="zh-CN" altLang="es-ES" dirty="0"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0070C0"/>
              </a:solidFill>
              <a:latin typeface="Helvetica" charset="0"/>
            </a:endParaRPr>
          </a:p>
        </p:txBody>
      </p:sp>
      <p:sp>
        <p:nvSpPr>
          <p:cNvPr id="24604" name="Rectangle 13"/>
          <p:cNvSpPr>
            <a:spLocks noChangeArrowheads="1"/>
          </p:cNvSpPr>
          <p:nvPr/>
        </p:nvSpPr>
        <p:spPr bwMode="auto">
          <a:xfrm>
            <a:off x="6011863" y="3454400"/>
            <a:ext cx="27860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Helvetica" charset="0"/>
              </a:rPr>
              <a:t>49,003,263 €</a:t>
            </a:r>
            <a:endParaRPr lang="es-ES" b="1" dirty="0">
              <a:solidFill>
                <a:srgbClr val="0070C0"/>
              </a:solidFill>
              <a:latin typeface="Helvetica" charset="0"/>
            </a:endParaRPr>
          </a:p>
          <a:p>
            <a:r>
              <a:rPr lang="en-US" b="1" dirty="0">
                <a:solidFill>
                  <a:srgbClr val="0766B2"/>
                </a:solidFill>
                <a:latin typeface="Helvetica" charset="0"/>
              </a:rPr>
              <a:t>Research </a:t>
            </a:r>
            <a:r>
              <a:rPr lang="en-US" b="1" dirty="0" smtClean="0">
                <a:solidFill>
                  <a:srgbClr val="0766B2"/>
                </a:solidFill>
                <a:latin typeface="Helvetica" charset="0"/>
              </a:rPr>
              <a:t>income</a:t>
            </a:r>
          </a:p>
          <a:p>
            <a:r>
              <a:rPr lang="zh-CN" altLang="en-US" b="1" dirty="0">
                <a:solidFill>
                  <a:srgbClr val="0766B2"/>
                </a:solidFill>
                <a:latin typeface="华文细黑" pitchFamily="2" charset="-122"/>
                <a:ea typeface="华文细黑" pitchFamily="2" charset="-122"/>
              </a:rPr>
              <a:t>科研经费收入</a:t>
            </a:r>
            <a:endParaRPr lang="es-ES_tradnl" b="1" dirty="0">
              <a:solidFill>
                <a:srgbClr val="0766B2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en-US" sz="1600" dirty="0" smtClean="0">
                <a:latin typeface="Helvetica" charset="0"/>
              </a:rPr>
              <a:t>(2014)</a:t>
            </a:r>
            <a:endParaRPr lang="es-ES" sz="1600" dirty="0">
              <a:latin typeface="Helvetica" charset="0"/>
            </a:endParaRPr>
          </a:p>
          <a:p>
            <a:endParaRPr lang="es-ES" dirty="0"/>
          </a:p>
        </p:txBody>
      </p:sp>
      <p:sp>
        <p:nvSpPr>
          <p:cNvPr id="24605" name="Rectangle 7"/>
          <p:cNvSpPr>
            <a:spLocks noChangeArrowheads="1"/>
          </p:cNvSpPr>
          <p:nvPr/>
        </p:nvSpPr>
        <p:spPr bwMode="auto">
          <a:xfrm>
            <a:off x="5284788" y="5289550"/>
            <a:ext cx="37861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Helvetica" charset="0"/>
              </a:rPr>
              <a:t>2,164</a:t>
            </a:r>
          </a:p>
          <a:p>
            <a:r>
              <a:rPr lang="en-US" b="1" dirty="0">
                <a:solidFill>
                  <a:srgbClr val="0070C0"/>
                </a:solidFill>
                <a:latin typeface="Helvetica" charset="0"/>
              </a:rPr>
              <a:t>Sponsoring </a:t>
            </a:r>
            <a:r>
              <a:rPr lang="en-US" dirty="0">
                <a:latin typeface="Helvetica" charset="0"/>
              </a:rPr>
              <a:t>and</a:t>
            </a:r>
            <a:r>
              <a:rPr lang="en-US" b="1" dirty="0">
                <a:solidFill>
                  <a:srgbClr val="0070C0"/>
                </a:solidFill>
                <a:latin typeface="Helvetica" charset="0"/>
              </a:rPr>
              <a:t> collaborating </a:t>
            </a:r>
            <a:r>
              <a:rPr lang="en-US" dirty="0" smtClean="0"/>
              <a:t>companies</a:t>
            </a:r>
          </a:p>
          <a:p>
            <a:r>
              <a:rPr lang="es-ES" altLang="zh-CN" b="1" dirty="0" smtClean="0">
                <a:solidFill>
                  <a:srgbClr val="0766B2"/>
                </a:solidFill>
                <a:latin typeface="Helvetica" pitchFamily="34" charset="0"/>
                <a:ea typeface="华文细黑" pitchFamily="2" charset="-122"/>
                <a:cs typeface="Helvetica" pitchFamily="34" charset="0"/>
              </a:rPr>
              <a:t>2,164</a:t>
            </a:r>
            <a:r>
              <a:rPr lang="es-ES" altLang="zh-CN" b="1" dirty="0" smtClean="0">
                <a:solidFill>
                  <a:srgbClr val="0766B2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TW" altLang="en-US" b="1" dirty="0">
                <a:solidFill>
                  <a:srgbClr val="0766B2"/>
                </a:solidFill>
                <a:latin typeface="华文细黑" pitchFamily="2" charset="-122"/>
                <a:ea typeface="华文细黑" pitchFamily="2" charset="-122"/>
              </a:rPr>
              <a:t>赞助企业和合作伙伴</a:t>
            </a:r>
            <a:endParaRPr lang="zh-CN" altLang="es-ES" b="1" dirty="0">
              <a:solidFill>
                <a:srgbClr val="0766B2"/>
              </a:solidFill>
              <a:latin typeface="华文细黑" pitchFamily="2" charset="-122"/>
              <a:ea typeface="华文细黑" pitchFamily="2" charset="-122"/>
            </a:endParaRPr>
          </a:p>
          <a:p>
            <a:endParaRPr lang="en-US" dirty="0"/>
          </a:p>
        </p:txBody>
      </p:sp>
      <p:sp>
        <p:nvSpPr>
          <p:cNvPr id="24606" name="Rectangle 7"/>
          <p:cNvSpPr>
            <a:spLocks noChangeArrowheads="1"/>
          </p:cNvSpPr>
          <p:nvPr/>
        </p:nvSpPr>
        <p:spPr bwMode="auto">
          <a:xfrm>
            <a:off x="754063" y="5110163"/>
            <a:ext cx="37861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rgbClr val="0766B2"/>
                </a:solidFill>
                <a:latin typeface="Helvetica" charset="0"/>
              </a:rPr>
              <a:t>20</a:t>
            </a:r>
            <a:endParaRPr lang="es-ES" b="1" dirty="0">
              <a:solidFill>
                <a:srgbClr val="0766B2"/>
              </a:solidFill>
              <a:latin typeface="Helvetica" charset="0"/>
            </a:endParaRPr>
          </a:p>
          <a:p>
            <a:r>
              <a:rPr lang="en-US" dirty="0"/>
              <a:t>UPC </a:t>
            </a:r>
            <a:r>
              <a:rPr lang="en-US" b="1" dirty="0">
                <a:solidFill>
                  <a:srgbClr val="0766B2"/>
                </a:solidFill>
                <a:latin typeface="Helvetica" charset="0"/>
              </a:rPr>
              <a:t>members</a:t>
            </a:r>
            <a:r>
              <a:rPr lang="en-US" dirty="0"/>
              <a:t> of the </a:t>
            </a:r>
            <a:r>
              <a:rPr lang="en-US" dirty="0" err="1"/>
              <a:t>catalan</a:t>
            </a:r>
            <a:r>
              <a:rPr lang="en-US" dirty="0"/>
              <a:t> research network of </a:t>
            </a:r>
            <a:r>
              <a:rPr lang="en-US" dirty="0" smtClean="0"/>
              <a:t>excellence</a:t>
            </a:r>
          </a:p>
          <a:p>
            <a:r>
              <a:rPr lang="es-ES_tradnl" altLang="zh-CN" b="1" dirty="0">
                <a:solidFill>
                  <a:srgbClr val="0766B2"/>
                </a:solidFill>
                <a:latin typeface="Helvetica" pitchFamily="34" charset="0"/>
              </a:rPr>
              <a:t>20 </a:t>
            </a:r>
            <a:r>
              <a:rPr lang="zh-CN" altLang="en-US" b="1" dirty="0">
                <a:solidFill>
                  <a:srgbClr val="0766B2"/>
                </a:solidFill>
                <a:latin typeface="Helvetica" pitchFamily="34" charset="0"/>
              </a:rPr>
              <a:t>个科研网络</a:t>
            </a:r>
            <a:r>
              <a:rPr lang="es-ES_tradnl" altLang="zh-CN" b="1" dirty="0">
                <a:solidFill>
                  <a:srgbClr val="0766B2"/>
                </a:solidFill>
                <a:latin typeface="Helvetica" pitchFamily="34" charset="0"/>
              </a:rPr>
              <a:t>TECNIO</a:t>
            </a:r>
            <a:r>
              <a:rPr lang="zh-CN" altLang="en-US" b="1" dirty="0">
                <a:solidFill>
                  <a:srgbClr val="0766B2"/>
                </a:solidFill>
                <a:latin typeface="Helvetica" pitchFamily="34" charset="0"/>
              </a:rPr>
              <a:t>中心</a:t>
            </a:r>
            <a:endParaRPr lang="zh-CN" altLang="es-ES" dirty="0"/>
          </a:p>
          <a:p>
            <a:endParaRPr lang="es-ES" dirty="0"/>
          </a:p>
        </p:txBody>
      </p:sp>
      <p:sp>
        <p:nvSpPr>
          <p:cNvPr id="24607" name="2 Marcador de contenido"/>
          <p:cNvSpPr>
            <a:spLocks noGrp="1"/>
          </p:cNvSpPr>
          <p:nvPr>
            <p:ph idx="4294967295"/>
          </p:nvPr>
        </p:nvSpPr>
        <p:spPr>
          <a:xfrm>
            <a:off x="3233738" y="549275"/>
            <a:ext cx="4933950" cy="45085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None/>
            </a:pPr>
            <a:r>
              <a:rPr lang="es-ES" dirty="0" err="1" smtClean="0"/>
              <a:t>Creating</a:t>
            </a:r>
            <a:r>
              <a:rPr lang="es-ES" dirty="0" smtClean="0"/>
              <a:t> </a:t>
            </a:r>
            <a:r>
              <a:rPr lang="es-ES" dirty="0" err="1" smtClean="0"/>
              <a:t>Future</a:t>
            </a:r>
            <a:r>
              <a:rPr lang="es-ES" dirty="0" smtClean="0"/>
              <a:t> 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创</a:t>
            </a:r>
            <a:r>
              <a:rPr lang="zh-CN" altLang="en-US" dirty="0">
                <a:latin typeface="华文细黑" pitchFamily="2" charset="-122"/>
                <a:ea typeface="华文细黑" pitchFamily="2" charset="-122"/>
              </a:rPr>
              <a:t>新</a:t>
            </a:r>
            <a:endParaRPr lang="es-ES" dirty="0" smtClean="0"/>
          </a:p>
        </p:txBody>
      </p:sp>
      <p:sp>
        <p:nvSpPr>
          <p:cNvPr id="42" name="2 Marcador de contenido"/>
          <p:cNvSpPr txBox="1">
            <a:spLocks/>
          </p:cNvSpPr>
          <p:nvPr/>
        </p:nvSpPr>
        <p:spPr bwMode="auto">
          <a:xfrm>
            <a:off x="7991364" y="6456432"/>
            <a:ext cx="1116124" cy="36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a-ES" sz="1400" kern="0" dirty="0" smtClean="0"/>
              <a:t>2013-2014</a:t>
            </a:r>
            <a:endParaRPr lang="ca-ES" sz="1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troUPC201112">
  <a:themeElements>
    <a:clrScheme name="modelUP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UP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ctr">
        <a:spAutoFit/>
      </a:bodyPr>
      <a:lstStyle>
        <a:defPPr>
          <a:defRPr sz="3200" b="1" dirty="0" err="1">
            <a:solidFill>
              <a:srgbClr val="993366"/>
            </a:solidFill>
          </a:defRPr>
        </a:defPPr>
      </a:lstStyle>
    </a:spDef>
  </a:objectDefaults>
  <a:extraClrSchemeLst>
    <a:extraClrScheme>
      <a:clrScheme name="modelUP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8612</TotalTime>
  <Words>1261</Words>
  <Application>Microsoft Office PowerPoint</Application>
  <PresentationFormat>Presentació en pantalla (4:3)</PresentationFormat>
  <Paragraphs>217</Paragraphs>
  <Slides>19</Slides>
  <Notes>10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19</vt:i4>
      </vt:variant>
    </vt:vector>
  </HeadingPairs>
  <TitlesOfParts>
    <vt:vector size="29" baseType="lpstr">
      <vt:lpstr>宋体</vt:lpstr>
      <vt:lpstr>Arial</vt:lpstr>
      <vt:lpstr>Calibri</vt:lpstr>
      <vt:lpstr>Courier New</vt:lpstr>
      <vt:lpstr>Helvetica</vt:lpstr>
      <vt:lpstr>新細明體</vt:lpstr>
      <vt:lpstr>华文细黑</vt:lpstr>
      <vt:lpstr>Wingdings</vt:lpstr>
      <vt:lpstr>Office Theme</vt:lpstr>
      <vt:lpstr>patroUPC201112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BarcelonaTech Leading Technology</dc:title>
  <dc:creator>alaoeste</dc:creator>
  <cp:lastModifiedBy>UPC</cp:lastModifiedBy>
  <cp:revision>712</cp:revision>
  <cp:lastPrinted>2012-11-22T11:13:04Z</cp:lastPrinted>
  <dcterms:created xsi:type="dcterms:W3CDTF">2010-11-17T14:44:15Z</dcterms:created>
  <dcterms:modified xsi:type="dcterms:W3CDTF">2018-04-20T10:14:37Z</dcterms:modified>
</cp:coreProperties>
</file>