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80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827" userDrawn="1">
          <p15:clr>
            <a:srgbClr val="A4A3A4"/>
          </p15:clr>
        </p15:guide>
        <p15:guide id="4" pos="876" userDrawn="1">
          <p15:clr>
            <a:srgbClr val="A4A3A4"/>
          </p15:clr>
        </p15:guide>
        <p15:guide id="5" orient="horz" pos="2506" userDrawn="1">
          <p15:clr>
            <a:srgbClr val="A4A3A4"/>
          </p15:clr>
        </p15:guide>
        <p15:guide id="6" orient="horz" pos="4683" userDrawn="1">
          <p15:clr>
            <a:srgbClr val="A4A3A4"/>
          </p15:clr>
        </p15:guide>
        <p15:guide id="7" pos="4641" userDrawn="1">
          <p15:clr>
            <a:srgbClr val="A4A3A4"/>
          </p15:clr>
        </p15:guide>
        <p15:guide id="8" pos="7998" userDrawn="1">
          <p15:clr>
            <a:srgbClr val="A4A3A4"/>
          </p15:clr>
        </p15:guide>
        <p15:guide id="9" pos="11309" userDrawn="1">
          <p15:clr>
            <a:srgbClr val="A4A3A4"/>
          </p15:clr>
        </p15:guide>
        <p15:guide id="10" pos="63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C" initials="UPC" lastIdx="23" clrIdx="0">
    <p:extLst>
      <p:ext uri="{19B8F6BF-5375-455C-9EA6-DF929625EA0E}">
        <p15:presenceInfo xmlns:p15="http://schemas.microsoft.com/office/powerpoint/2012/main" userId="UPC" providerId="None"/>
      </p:ext>
    </p:extLst>
  </p:cmAuthor>
  <p:cmAuthor id="2" name="Joaquin Gasa" initials="JG" lastIdx="3" clrIdx="1">
    <p:extLst>
      <p:ext uri="{19B8F6BF-5375-455C-9EA6-DF929625EA0E}">
        <p15:presenceInfo xmlns:p15="http://schemas.microsoft.com/office/powerpoint/2012/main" userId="Joaquin G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558" y="90"/>
      </p:cViewPr>
      <p:guideLst>
        <p:guide orient="horz" pos="4343"/>
        <p:guide pos="7680"/>
        <p:guide orient="horz" pos="827"/>
        <p:guide pos="876"/>
        <p:guide orient="horz" pos="2506"/>
        <p:guide orient="horz" pos="4683"/>
        <p:guide pos="4641"/>
        <p:guide pos="7998"/>
        <p:guide pos="11309"/>
        <p:guide pos="63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rcelona_1.jpg" descr="Barcelona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600" y="-1701800"/>
            <a:ext cx="31799374" cy="1846119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ol i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ol i subtítol (cò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723" y="-165529"/>
            <a:ext cx="24685492" cy="1425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4" y="12051038"/>
            <a:ext cx="4377215" cy="95938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ol i subtítol (còpia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"/>
          <p:cNvSpPr/>
          <p:nvPr/>
        </p:nvSpPr>
        <p:spPr>
          <a:xfrm>
            <a:off x="-138312" y="-185540"/>
            <a:ext cx="24883470" cy="14129645"/>
          </a:xfrm>
          <a:prstGeom prst="rect">
            <a:avLst/>
          </a:prstGeom>
          <a:solidFill>
            <a:srgbClr val="3A3A3A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4" y="12045112"/>
            <a:ext cx="4326415" cy="9482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Número de la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6009" y="-79641"/>
            <a:ext cx="24416018" cy="13875282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454" y="12045112"/>
            <a:ext cx="4326415" cy="9482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del títol"/>
          <p:cNvSpPr txBox="1">
            <a:spLocks noGrp="1"/>
          </p:cNvSpPr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 del títol</a:t>
            </a:r>
          </a:p>
        </p:txBody>
      </p:sp>
      <p:sp>
        <p:nvSpPr>
          <p:cNvPr id="5" name="Nivell del cos u…"/>
          <p:cNvSpPr txBox="1"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Nivell del cos u</a:t>
            </a:r>
          </a:p>
          <a:p>
            <a:pPr lvl="1"/>
            <a:r>
              <a:t>Nivell del cos dos</a:t>
            </a:r>
          </a:p>
          <a:p>
            <a:pPr lvl="2"/>
            <a:r>
              <a:t>Nivell del cos tres</a:t>
            </a:r>
          </a:p>
          <a:p>
            <a:pPr lvl="3"/>
            <a:r>
              <a:t>Nivell del cos quatre</a:t>
            </a:r>
          </a:p>
          <a:p>
            <a:pPr lvl="4"/>
            <a:r>
              <a:t>Nivell del cos cinc</a:t>
            </a:r>
          </a:p>
        </p:txBody>
      </p:sp>
      <p:sp>
        <p:nvSpPr>
          <p:cNvPr id="6" name="Número de la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" y="801118"/>
            <a:ext cx="8518330" cy="4301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ángulo 7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1" name="3,317…"/>
          <p:cNvSpPr txBox="1"/>
          <p:nvPr/>
        </p:nvSpPr>
        <p:spPr>
          <a:xfrm>
            <a:off x="1354074" y="3934514"/>
            <a:ext cx="4928739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3</a:t>
            </a:r>
            <a:r>
              <a:rPr lang="ca-ES" dirty="0"/>
              <a:t> 52</a:t>
            </a:r>
            <a:r>
              <a:rPr dirty="0"/>
              <a:t>3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Researchers 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2" name="Research to innovate"/>
          <p:cNvSpPr txBox="1"/>
          <p:nvPr/>
        </p:nvSpPr>
        <p:spPr>
          <a:xfrm>
            <a:off x="1317320" y="479540"/>
            <a:ext cx="1208360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8400">
                <a:solidFill>
                  <a:srgbClr val="0060AE"/>
                </a:solidFill>
              </a:defRPr>
            </a:lvl1pPr>
          </a:lstStyle>
          <a:p>
            <a:r>
              <a:rPr dirty="0"/>
              <a:t>Research to innovate</a:t>
            </a:r>
          </a:p>
        </p:txBody>
      </p:sp>
      <p:sp>
        <p:nvSpPr>
          <p:cNvPr id="113" name="1,723…"/>
          <p:cNvSpPr txBox="1"/>
          <p:nvPr/>
        </p:nvSpPr>
        <p:spPr>
          <a:xfrm>
            <a:off x="9952364" y="7152007"/>
            <a:ext cx="5477034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1</a:t>
            </a:r>
            <a:r>
              <a:rPr lang="ca-ES" dirty="0"/>
              <a:t> </a:t>
            </a:r>
            <a:r>
              <a:rPr lang="ca-ES" dirty="0" smtClean="0"/>
              <a:t>854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ongoing research projects</a:t>
            </a:r>
          </a:p>
        </p:txBody>
      </p:sp>
      <p:sp>
        <p:nvSpPr>
          <p:cNvPr id="114" name="159…"/>
          <p:cNvSpPr txBox="1"/>
          <p:nvPr/>
        </p:nvSpPr>
        <p:spPr>
          <a:xfrm>
            <a:off x="1262456" y="7152007"/>
            <a:ext cx="4116847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es-ES" sz="8400" b="1" dirty="0">
                <a:solidFill>
                  <a:srgbClr val="D5D5D5"/>
                </a:solidFill>
                <a:sym typeface="Times"/>
              </a:rPr>
              <a:t>99</a:t>
            </a:r>
            <a:endParaRPr sz="8400" b="1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Technical and scientific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 </a:t>
            </a:r>
            <a:r>
              <a:rPr b="1" dirty="0"/>
              <a:t>awards</a:t>
            </a:r>
            <a:r>
              <a:rPr lang="es-ES" b="1" dirty="0"/>
              <a:t> (2022)</a:t>
            </a:r>
            <a:endParaRPr b="1" dirty="0"/>
          </a:p>
        </p:txBody>
      </p:sp>
      <p:sp>
        <p:nvSpPr>
          <p:cNvPr id="115" name="2,081…"/>
          <p:cNvSpPr txBox="1"/>
          <p:nvPr/>
        </p:nvSpPr>
        <p:spPr>
          <a:xfrm>
            <a:off x="9952364" y="3942222"/>
            <a:ext cx="4794387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2</a:t>
            </a:r>
            <a:r>
              <a:rPr lang="ca-ES" sz="8400" b="1" dirty="0">
                <a:solidFill>
                  <a:srgbClr val="D5D5D5"/>
                </a:solidFill>
              </a:rPr>
              <a:t> </a:t>
            </a:r>
            <a:r>
              <a:rPr lang="es-ES" sz="8400" b="1" dirty="0">
                <a:solidFill>
                  <a:srgbClr val="D5D5D5"/>
                </a:solidFill>
              </a:rPr>
              <a:t>5</a:t>
            </a:r>
            <a:r>
              <a:rPr sz="8400" b="1" dirty="0">
                <a:solidFill>
                  <a:srgbClr val="D5D5D5"/>
                </a:solidFill>
              </a:rPr>
              <a:t>8</a:t>
            </a:r>
            <a:r>
              <a:rPr lang="es-ES" sz="8400" b="1" dirty="0">
                <a:solidFill>
                  <a:srgbClr val="D5D5D5"/>
                </a:solidFill>
              </a:rPr>
              <a:t>8</a:t>
            </a:r>
            <a:endParaRPr sz="8400" b="1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 b="1">
                <a:solidFill>
                  <a:srgbClr val="D5D5D5"/>
                </a:solidFill>
              </a:defRPr>
            </a:pPr>
            <a:r>
              <a:rPr dirty="0"/>
              <a:t>Papers</a:t>
            </a:r>
            <a:r>
              <a:rPr b="0" dirty="0"/>
              <a:t> in scientific journals</a:t>
            </a:r>
          </a:p>
        </p:txBody>
      </p:sp>
      <p:sp>
        <p:nvSpPr>
          <p:cNvPr id="116" name="315…"/>
          <p:cNvSpPr txBox="1"/>
          <p:nvPr/>
        </p:nvSpPr>
        <p:spPr>
          <a:xfrm>
            <a:off x="18416302" y="3934514"/>
            <a:ext cx="3884303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es-ES" sz="8400" b="1" dirty="0">
                <a:solidFill>
                  <a:srgbClr val="D5D5D5"/>
                </a:solidFill>
              </a:rPr>
              <a:t>231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PhD theses presented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ángulo 4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0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54" y="12045112"/>
            <a:ext cx="4326415" cy="948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084" y="2275382"/>
            <a:ext cx="15276577" cy="920948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Education…"/>
          <p:cNvSpPr txBox="1"/>
          <p:nvPr/>
        </p:nvSpPr>
        <p:spPr>
          <a:xfrm>
            <a:off x="1317321" y="196512"/>
            <a:ext cx="876374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8400">
                <a:solidFill>
                  <a:srgbClr val="0060AE"/>
                </a:solidFill>
              </a:defRPr>
            </a:pPr>
            <a:r>
              <a:rPr dirty="0"/>
              <a:t>Education</a:t>
            </a:r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ca-ES"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ca-ES"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lang="ca-ES"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>
              <a:defRPr sz="1200">
                <a:solidFill>
                  <a:srgbClr val="0060AE"/>
                </a:solidFill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https://geocommons.upc.edu/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ángulo 7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5" name="Innovation"/>
          <p:cNvSpPr txBox="1"/>
          <p:nvPr/>
        </p:nvSpPr>
        <p:spPr>
          <a:xfrm>
            <a:off x="1273779" y="497589"/>
            <a:ext cx="876374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8400">
                <a:solidFill>
                  <a:srgbClr val="0060AE"/>
                </a:solidFill>
              </a:defRPr>
            </a:lvl1pPr>
          </a:lstStyle>
          <a:p>
            <a:r>
              <a:rPr dirty="0"/>
              <a:t>Innovation</a:t>
            </a:r>
          </a:p>
        </p:txBody>
      </p:sp>
      <p:sp>
        <p:nvSpPr>
          <p:cNvPr id="126" name="642 Patent licenses…"/>
          <p:cNvSpPr txBox="1"/>
          <p:nvPr/>
        </p:nvSpPr>
        <p:spPr>
          <a:xfrm>
            <a:off x="1369862" y="3343061"/>
            <a:ext cx="7439519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lang="es-ES" sz="8400" b="1" dirty="0">
                <a:solidFill>
                  <a:srgbClr val="D5D5D5"/>
                </a:solidFill>
              </a:rPr>
              <a:t>587</a:t>
            </a:r>
            <a:br>
              <a:rPr lang="es-ES" sz="8400" b="1" dirty="0">
                <a:solidFill>
                  <a:srgbClr val="D5D5D5"/>
                </a:solidFill>
              </a:rPr>
            </a:br>
            <a:r>
              <a:rPr sz="4000" b="0" dirty="0">
                <a:solidFill>
                  <a:srgbClr val="FF0000"/>
                </a:solidFill>
              </a:rPr>
              <a:t> </a:t>
            </a:r>
            <a:r>
              <a:rPr lang="es-ES" sz="3000" b="1" dirty="0">
                <a:solidFill>
                  <a:srgbClr val="D5D5D5"/>
                </a:solidFill>
              </a:rPr>
              <a:t>International </a:t>
            </a:r>
            <a:r>
              <a:rPr sz="3000" b="1" dirty="0">
                <a:solidFill>
                  <a:srgbClr val="D5D5D5"/>
                </a:solidFill>
              </a:rPr>
              <a:t>Patent</a:t>
            </a:r>
            <a:r>
              <a:rPr lang="es-ES" sz="3000" b="1" dirty="0">
                <a:solidFill>
                  <a:srgbClr val="D5D5D5"/>
                </a:solidFill>
              </a:rPr>
              <a:t>s and</a:t>
            </a:r>
            <a:r>
              <a:rPr sz="3000" b="1" dirty="0">
                <a:solidFill>
                  <a:srgbClr val="D5D5D5"/>
                </a:solidFill>
              </a:rPr>
              <a:t> licenses</a:t>
            </a:r>
            <a:r>
              <a:rPr lang="es-ES" sz="3000" b="1" dirty="0">
                <a:solidFill>
                  <a:srgbClr val="D5D5D5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(</a:t>
            </a:r>
            <a:r>
              <a:rPr lang="es-ES" sz="3000" dirty="0" err="1">
                <a:solidFill>
                  <a:srgbClr val="D5D5D5"/>
                </a:solidFill>
              </a:rPr>
              <a:t>last</a:t>
            </a:r>
            <a:r>
              <a:rPr lang="es-ES" sz="3000" dirty="0">
                <a:solidFill>
                  <a:srgbClr val="D5D5D5"/>
                </a:solidFill>
              </a:rPr>
              <a:t> 10 </a:t>
            </a:r>
            <a:r>
              <a:rPr lang="es-ES" sz="3000" dirty="0" err="1">
                <a:solidFill>
                  <a:srgbClr val="D5D5D5"/>
                </a:solidFill>
              </a:rPr>
              <a:t>years</a:t>
            </a:r>
            <a:r>
              <a:rPr sz="3000" dirty="0">
                <a:solidFill>
                  <a:srgbClr val="D5D5D5"/>
                </a:solidFill>
              </a:rPr>
              <a:t>)</a:t>
            </a:r>
            <a:endParaRPr lang="ca-ES" sz="3000" dirty="0">
              <a:solidFill>
                <a:srgbClr val="D5D5D5"/>
              </a:solidFill>
            </a:endParaRP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endParaRPr lang="ca-ES" sz="3000" dirty="0">
              <a:solidFill>
                <a:srgbClr val="D5D5D5"/>
              </a:solidFill>
            </a:endParaRP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endParaRPr sz="3000" dirty="0">
              <a:solidFill>
                <a:srgbClr val="D5D5D5"/>
              </a:solidFill>
            </a:endParaRP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sz="8000" b="1" dirty="0">
                <a:solidFill>
                  <a:srgbClr val="D5D5D5"/>
                </a:solidFill>
              </a:rPr>
              <a:t>1</a:t>
            </a:r>
            <a:r>
              <a:rPr lang="es-ES" sz="8000" b="1" dirty="0">
                <a:solidFill>
                  <a:srgbClr val="D5D5D5"/>
                </a:solidFill>
              </a:rPr>
              <a:t>9</a:t>
            </a:r>
            <a:r>
              <a:rPr sz="8000" b="1" dirty="0">
                <a:solidFill>
                  <a:srgbClr val="D5D5D5"/>
                </a:solidFill>
              </a:rPr>
              <a:t> </a:t>
            </a:r>
            <a:r>
              <a:rPr lang="ca-ES" sz="8000" b="1" dirty="0">
                <a:solidFill>
                  <a:srgbClr val="D5D5D5"/>
                </a:solidFill>
              </a:rPr>
              <a:t/>
            </a:r>
            <a:br>
              <a:rPr lang="ca-ES" sz="8000" b="1" dirty="0">
                <a:solidFill>
                  <a:srgbClr val="D5D5D5"/>
                </a:solidFill>
              </a:rPr>
            </a:br>
            <a:r>
              <a:rPr sz="3000" b="1" dirty="0">
                <a:solidFill>
                  <a:srgbClr val="D5D5D5"/>
                </a:solidFill>
              </a:rPr>
              <a:t>Patent licenses </a:t>
            </a:r>
            <a:r>
              <a:rPr sz="3000" dirty="0">
                <a:solidFill>
                  <a:srgbClr val="D5D5D5"/>
                </a:solidFill>
              </a:rPr>
              <a:t>(202</a:t>
            </a:r>
            <a:r>
              <a:rPr lang="es-ES" sz="3000" dirty="0">
                <a:solidFill>
                  <a:srgbClr val="D5D5D5"/>
                </a:solidFill>
              </a:rPr>
              <a:t>2</a:t>
            </a:r>
            <a:r>
              <a:rPr sz="3000" dirty="0">
                <a:solidFill>
                  <a:srgbClr val="D5D5D5"/>
                </a:solidFill>
              </a:rPr>
              <a:t>)</a:t>
            </a:r>
          </a:p>
        </p:txBody>
      </p:sp>
      <p:sp>
        <p:nvSpPr>
          <p:cNvPr id="127" name="ESA (European Space Agency)…"/>
          <p:cNvSpPr txBox="1"/>
          <p:nvPr/>
        </p:nvSpPr>
        <p:spPr>
          <a:xfrm>
            <a:off x="9701888" y="3865085"/>
            <a:ext cx="7630477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 b="1">
                <a:solidFill>
                  <a:srgbClr val="D5D5D5"/>
                </a:solidFill>
              </a:defRPr>
            </a:pPr>
            <a:r>
              <a:rPr sz="3000" dirty="0"/>
              <a:t>ESA </a:t>
            </a:r>
            <a:r>
              <a:rPr sz="3000" b="0" dirty="0"/>
              <a:t>(European Space Agency) </a:t>
            </a:r>
            <a:endParaRPr sz="3000" dirty="0">
              <a:solidFill>
                <a:srgbClr val="0076BA"/>
              </a:solidFill>
            </a:endParaRPr>
          </a:p>
          <a:p>
            <a:pPr defTabSz="457200">
              <a:defRPr sz="4000" b="1">
                <a:solidFill>
                  <a:srgbClr val="D5D5D5"/>
                </a:solidFill>
              </a:defRPr>
            </a:pPr>
            <a:r>
              <a:rPr sz="3000" dirty="0"/>
              <a:t>Business Incubation Center</a:t>
            </a:r>
            <a:endParaRPr sz="3000" dirty="0">
              <a:solidFill>
                <a:srgbClr val="0076BA"/>
              </a:solidFill>
            </a:endParaRPr>
          </a:p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sz="3000" dirty="0"/>
              <a:t>Located </a:t>
            </a:r>
            <a:r>
              <a:rPr sz="3000" dirty="0" smtClean="0"/>
              <a:t>and </a:t>
            </a:r>
            <a:r>
              <a:rPr sz="3000" dirty="0"/>
              <a:t>supported by </a:t>
            </a:r>
            <a:r>
              <a:rPr lang="en-GB" sz="3000" dirty="0" smtClean="0"/>
              <a:t>the</a:t>
            </a:r>
            <a:r>
              <a:rPr lang="ca-ES" sz="3000" dirty="0" smtClean="0"/>
              <a:t> </a:t>
            </a:r>
            <a:r>
              <a:rPr sz="3000" dirty="0" smtClean="0"/>
              <a:t>UPC</a:t>
            </a:r>
            <a:endParaRPr sz="3000" dirty="0"/>
          </a:p>
        </p:txBody>
      </p:sp>
      <p:sp>
        <p:nvSpPr>
          <p:cNvPr id="128" name="From 1998:…"/>
          <p:cNvSpPr txBox="1"/>
          <p:nvPr/>
        </p:nvSpPr>
        <p:spPr>
          <a:xfrm>
            <a:off x="9662878" y="6913470"/>
            <a:ext cx="6907542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lang="es-ES" sz="3000" dirty="0" err="1">
                <a:solidFill>
                  <a:srgbClr val="D5D5D5"/>
                </a:solidFill>
              </a:rPr>
              <a:t>Since</a:t>
            </a:r>
            <a:r>
              <a:rPr lang="es-ES" sz="3000" dirty="0">
                <a:solidFill>
                  <a:srgbClr val="D5D5D5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1998: </a:t>
            </a:r>
          </a:p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sz="7000" b="1" dirty="0">
                <a:solidFill>
                  <a:srgbClr val="D5D5D5"/>
                </a:solidFill>
              </a:rPr>
              <a:t>3</a:t>
            </a:r>
            <a:r>
              <a:rPr lang="es-ES" sz="7000" b="1" dirty="0">
                <a:solidFill>
                  <a:srgbClr val="D5D5D5"/>
                </a:solidFill>
              </a:rPr>
              <a:t>53</a:t>
            </a:r>
            <a:r>
              <a:rPr lang="es-ES" sz="4000" b="1" dirty="0">
                <a:solidFill>
                  <a:srgbClr val="D5D5D5"/>
                </a:solidFill>
              </a:rPr>
              <a:t> </a:t>
            </a:r>
            <a:br>
              <a:rPr lang="es-ES" sz="4000" b="1" dirty="0">
                <a:solidFill>
                  <a:srgbClr val="D5D5D5"/>
                </a:solidFill>
              </a:rPr>
            </a:br>
            <a:r>
              <a:rPr sz="3000" b="1" dirty="0">
                <a:solidFill>
                  <a:srgbClr val="D5D5D5"/>
                </a:solidFill>
              </a:rPr>
              <a:t>spin-off and start-up</a:t>
            </a:r>
          </a:p>
        </p:txBody>
      </p:sp>
      <p:sp>
        <p:nvSpPr>
          <p:cNvPr id="129" name="58 MEUR…"/>
          <p:cNvSpPr txBox="1"/>
          <p:nvPr/>
        </p:nvSpPr>
        <p:spPr>
          <a:xfrm>
            <a:off x="18277413" y="3634253"/>
            <a:ext cx="705163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lang="es-ES" sz="7000" b="1" dirty="0">
                <a:solidFill>
                  <a:srgbClr val="D5D5D5"/>
                </a:solidFill>
              </a:rPr>
              <a:t>72.7</a:t>
            </a:r>
            <a:r>
              <a:rPr sz="7000" b="1" dirty="0">
                <a:solidFill>
                  <a:srgbClr val="D5D5D5"/>
                </a:solidFill>
              </a:rPr>
              <a:t> </a:t>
            </a:r>
            <a:r>
              <a:rPr sz="3000" b="1" dirty="0">
                <a:solidFill>
                  <a:srgbClr val="D5D5D5"/>
                </a:solidFill>
              </a:rPr>
              <a:t>MEUR </a:t>
            </a:r>
          </a:p>
          <a:p>
            <a:pPr defTabSz="457200">
              <a:defRPr sz="4000" b="1">
                <a:solidFill>
                  <a:srgbClr val="D5D5D5"/>
                </a:solidFill>
              </a:defRPr>
            </a:pPr>
            <a:r>
              <a:rPr sz="3000" b="1" dirty="0">
                <a:solidFill>
                  <a:srgbClr val="D5D5D5"/>
                </a:solidFill>
              </a:rPr>
              <a:t>Research</a:t>
            </a:r>
            <a:r>
              <a:rPr sz="3000" dirty="0">
                <a:solidFill>
                  <a:srgbClr val="FF0000"/>
                </a:solidFill>
              </a:rPr>
              <a:t> </a:t>
            </a:r>
            <a:r>
              <a:rPr sz="3000" b="1" dirty="0">
                <a:solidFill>
                  <a:srgbClr val="D5D5D5"/>
                </a:solidFill>
              </a:rPr>
              <a:t>income</a:t>
            </a:r>
            <a:r>
              <a:rPr sz="3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0" name="2,274…"/>
          <p:cNvSpPr txBox="1"/>
          <p:nvPr/>
        </p:nvSpPr>
        <p:spPr>
          <a:xfrm>
            <a:off x="18277413" y="6774970"/>
            <a:ext cx="7187763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7000" b="1">
                <a:solidFill>
                  <a:srgbClr val="D5D5D5"/>
                </a:solidFill>
              </a:defRPr>
            </a:pPr>
            <a:r>
              <a:rPr sz="7000" b="1" dirty="0">
                <a:solidFill>
                  <a:srgbClr val="D5D5D5"/>
                </a:solidFill>
              </a:rPr>
              <a:t>2</a:t>
            </a:r>
            <a:r>
              <a:rPr lang="ca-ES" sz="7000" b="1" dirty="0">
                <a:solidFill>
                  <a:srgbClr val="D5D5D5"/>
                </a:solidFill>
              </a:rPr>
              <a:t> </a:t>
            </a:r>
            <a:r>
              <a:rPr lang="es-ES" sz="7000" b="1" dirty="0">
                <a:solidFill>
                  <a:srgbClr val="D5D5D5"/>
                </a:solidFill>
              </a:rPr>
              <a:t>998</a:t>
            </a:r>
            <a:endParaRPr sz="7000" b="1" dirty="0">
              <a:solidFill>
                <a:srgbClr val="D5D5D5"/>
              </a:solidFill>
            </a:endParaRPr>
          </a:p>
          <a:p>
            <a:pPr defTabSz="457200">
              <a:defRPr sz="4000">
                <a:solidFill>
                  <a:srgbClr val="D5D5D5"/>
                </a:solidFill>
              </a:defRPr>
            </a:pPr>
            <a:r>
              <a:rPr sz="3000" b="1" dirty="0">
                <a:solidFill>
                  <a:srgbClr val="D5D5D5"/>
                </a:solidFill>
              </a:rPr>
              <a:t>Sponsoring</a:t>
            </a:r>
            <a:r>
              <a:rPr sz="3000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and </a:t>
            </a:r>
            <a:r>
              <a:rPr sz="3000" b="1" dirty="0">
                <a:solidFill>
                  <a:srgbClr val="D5D5D5"/>
                </a:solidFill>
              </a:rPr>
              <a:t>collaborating</a:t>
            </a:r>
            <a:r>
              <a:rPr sz="3000"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companies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tge" descr="Imatg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901" y="2712559"/>
            <a:ext cx="20394498" cy="903362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UPC ABROAD…"/>
          <p:cNvSpPr txBox="1"/>
          <p:nvPr/>
        </p:nvSpPr>
        <p:spPr>
          <a:xfrm>
            <a:off x="787661" y="110200"/>
            <a:ext cx="10243309" cy="370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8400"/>
            </a:pPr>
            <a:r>
              <a:rPr dirty="0"/>
              <a:t>UPC A</a:t>
            </a:r>
            <a:r>
              <a:rPr lang="ca-ES" dirty="0"/>
              <a:t>BR</a:t>
            </a:r>
            <a:r>
              <a:rPr dirty="0"/>
              <a:t>OAD</a:t>
            </a:r>
          </a:p>
          <a:p>
            <a:pPr lvl="1" indent="711200" defTabSz="457200">
              <a:lnSpc>
                <a:spcPct val="200000"/>
              </a:lnSpc>
              <a:spcBef>
                <a:spcPts val="100"/>
              </a:spcBef>
              <a:defRPr sz="3000"/>
            </a:pPr>
            <a:r>
              <a:rPr dirty="0"/>
              <a:t>Education: mobility</a:t>
            </a:r>
            <a:r>
              <a:rPr lang="ca-ES" dirty="0"/>
              <a:t>,</a:t>
            </a:r>
            <a:r>
              <a:rPr dirty="0"/>
              <a:t> double degrees, strategic alliances</a:t>
            </a:r>
          </a:p>
          <a:p>
            <a:pPr lvl="1" indent="711200" defTabSz="457200">
              <a:lnSpc>
                <a:spcPts val="5600"/>
              </a:lnSpc>
              <a:spcBef>
                <a:spcPts val="100"/>
              </a:spcBef>
              <a:defRPr sz="3000"/>
            </a:pPr>
            <a:r>
              <a:rPr dirty="0"/>
              <a:t>Research and innovation projects</a:t>
            </a:r>
          </a:p>
          <a:p>
            <a:pPr lvl="1" indent="711200" defTabSz="457200">
              <a:lnSpc>
                <a:spcPts val="5600"/>
              </a:lnSpc>
              <a:spcBef>
                <a:spcPts val="100"/>
              </a:spcBef>
              <a:defRPr sz="3000"/>
            </a:pPr>
            <a:r>
              <a:rPr dirty="0"/>
              <a:t>Development Cooperation</a:t>
            </a:r>
          </a:p>
        </p:txBody>
      </p:sp>
      <p:pic>
        <p:nvPicPr>
          <p:cNvPr id="134" name="Imatge" descr="Imat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615" y="2284846"/>
            <a:ext cx="57152" cy="57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735" y="105868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202" y="101465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0169" y="99560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135" y="9079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369" y="89993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402" y="7653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202" y="85336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735" y="100322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8735" y="10485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9202" y="100322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469" y="9079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935" y="89273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369" y="75515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969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535" y="84828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102" y="94904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935" y="104175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02" y="99560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735" y="99560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4935" y="94904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0802" y="84278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5469" y="89993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935" y="8825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935" y="74668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02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1435" y="74499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135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5535" y="7245874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4302" y="7245874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269" y="707654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869" y="707654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4235" y="69580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802" y="70088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9902" y="645424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35" y="645424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8935" y="65643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769" y="66659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235" y="66659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135" y="67294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0135" y="7245874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102" y="63196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602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9202" y="585396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35" y="72975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5" y="71324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835" y="70088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302" y="637380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602" y="63196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102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602" y="585396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835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69" y="59301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769" y="56126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4402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9202" y="52555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235" y="52005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4569" y="525559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7135" y="53360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869" y="53360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269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335" y="53360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335" y="52005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0426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069" y="475298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135" y="53360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435" y="66659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408" y="690673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708" y="57354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1402" y="56634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4769" y="5794702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708" y="53360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241" y="68488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241" y="69580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3869" y="68488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02" y="6802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8802" y="690673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469" y="75049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2469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7435" y="72975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2469" y="70088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1508" y="707654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3975" y="65643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2469" y="59852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6635" y="59301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2469" y="58539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1835" y="60529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8402" y="615453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9968" y="60529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2603" y="59852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2669" y="75515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9669" y="76785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2802" y="77293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2335" y="77293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2335" y="78224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257" y="92406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2769" y="92406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2603" y="90797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3202" y="101973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2769" y="1010000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5134" y="916866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2868" y="924063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468" y="869030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5634" y="869030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62868" y="803837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468" y="803837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5634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1468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8708" y="52005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26635" y="51116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2469" y="51116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9552" y="48788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5385" y="487882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058" y="369349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891" y="369349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2791" y="44089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8624" y="44089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169" y="447454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7035" y="40512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8169" y="43433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2319" y="4704527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8152" y="4704527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9552" y="464876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5385" y="464876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3319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89152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09752" y="56126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5585" y="561266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4724" y="5228440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37791" y="517267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2802" y="51116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7769" y="501180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8419" y="47621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4252" y="476210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6321" y="40040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9017" y="3932035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01444" y="396801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4139" y="389605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37527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37527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396801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396801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43202" y="38960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9035" y="38960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41077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410771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8211" y="4379290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50906" y="43073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37369" y="41754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3202" y="417545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1747" y="4909334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6757" y="484831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7511" y="504231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21" y="498129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5897" y="5072827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0907" y="501180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9831" y="529879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54842" y="5237781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9787" y="5042318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04800" y="498129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6255" y="4945317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8950" y="4873349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6529" y="5142167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21540" y="508114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6168" y="41077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2002" y="410771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2718" y="4848316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8552" y="484831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626" y="476029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1597" y="484831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3317" y="59852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3317" y="5794702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95134" y="59852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6364" y="588447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81375" y="5823460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2630" y="5765944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67641" y="5704926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2630" y="5494135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3858" y="5459667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8868" y="539864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0098" y="5403903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5109" y="534288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03530" y="5269167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48541" y="520814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6866" y="585396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8831" y="4791604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4595" y="4924588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9606" y="486357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2981" y="4955097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7992" y="4894079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6444" y="46209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1454" y="4559901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0285" y="4491166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6119" y="4491166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257" y="4598230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6752" y="46209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2585" y="4620919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8831" y="4648763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4662" y="4648763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9669" y="4271033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6835" y="4474540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2669" y="4474540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5933" y="4704527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7851" y="6373809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917" y="615453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9951" y="62646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9626" y="645424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6283" y="645424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63383" y="645424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50217" y="672940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0968" y="6802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32" y="73949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8768" y="6319635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7551" y="645424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7851" y="707654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7851" y="7193581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9417" y="68119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4403" y="6811958"/>
            <a:ext cx="111530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3783" y="6646858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1518" y="6264602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7352" y="6264602"/>
            <a:ext cx="111529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86853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2684" y="54941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0426" y="5336025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5751" y="9807041"/>
            <a:ext cx="111529" cy="11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Imatge" descr="Imat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8383" y="10485235"/>
            <a:ext cx="111530" cy="111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tge" descr="Imat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096" y="2589318"/>
            <a:ext cx="320084" cy="320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tge" descr="Imatge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308" y="1839324"/>
            <a:ext cx="329662" cy="329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tge" descr="Imat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037" y="3279185"/>
            <a:ext cx="330202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ángulo 10"/>
          <p:cNvSpPr/>
          <p:nvPr/>
        </p:nvSpPr>
        <p:spPr>
          <a:xfrm>
            <a:off x="-3" y="2346602"/>
            <a:ext cx="24384001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5" name="358…"/>
          <p:cNvSpPr txBox="1"/>
          <p:nvPr/>
        </p:nvSpPr>
        <p:spPr>
          <a:xfrm>
            <a:off x="1317321" y="3710917"/>
            <a:ext cx="5477033" cy="2103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ca-ES" sz="7000" dirty="0">
                <a:solidFill>
                  <a:schemeClr val="bg1">
                    <a:lumMod val="85000"/>
                  </a:schemeClr>
                </a:solidFill>
              </a:rPr>
              <a:t>219</a:t>
            </a:r>
            <a:endParaRPr sz="70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s-ES" dirty="0" err="1">
                <a:solidFill>
                  <a:schemeClr val="bg1">
                    <a:lumMod val="85000"/>
                  </a:schemeClr>
                </a:solidFill>
              </a:rPr>
              <a:t>oU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with international institutions</a:t>
            </a:r>
          </a:p>
        </p:txBody>
      </p:sp>
      <p:sp>
        <p:nvSpPr>
          <p:cNvPr id="366" name="Internationalisation"/>
          <p:cNvSpPr txBox="1"/>
          <p:nvPr/>
        </p:nvSpPr>
        <p:spPr>
          <a:xfrm>
            <a:off x="1273778" y="501311"/>
            <a:ext cx="10377383" cy="113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Internationalisation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367" name="2,623…"/>
          <p:cNvSpPr txBox="1"/>
          <p:nvPr/>
        </p:nvSpPr>
        <p:spPr>
          <a:xfrm>
            <a:off x="9762765" y="3675285"/>
            <a:ext cx="4858467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 756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Students in international </a:t>
            </a:r>
            <a:r>
              <a:rPr b="1" dirty="0">
                <a:solidFill>
                  <a:schemeClr val="bg1">
                    <a:lumMod val="85000"/>
                  </a:schemeClr>
                </a:solidFill>
              </a:rPr>
              <a:t>exchange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programmes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68" name="63…"/>
          <p:cNvSpPr txBox="1"/>
          <p:nvPr/>
        </p:nvSpPr>
        <p:spPr>
          <a:xfrm>
            <a:off x="1317320" y="7464109"/>
            <a:ext cx="5646823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ca-ES" sz="8400" b="1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sz="8400" b="1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defTabSz="457200">
              <a:defRPr sz="3000" b="1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development c</a:t>
            </a:r>
            <a:r>
              <a:rPr b="0" dirty="0">
                <a:solidFill>
                  <a:schemeClr val="bg1">
                    <a:lumMod val="85000"/>
                  </a:schemeClr>
                </a:solidFill>
              </a:rPr>
              <a:t>ooperation projects 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(20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22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</p:txBody>
      </p:sp>
      <p:sp>
        <p:nvSpPr>
          <p:cNvPr id="369" name="56…"/>
          <p:cNvSpPr txBox="1"/>
          <p:nvPr/>
        </p:nvSpPr>
        <p:spPr>
          <a:xfrm>
            <a:off x="17890996" y="3613137"/>
            <a:ext cx="564682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ca-ES" sz="8400" b="1" dirty="0">
                <a:solidFill>
                  <a:schemeClr val="bg1">
                    <a:lumMod val="85000"/>
                  </a:schemeClr>
                </a:solidFill>
              </a:rPr>
              <a:t>34</a:t>
            </a:r>
            <a:endParaRPr sz="8400" b="1" dirty="0">
              <a:solidFill>
                <a:schemeClr val="bg1">
                  <a:lumMod val="85000"/>
                </a:schemeClr>
              </a:solidFill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Double degree</a:t>
            </a: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agreements</a:t>
            </a:r>
          </a:p>
          <a:p>
            <a:pPr defTabSz="457200">
              <a:defRPr sz="3000"/>
            </a:pP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70" name="34…"/>
          <p:cNvSpPr txBox="1"/>
          <p:nvPr/>
        </p:nvSpPr>
        <p:spPr>
          <a:xfrm>
            <a:off x="9762765" y="7313018"/>
            <a:ext cx="564682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400" b="1"/>
            </a:pPr>
            <a:r>
              <a:rPr lang="es-ES" sz="8400" b="1" dirty="0">
                <a:solidFill>
                  <a:schemeClr val="bg1">
                    <a:lumMod val="85000"/>
                  </a:schemeClr>
                </a:solidFill>
              </a:rPr>
              <a:t>40</a:t>
            </a:r>
            <a:endParaRPr sz="8400" b="1" dirty="0">
              <a:solidFill>
                <a:schemeClr val="bg1">
                  <a:lumMod val="85000"/>
                </a:schemeClr>
              </a:solidFill>
              <a:sym typeface="Times"/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Master’s </a:t>
            </a:r>
            <a:r>
              <a:rPr dirty="0" err="1">
                <a:solidFill>
                  <a:schemeClr val="bg1">
                    <a:lumMod val="85000"/>
                  </a:schemeClr>
                </a:solidFill>
              </a:rPr>
              <a:t>programmes</a:t>
            </a:r>
            <a:r>
              <a:rPr dirty="0">
                <a:solidFill>
                  <a:schemeClr val="bg1">
                    <a:lumMod val="8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fully in English 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2" name="International students: Doctorate: 55%, 79% of them, are from outside the EU…"/>
          <p:cNvSpPr txBox="1"/>
          <p:nvPr/>
        </p:nvSpPr>
        <p:spPr>
          <a:xfrm>
            <a:off x="17890996" y="6936891"/>
            <a:ext cx="4121137" cy="4257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 b="1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International </a:t>
            </a:r>
            <a:r>
              <a:rPr b="0" dirty="0">
                <a:solidFill>
                  <a:schemeClr val="bg1">
                    <a:lumMod val="85000"/>
                  </a:schemeClr>
                </a:solidFill>
              </a:rPr>
              <a:t>students:</a:t>
            </a:r>
            <a:br>
              <a:rPr b="0" dirty="0">
                <a:solidFill>
                  <a:schemeClr val="bg1">
                    <a:lumMod val="85000"/>
                  </a:schemeClr>
                </a:solidFill>
              </a:rPr>
            </a:br>
            <a:endParaRPr lang="es-ES" b="0" dirty="0">
              <a:solidFill>
                <a:schemeClr val="bg1">
                  <a:lumMod val="85000"/>
                </a:schemeClr>
              </a:solidFill>
            </a:endParaRPr>
          </a:p>
          <a:p>
            <a:pPr defTabSz="457200">
              <a:defRPr sz="3000" b="1"/>
            </a:pPr>
            <a:r>
              <a:rPr b="0" dirty="0">
                <a:solidFill>
                  <a:schemeClr val="bg1">
                    <a:lumMod val="85000"/>
                  </a:schemeClr>
                </a:solidFill>
              </a:rPr>
              <a:t>Doctorate: 55%, 79% of them, are from outside the EU</a:t>
            </a:r>
            <a:endParaRPr sz="1200" dirty="0">
              <a:solidFill>
                <a:schemeClr val="bg1">
                  <a:lumMod val="85000"/>
                </a:schemeClr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defRPr sz="3000"/>
            </a:pPr>
            <a:endParaRPr lang="es-ES" dirty="0">
              <a:solidFill>
                <a:schemeClr val="bg1">
                  <a:lumMod val="85000"/>
                </a:schemeClr>
              </a:solidFill>
            </a:endParaRP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Master: 3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0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%, 82</a:t>
            </a:r>
            <a:r>
              <a:rPr lang="ca-ES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s-ES" dirty="0">
                <a:solidFill>
                  <a:schemeClr val="bg1">
                    <a:lumMod val="85000"/>
                  </a:schemeClr>
                </a:solidFill>
              </a:rPr>
              <a:t>5</a:t>
            </a:r>
            <a:r>
              <a:rPr dirty="0">
                <a:solidFill>
                  <a:schemeClr val="bg1">
                    <a:lumMod val="85000"/>
                  </a:schemeClr>
                </a:solidFill>
              </a:rPr>
              <a:t>% </a:t>
            </a: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of them, are from </a:t>
            </a:r>
          </a:p>
          <a:p>
            <a:pPr defTabSz="457200">
              <a:defRPr sz="3000"/>
            </a:pPr>
            <a:r>
              <a:rPr dirty="0">
                <a:solidFill>
                  <a:schemeClr val="bg1">
                    <a:lumMod val="85000"/>
                  </a:schemeClr>
                </a:solidFill>
              </a:rPr>
              <a:t>outside the EU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tge" descr="Imatg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3901" y="2712559"/>
            <a:ext cx="20394498" cy="903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Alliances…"/>
          <p:cNvSpPr txBox="1"/>
          <p:nvPr/>
        </p:nvSpPr>
        <p:spPr>
          <a:xfrm>
            <a:off x="1317321" y="479541"/>
            <a:ext cx="11538837" cy="429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t>Alliances</a:t>
            </a:r>
          </a:p>
          <a:p>
            <a:pPr>
              <a:lnSpc>
                <a:spcPct val="80000"/>
              </a:lnSpc>
              <a:spcBef>
                <a:spcPts val="1100"/>
              </a:spcBef>
              <a:defRPr sz="3000"/>
            </a:pPr>
            <a:r>
              <a:t>The UPC in international networks</a:t>
            </a:r>
          </a:p>
          <a:p>
            <a:pPr defTabSz="457200">
              <a:lnSpc>
                <a:spcPts val="50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marL="623453" indent="-623453" defTabSz="457200">
              <a:lnSpc>
                <a:spcPts val="5600"/>
              </a:lnSpc>
              <a:buSzPct val="100000"/>
              <a:buChar char="‣"/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  <a:p>
            <a:pPr defTabSz="457200">
              <a:lnSpc>
                <a:spcPts val="5600"/>
              </a:lnSpc>
              <a:defRPr sz="12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376" name="CASB…"/>
          <p:cNvSpPr txBox="1"/>
          <p:nvPr/>
        </p:nvSpPr>
        <p:spPr>
          <a:xfrm>
            <a:off x="1658809" y="3314469"/>
            <a:ext cx="441436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CASB</a:t>
            </a:r>
          </a:p>
          <a:p>
            <a:pPr defTabSz="457200">
              <a:defRPr sz="2500"/>
            </a:pPr>
            <a:r>
              <a:t>(Consortium for Advanced Studies in Barcelona)</a:t>
            </a:r>
          </a:p>
        </p:txBody>
      </p:sp>
      <p:sp>
        <p:nvSpPr>
          <p:cNvPr id="377" name="Cluster…"/>
          <p:cNvSpPr txBox="1"/>
          <p:nvPr/>
        </p:nvSpPr>
        <p:spPr>
          <a:xfrm>
            <a:off x="5923264" y="2426692"/>
            <a:ext cx="5246216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Cluster  </a:t>
            </a:r>
          </a:p>
          <a:p>
            <a:pPr defTabSz="457200">
              <a:defRPr sz="2500"/>
            </a:pPr>
            <a:r>
              <a:t>(Consortium Linking Universities of Sience and Technology for Education an Research)</a:t>
            </a:r>
          </a:p>
        </p:txBody>
      </p:sp>
      <p:sp>
        <p:nvSpPr>
          <p:cNvPr id="378" name="EUA…"/>
          <p:cNvSpPr txBox="1"/>
          <p:nvPr/>
        </p:nvSpPr>
        <p:spPr>
          <a:xfrm>
            <a:off x="12271467" y="1829959"/>
            <a:ext cx="417552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EUA</a:t>
            </a:r>
          </a:p>
          <a:p>
            <a:pPr defTabSz="457200">
              <a:defRPr sz="2500"/>
            </a:pPr>
            <a:r>
              <a:rPr dirty="0"/>
              <a:t>(European University Association)</a:t>
            </a:r>
          </a:p>
        </p:txBody>
      </p:sp>
      <p:sp>
        <p:nvSpPr>
          <p:cNvPr id="379" name="KIC InnoEnergy…"/>
          <p:cNvSpPr txBox="1"/>
          <p:nvPr/>
        </p:nvSpPr>
        <p:spPr>
          <a:xfrm>
            <a:off x="17005094" y="1423391"/>
            <a:ext cx="656687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KIC InnoEnergy</a:t>
            </a:r>
          </a:p>
          <a:p>
            <a:pPr defTabSz="457200">
              <a:defRPr sz="2500"/>
            </a:pPr>
            <a:r>
              <a:rPr dirty="0"/>
              <a:t>Knowledge and Innovation Community (KIC) backed by the European Institute of Innovation and Technology (EIT) to foster innovation in the field of renewable energies</a:t>
            </a:r>
          </a:p>
        </p:txBody>
      </p:sp>
      <p:sp>
        <p:nvSpPr>
          <p:cNvPr id="380" name="TIME…"/>
          <p:cNvSpPr txBox="1"/>
          <p:nvPr/>
        </p:nvSpPr>
        <p:spPr>
          <a:xfrm>
            <a:off x="14883761" y="3892856"/>
            <a:ext cx="7597094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 b="1"/>
            </a:pPr>
            <a:r>
              <a:rPr sz="2500" dirty="0"/>
              <a:t>TIME</a:t>
            </a:r>
          </a:p>
          <a:p>
            <a:pPr defTabSz="457200">
              <a:defRPr sz="3000"/>
            </a:pPr>
            <a:r>
              <a:rPr sz="2500" dirty="0"/>
              <a:t>(Top Industrial Managers for Europe)</a:t>
            </a:r>
          </a:p>
        </p:txBody>
      </p:sp>
      <p:sp>
        <p:nvSpPr>
          <p:cNvPr id="381" name="SINO-SPANISH CAMPUS…"/>
          <p:cNvSpPr txBox="1"/>
          <p:nvPr/>
        </p:nvSpPr>
        <p:spPr>
          <a:xfrm>
            <a:off x="17005095" y="5388290"/>
            <a:ext cx="656686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/>
            </a:pPr>
            <a:r>
              <a:rPr dirty="0"/>
              <a:t>SINO-SPANISH CAMPUS</a:t>
            </a:r>
          </a:p>
          <a:p>
            <a:pPr defTabSz="457200">
              <a:defRPr sz="2500"/>
            </a:pPr>
            <a:r>
              <a:rPr dirty="0"/>
              <a:t>University campus set un in conjunction with the Technical University of Madrid at </a:t>
            </a:r>
            <a:r>
              <a:rPr dirty="0" err="1"/>
              <a:t>Tongji</a:t>
            </a:r>
            <a:r>
              <a:rPr dirty="0"/>
              <a:t> University (China)</a:t>
            </a:r>
          </a:p>
        </p:txBody>
      </p:sp>
      <p:sp>
        <p:nvSpPr>
          <p:cNvPr id="382" name="UNITECH…"/>
          <p:cNvSpPr txBox="1"/>
          <p:nvPr/>
        </p:nvSpPr>
        <p:spPr>
          <a:xfrm>
            <a:off x="17005095" y="8055293"/>
            <a:ext cx="656686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UNITECH</a:t>
            </a:r>
          </a:p>
          <a:p>
            <a:pPr defTabSz="457200">
              <a:defRPr sz="2500"/>
            </a:pPr>
            <a:r>
              <a:rPr dirty="0"/>
              <a:t>(Red de </a:t>
            </a:r>
            <a:r>
              <a:rPr dirty="0" err="1"/>
              <a:t>universidades</a:t>
            </a:r>
            <a:r>
              <a:rPr dirty="0"/>
              <a:t> </a:t>
            </a:r>
            <a:r>
              <a:rPr dirty="0" err="1"/>
              <a:t>tecnológicas</a:t>
            </a:r>
            <a:r>
              <a:rPr dirty="0"/>
              <a:t> y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europeas</a:t>
            </a:r>
            <a:r>
              <a:rPr dirty="0"/>
              <a:t>)</a:t>
            </a:r>
          </a:p>
        </p:txBody>
      </p:sp>
      <p:sp>
        <p:nvSpPr>
          <p:cNvPr id="383" name="CESAER…"/>
          <p:cNvSpPr txBox="1"/>
          <p:nvPr/>
        </p:nvSpPr>
        <p:spPr>
          <a:xfrm>
            <a:off x="17005095" y="10288311"/>
            <a:ext cx="6959805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CESAER</a:t>
            </a:r>
          </a:p>
          <a:p>
            <a:pPr defTabSz="457200">
              <a:defRPr sz="2500"/>
            </a:pPr>
            <a:r>
              <a:rPr dirty="0"/>
              <a:t>(Conference of European Schools for Advanced Engineering </a:t>
            </a:r>
            <a:r>
              <a:rPr dirty="0" err="1"/>
              <a:t>Educa</a:t>
            </a:r>
            <a:r>
              <a:rPr lang="es-ES" dirty="0"/>
              <a:t>t</a:t>
            </a:r>
            <a:r>
              <a:rPr dirty="0"/>
              <a:t>ion and </a:t>
            </a:r>
            <a:r>
              <a:rPr dirty="0" err="1"/>
              <a:t>Recearch</a:t>
            </a:r>
            <a:r>
              <a:rPr dirty="0"/>
              <a:t>)</a:t>
            </a:r>
          </a:p>
        </p:txBody>
      </p:sp>
      <p:sp>
        <p:nvSpPr>
          <p:cNvPr id="384" name="UNITE!…"/>
          <p:cNvSpPr txBox="1"/>
          <p:nvPr/>
        </p:nvSpPr>
        <p:spPr>
          <a:xfrm>
            <a:off x="10663524" y="4427059"/>
            <a:ext cx="4846105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UNITE!</a:t>
            </a:r>
          </a:p>
          <a:p>
            <a:pPr defTabSz="457200">
              <a:defRPr sz="2500"/>
            </a:pPr>
            <a:r>
              <a:rPr dirty="0"/>
              <a:t>(University Network for Innovation, Technology and Engineering)</a:t>
            </a:r>
          </a:p>
        </p:txBody>
      </p:sp>
      <p:sp>
        <p:nvSpPr>
          <p:cNvPr id="385" name="GUNI…"/>
          <p:cNvSpPr txBox="1"/>
          <p:nvPr/>
        </p:nvSpPr>
        <p:spPr>
          <a:xfrm>
            <a:off x="12089062" y="11378207"/>
            <a:ext cx="305443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GUNI</a:t>
            </a:r>
          </a:p>
          <a:p>
            <a:pPr defTabSz="457200">
              <a:defRPr sz="2500"/>
            </a:pPr>
            <a:r>
              <a:t>(Global University Network for innovation)</a:t>
            </a:r>
          </a:p>
        </p:txBody>
      </p:sp>
      <p:sp>
        <p:nvSpPr>
          <p:cNvPr id="386" name="RMEI…"/>
          <p:cNvSpPr txBox="1"/>
          <p:nvPr/>
        </p:nvSpPr>
        <p:spPr>
          <a:xfrm>
            <a:off x="9387964" y="8945813"/>
            <a:ext cx="319841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RMEI</a:t>
            </a:r>
          </a:p>
          <a:p>
            <a:pPr defTabSz="457200">
              <a:defRPr sz="2500"/>
            </a:pPr>
            <a:r>
              <a:rPr dirty="0"/>
              <a:t>(</a:t>
            </a:r>
            <a:r>
              <a:rPr dirty="0" err="1"/>
              <a:t>Réseau</a:t>
            </a:r>
            <a:r>
              <a:rPr dirty="0"/>
              <a:t> </a:t>
            </a:r>
            <a:r>
              <a:rPr dirty="0" err="1"/>
              <a:t>Méditerranéen</a:t>
            </a:r>
            <a:r>
              <a:rPr dirty="0"/>
              <a:t> des </a:t>
            </a:r>
            <a:r>
              <a:rPr dirty="0" err="1"/>
              <a:t>Écoles</a:t>
            </a:r>
            <a:r>
              <a:rPr dirty="0"/>
              <a:t> </a:t>
            </a:r>
            <a:r>
              <a:rPr dirty="0" err="1"/>
              <a:t>d’Ingénieurs</a:t>
            </a:r>
            <a:r>
              <a:rPr dirty="0"/>
              <a:t>)</a:t>
            </a:r>
          </a:p>
        </p:txBody>
      </p:sp>
      <p:sp>
        <p:nvSpPr>
          <p:cNvPr id="387" name="MAGALHAES…"/>
          <p:cNvSpPr txBox="1"/>
          <p:nvPr/>
        </p:nvSpPr>
        <p:spPr>
          <a:xfrm>
            <a:off x="7530868" y="11378207"/>
            <a:ext cx="3673669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MAGALHAES</a:t>
            </a:r>
          </a:p>
          <a:p>
            <a:pPr defTabSz="457200">
              <a:defRPr sz="2500"/>
            </a:pPr>
            <a:r>
              <a:rPr dirty="0"/>
              <a:t>(Red de </a:t>
            </a:r>
            <a:r>
              <a:rPr dirty="0" err="1"/>
              <a:t>universidades</a:t>
            </a:r>
            <a:r>
              <a:rPr dirty="0"/>
              <a:t> </a:t>
            </a:r>
            <a:r>
              <a:rPr dirty="0" err="1"/>
              <a:t>europeas</a:t>
            </a:r>
            <a:r>
              <a:rPr dirty="0"/>
              <a:t> y </a:t>
            </a:r>
            <a:r>
              <a:rPr dirty="0" err="1"/>
              <a:t>latinoamericanas</a:t>
            </a:r>
            <a:r>
              <a:rPr dirty="0"/>
              <a:t>)</a:t>
            </a:r>
          </a:p>
        </p:txBody>
      </p:sp>
      <p:sp>
        <p:nvSpPr>
          <p:cNvPr id="388" name="CINDA…"/>
          <p:cNvSpPr txBox="1"/>
          <p:nvPr/>
        </p:nvSpPr>
        <p:spPr>
          <a:xfrm>
            <a:off x="2783221" y="10606903"/>
            <a:ext cx="4175524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CINDA</a:t>
            </a:r>
          </a:p>
          <a:p>
            <a:pPr defTabSz="457200">
              <a:defRPr sz="2500"/>
            </a:pPr>
            <a:r>
              <a:t>(Centro Interuniversitario de Desarrollo)</a:t>
            </a:r>
          </a:p>
        </p:txBody>
      </p:sp>
      <p:sp>
        <p:nvSpPr>
          <p:cNvPr id="389" name="RedEmprendia…"/>
          <p:cNvSpPr txBox="1"/>
          <p:nvPr/>
        </p:nvSpPr>
        <p:spPr>
          <a:xfrm>
            <a:off x="1664000" y="6946669"/>
            <a:ext cx="383806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t>RedEmprendia</a:t>
            </a:r>
          </a:p>
          <a:p>
            <a:pPr defTabSz="457200">
              <a:defRPr sz="2500"/>
            </a:pPr>
            <a:r>
              <a:t>(Red de universidades iberoamericanas emprendedoras)</a:t>
            </a:r>
          </a:p>
        </p:txBody>
      </p:sp>
      <p:sp>
        <p:nvSpPr>
          <p:cNvPr id="390" name="TELESCOPI…"/>
          <p:cNvSpPr txBox="1"/>
          <p:nvPr/>
        </p:nvSpPr>
        <p:spPr>
          <a:xfrm>
            <a:off x="2911795" y="4946301"/>
            <a:ext cx="6322760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TELESCOPI</a:t>
            </a:r>
          </a:p>
          <a:p>
            <a:pPr defTabSz="457200">
              <a:defRPr sz="2500"/>
            </a:pPr>
            <a:r>
              <a:rPr dirty="0"/>
              <a:t>(Red de </a:t>
            </a:r>
            <a:r>
              <a:rPr dirty="0" err="1"/>
              <a:t>Observatorios</a:t>
            </a:r>
            <a:r>
              <a:rPr dirty="0"/>
              <a:t> de </a:t>
            </a:r>
            <a:r>
              <a:rPr dirty="0" err="1"/>
              <a:t>Buenas</a:t>
            </a:r>
            <a:r>
              <a:rPr dirty="0"/>
              <a:t> </a:t>
            </a:r>
            <a:r>
              <a:rPr dirty="0" err="1"/>
              <a:t>Prácticas</a:t>
            </a:r>
            <a:r>
              <a:rPr dirty="0"/>
              <a:t> de </a:t>
            </a:r>
            <a:r>
              <a:rPr dirty="0" err="1"/>
              <a:t>Dirección</a:t>
            </a:r>
            <a:r>
              <a:rPr dirty="0"/>
              <a:t> y </a:t>
            </a:r>
            <a:r>
              <a:rPr dirty="0" err="1"/>
              <a:t>Gestión</a:t>
            </a:r>
            <a:r>
              <a:rPr dirty="0"/>
              <a:t> </a:t>
            </a:r>
            <a:r>
              <a:rPr dirty="0" err="1"/>
              <a:t>Universitaria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Latinoamérica</a:t>
            </a:r>
            <a:r>
              <a:rPr dirty="0"/>
              <a:t> y Europa)</a:t>
            </a:r>
          </a:p>
        </p:txBody>
      </p:sp>
      <p:sp>
        <p:nvSpPr>
          <p:cNvPr id="391" name="CINDA…"/>
          <p:cNvSpPr txBox="1"/>
          <p:nvPr/>
        </p:nvSpPr>
        <p:spPr>
          <a:xfrm>
            <a:off x="3985413" y="8677594"/>
            <a:ext cx="417552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dirty="0"/>
              <a:t>AUIP</a:t>
            </a:r>
          </a:p>
          <a:p>
            <a:pPr defTabSz="457200">
              <a:defRPr sz="2500"/>
            </a:pPr>
            <a:r>
              <a:rPr dirty="0"/>
              <a:t>(</a:t>
            </a:r>
            <a:r>
              <a:rPr dirty="0" err="1"/>
              <a:t>Associación</a:t>
            </a:r>
            <a:r>
              <a:rPr dirty="0"/>
              <a:t> </a:t>
            </a:r>
            <a:r>
              <a:rPr dirty="0" err="1"/>
              <a:t>Universitaria</a:t>
            </a:r>
            <a:r>
              <a:rPr dirty="0"/>
              <a:t> </a:t>
            </a:r>
          </a:p>
          <a:p>
            <a:pPr defTabSz="457200">
              <a:defRPr sz="2500"/>
            </a:pPr>
            <a:r>
              <a:rPr dirty="0" err="1"/>
              <a:t>Iberoamericana</a:t>
            </a:r>
            <a:r>
              <a:rPr dirty="0"/>
              <a:t> de </a:t>
            </a:r>
            <a:r>
              <a:rPr dirty="0" err="1"/>
              <a:t>Postgrado</a:t>
            </a:r>
            <a:r>
              <a:rPr dirty="0"/>
              <a:t>)</a:t>
            </a:r>
          </a:p>
        </p:txBody>
      </p:sp>
      <p:sp>
        <p:nvSpPr>
          <p:cNvPr id="22" name="EUA…"/>
          <p:cNvSpPr txBox="1"/>
          <p:nvPr/>
        </p:nvSpPr>
        <p:spPr>
          <a:xfrm>
            <a:off x="15132652" y="7409178"/>
            <a:ext cx="4175524" cy="48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500" b="1"/>
            </a:pPr>
            <a:r>
              <a:rPr lang="ca-ES" dirty="0"/>
              <a:t>HERITAGE Network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024.psd" descr="024.psd"/>
          <p:cNvPicPr>
            <a:picLocks noChangeAspect="1"/>
          </p:cNvPicPr>
          <p:nvPr/>
        </p:nvPicPr>
        <p:blipFill rotWithShape="1">
          <a:blip r:embed="rId2"/>
          <a:srcRect l="10080"/>
          <a:stretch/>
        </p:blipFill>
        <p:spPr>
          <a:xfrm>
            <a:off x="-76437" y="-173375"/>
            <a:ext cx="24716164" cy="14486896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Global Technology Leading Innovation…"/>
          <p:cNvSpPr txBox="1"/>
          <p:nvPr/>
        </p:nvSpPr>
        <p:spPr>
          <a:xfrm>
            <a:off x="788629" y="898060"/>
            <a:ext cx="14697603" cy="846180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lang="en-US" sz="8400" dirty="0" smtClean="0"/>
              <a:t>Barcelona</a:t>
            </a:r>
            <a:r>
              <a:rPr lang="en-US" sz="8400" dirty="0"/>
              <a:t>, the sixth best city of the world to live, work and </a:t>
            </a:r>
            <a:r>
              <a:rPr lang="en-US" sz="8400" dirty="0" smtClean="0"/>
              <a:t>invest.</a:t>
            </a:r>
          </a:p>
          <a:p>
            <a:pPr>
              <a:lnSpc>
                <a:spcPct val="80000"/>
              </a:lnSpc>
              <a:defRPr sz="8400"/>
            </a:pPr>
            <a:endParaRPr lang="ca-ES" sz="8400" dirty="0" smtClean="0"/>
          </a:p>
          <a:p>
            <a:pPr lvl="0" defTabSz="457200">
              <a:lnSpc>
                <a:spcPts val="5600"/>
              </a:lnSpc>
              <a:defRPr sz="3000"/>
            </a:pPr>
            <a:r>
              <a:rPr lang="en-US" sz="3000" dirty="0" smtClean="0"/>
              <a:t>•According to </a:t>
            </a:r>
            <a:r>
              <a:rPr lang="en-US" sz="3000" dirty="0"/>
              <a:t>the "World's Best Cities 2023" </a:t>
            </a:r>
            <a:r>
              <a:rPr lang="en-US" sz="3000" dirty="0" smtClean="0"/>
              <a:t>ranking.</a:t>
            </a:r>
            <a:endParaRPr lang="en-US" sz="3000" dirty="0"/>
          </a:p>
          <a:p>
            <a:pPr lvl="0" defTabSz="457200">
              <a:lnSpc>
                <a:spcPts val="5600"/>
              </a:lnSpc>
              <a:defRPr sz="3000"/>
            </a:pPr>
            <a:r>
              <a:rPr lang="en-US" sz="3000" dirty="0" smtClean="0"/>
              <a:t>  </a:t>
            </a:r>
            <a:endParaRPr lang="en-US" sz="1200" dirty="0" smtClean="0">
              <a:latin typeface="Times"/>
              <a:ea typeface="Times"/>
              <a:cs typeface="Times"/>
              <a:sym typeface="Times"/>
            </a:endParaRPr>
          </a:p>
          <a:p>
            <a:pPr>
              <a:lnSpc>
                <a:spcPct val="80000"/>
              </a:lnSpc>
              <a:defRPr sz="8400"/>
            </a:pPr>
            <a:endParaRPr lang="es-ES" sz="8400" dirty="0"/>
          </a:p>
          <a:p>
            <a:pPr>
              <a:lnSpc>
                <a:spcPct val="80000"/>
              </a:lnSpc>
              <a:defRPr sz="8400"/>
            </a:pPr>
            <a:endParaRPr sz="8400" dirty="0"/>
          </a:p>
          <a:p>
            <a:pPr defTabSz="457200">
              <a:lnSpc>
                <a:spcPts val="5600"/>
              </a:lnSpc>
              <a:defRPr sz="3000"/>
            </a:pPr>
            <a:endParaRPr sz="1200" dirty="0">
              <a:solidFill>
                <a:schemeClr val="bg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92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4" y="12051038"/>
            <a:ext cx="4377215" cy="95938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9" y="801118"/>
            <a:ext cx="8518330" cy="43011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lobal Technology Leading Innovation…"/>
          <p:cNvSpPr txBox="1"/>
          <p:nvPr/>
        </p:nvSpPr>
        <p:spPr>
          <a:xfrm>
            <a:off x="14610522" y="11231217"/>
            <a:ext cx="9773478" cy="190411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lang="en-GB" sz="8800" dirty="0"/>
              <a:t>Welcome</a:t>
            </a:r>
            <a:r>
              <a:rPr lang="es-ES" sz="8800" dirty="0"/>
              <a:t> to UPC!</a:t>
            </a:r>
          </a:p>
          <a:p>
            <a:pPr defTabSz="457200">
              <a:lnSpc>
                <a:spcPts val="5600"/>
              </a:lnSpc>
              <a:defRPr sz="3000"/>
            </a:pPr>
            <a:r>
              <a:rPr sz="3200" dirty="0"/>
              <a:t> </a:t>
            </a:r>
            <a:endParaRPr sz="1400" dirty="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557519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tge" descr="Imatge"/>
          <p:cNvPicPr>
            <a:picLocks noChangeAspect="1"/>
          </p:cNvPicPr>
          <p:nvPr/>
        </p:nvPicPr>
        <p:blipFill>
          <a:blip r:embed="rId2">
            <a:alphaModFix amt="47068"/>
          </a:blip>
          <a:stretch>
            <a:fillRect/>
          </a:stretch>
        </p:blipFill>
        <p:spPr>
          <a:xfrm>
            <a:off x="4306740" y="444830"/>
            <a:ext cx="19106297" cy="1187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We’re leading techological university  at the souht of Europe"/>
          <p:cNvSpPr txBox="1"/>
          <p:nvPr/>
        </p:nvSpPr>
        <p:spPr>
          <a:xfrm>
            <a:off x="1254420" y="502066"/>
            <a:ext cx="13009434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r>
              <a:rPr lang="en-GB" dirty="0"/>
              <a:t>We’re a leading technological university </a:t>
            </a:r>
            <a:br>
              <a:rPr lang="en-GB" dirty="0"/>
            </a:br>
            <a:r>
              <a:rPr lang="en-GB" dirty="0"/>
              <a:t>at the south of Europe  </a:t>
            </a:r>
          </a:p>
        </p:txBody>
      </p:sp>
      <p:sp>
        <p:nvSpPr>
          <p:cNvPr id="52" name="Barcelona"/>
          <p:cNvSpPr txBox="1"/>
          <p:nvPr/>
        </p:nvSpPr>
        <p:spPr>
          <a:xfrm>
            <a:off x="20754590" y="8932736"/>
            <a:ext cx="182880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30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Barcelona</a:t>
            </a:r>
          </a:p>
        </p:txBody>
      </p:sp>
      <p:sp>
        <p:nvSpPr>
          <p:cNvPr id="53" name="Castelldefels"/>
          <p:cNvSpPr txBox="1"/>
          <p:nvPr/>
        </p:nvSpPr>
        <p:spPr>
          <a:xfrm>
            <a:off x="20625516" y="9338469"/>
            <a:ext cx="1207771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Castelldefels</a:t>
            </a:r>
            <a:endParaRPr dirty="0"/>
          </a:p>
        </p:txBody>
      </p:sp>
      <p:sp>
        <p:nvSpPr>
          <p:cNvPr id="54" name="Vilanova i la Geltrú"/>
          <p:cNvSpPr txBox="1"/>
          <p:nvPr/>
        </p:nvSpPr>
        <p:spPr>
          <a:xfrm>
            <a:off x="20138370" y="9653378"/>
            <a:ext cx="1691260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Vilanova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la </a:t>
            </a:r>
            <a:r>
              <a:rPr dirty="0" err="1"/>
              <a:t>Geltrú</a:t>
            </a:r>
            <a:endParaRPr dirty="0"/>
          </a:p>
        </p:txBody>
      </p:sp>
      <p:sp>
        <p:nvSpPr>
          <p:cNvPr id="55" name="Sant Cugat"/>
          <p:cNvSpPr txBox="1"/>
          <p:nvPr/>
        </p:nvSpPr>
        <p:spPr>
          <a:xfrm>
            <a:off x="20446980" y="8355663"/>
            <a:ext cx="1074040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Sant</a:t>
            </a:r>
            <a:r>
              <a:rPr dirty="0"/>
              <a:t> </a:t>
            </a:r>
            <a:r>
              <a:rPr dirty="0" err="1"/>
              <a:t>Cugat</a:t>
            </a:r>
            <a:endParaRPr dirty="0"/>
          </a:p>
        </p:txBody>
      </p:sp>
      <p:sp>
        <p:nvSpPr>
          <p:cNvPr id="56" name="Terrassa"/>
          <p:cNvSpPr txBox="1"/>
          <p:nvPr/>
        </p:nvSpPr>
        <p:spPr>
          <a:xfrm>
            <a:off x="20297390" y="7992385"/>
            <a:ext cx="826771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Terrassa</a:t>
            </a:r>
          </a:p>
        </p:txBody>
      </p:sp>
      <p:sp>
        <p:nvSpPr>
          <p:cNvPr id="57" name="Manresa"/>
          <p:cNvSpPr txBox="1"/>
          <p:nvPr/>
        </p:nvSpPr>
        <p:spPr>
          <a:xfrm>
            <a:off x="19884460" y="7628318"/>
            <a:ext cx="848298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Manresa</a:t>
            </a:r>
          </a:p>
        </p:txBody>
      </p:sp>
      <p:sp>
        <p:nvSpPr>
          <p:cNvPr id="58" name="•"/>
          <p:cNvSpPr txBox="1"/>
          <p:nvPr/>
        </p:nvSpPr>
        <p:spPr>
          <a:xfrm>
            <a:off x="20446980" y="8556353"/>
            <a:ext cx="323216" cy="79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59" name="•"/>
          <p:cNvSpPr txBox="1"/>
          <p:nvPr/>
        </p:nvSpPr>
        <p:spPr>
          <a:xfrm>
            <a:off x="20374640" y="8910579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60" name="•"/>
          <p:cNvSpPr txBox="1"/>
          <p:nvPr/>
        </p:nvSpPr>
        <p:spPr>
          <a:xfrm>
            <a:off x="19998326" y="8962270"/>
            <a:ext cx="323216" cy="796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61" name="•"/>
          <p:cNvSpPr txBox="1"/>
          <p:nvPr/>
        </p:nvSpPr>
        <p:spPr>
          <a:xfrm>
            <a:off x="20185841" y="8251263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  <p:sp>
        <p:nvSpPr>
          <p:cNvPr id="62" name="•"/>
          <p:cNvSpPr txBox="1"/>
          <p:nvPr/>
        </p:nvSpPr>
        <p:spPr>
          <a:xfrm>
            <a:off x="19932434" y="7750425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•</a:t>
            </a:r>
          </a:p>
        </p:txBody>
      </p:sp>
      <p:sp>
        <p:nvSpPr>
          <p:cNvPr id="63" name="•"/>
          <p:cNvSpPr txBox="1"/>
          <p:nvPr/>
        </p:nvSpPr>
        <p:spPr>
          <a:xfrm>
            <a:off x="19618278" y="7386357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•</a:t>
            </a:r>
          </a:p>
        </p:txBody>
      </p:sp>
      <p:sp>
        <p:nvSpPr>
          <p:cNvPr id="64" name="Vilanova i la Geltrú"/>
          <p:cNvSpPr txBox="1"/>
          <p:nvPr/>
        </p:nvSpPr>
        <p:spPr>
          <a:xfrm>
            <a:off x="20893375" y="8688676"/>
            <a:ext cx="1899476" cy="312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1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Sant </a:t>
            </a:r>
            <a:r>
              <a:rPr dirty="0" err="1"/>
              <a:t>Adrià</a:t>
            </a:r>
            <a:r>
              <a:rPr dirty="0"/>
              <a:t> del </a:t>
            </a:r>
            <a:r>
              <a:rPr dirty="0" err="1"/>
              <a:t>Besos</a:t>
            </a:r>
            <a:endParaRPr dirty="0"/>
          </a:p>
        </p:txBody>
      </p:sp>
      <p:sp>
        <p:nvSpPr>
          <p:cNvPr id="65" name="•"/>
          <p:cNvSpPr txBox="1"/>
          <p:nvPr/>
        </p:nvSpPr>
        <p:spPr>
          <a:xfrm>
            <a:off x="20580443" y="8361474"/>
            <a:ext cx="323216" cy="796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5900"/>
              </a:spcBef>
              <a:defRPr sz="47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he Universitat Politècnica…"/>
          <p:cNvSpPr txBox="1"/>
          <p:nvPr/>
        </p:nvSpPr>
        <p:spPr>
          <a:xfrm>
            <a:off x="1108486" y="1227831"/>
            <a:ext cx="17401222" cy="8720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-GB" sz="8000" dirty="0"/>
              <a:t>The </a:t>
            </a:r>
            <a:r>
              <a:rPr lang="en-GB" sz="8000" b="1" dirty="0" err="1"/>
              <a:t>Universitat</a:t>
            </a:r>
            <a:r>
              <a:rPr lang="en-GB" sz="8000" b="1" dirty="0"/>
              <a:t> </a:t>
            </a:r>
            <a:r>
              <a:rPr lang="en-GB" sz="8000" b="1" dirty="0" err="1"/>
              <a:t>Politècnica</a:t>
            </a:r>
            <a:r>
              <a:rPr lang="en-GB" sz="8000" b="1" dirty="0"/>
              <a:t> </a:t>
            </a:r>
          </a:p>
          <a:p>
            <a:pPr>
              <a:defRPr b="1"/>
            </a:pPr>
            <a:r>
              <a:rPr lang="en-GB" sz="8000" dirty="0"/>
              <a:t>de </a:t>
            </a:r>
            <a:r>
              <a:rPr lang="en-GB" sz="8000" dirty="0" err="1"/>
              <a:t>Catalunya</a:t>
            </a:r>
            <a:r>
              <a:rPr lang="en-GB" sz="8000" b="0" dirty="0"/>
              <a:t> · </a:t>
            </a:r>
            <a:r>
              <a:rPr lang="en-GB" sz="8000" dirty="0" err="1"/>
              <a:t>BarcelonaTech</a:t>
            </a:r>
            <a:r>
              <a:rPr lang="en-GB" sz="8000" b="0" dirty="0"/>
              <a:t> </a:t>
            </a:r>
            <a:br>
              <a:rPr lang="en-GB" sz="8000" b="0" dirty="0"/>
            </a:br>
            <a:r>
              <a:rPr lang="en-GB" sz="8000" b="0" dirty="0"/>
              <a:t>is a </a:t>
            </a:r>
            <a:r>
              <a:rPr lang="en-GB" sz="8000" b="1" dirty="0"/>
              <a:t>public institution </a:t>
            </a:r>
            <a:r>
              <a:rPr lang="en-GB" sz="8000" b="0" dirty="0"/>
              <a:t>of </a:t>
            </a:r>
            <a:r>
              <a:rPr lang="en-GB" sz="8000" dirty="0"/>
              <a:t>Higher Education and Research</a:t>
            </a:r>
            <a:r>
              <a:rPr lang="en-GB" sz="8000" b="0" dirty="0"/>
              <a:t>, specialized in the areas of </a:t>
            </a:r>
            <a:r>
              <a:rPr lang="en-GB" sz="8000" dirty="0"/>
              <a:t>Architecture, Engineering,</a:t>
            </a:r>
            <a:r>
              <a:rPr lang="en-GB" sz="8000" b="0" dirty="0"/>
              <a:t> </a:t>
            </a:r>
            <a:r>
              <a:rPr lang="en-GB" sz="8000" b="1" dirty="0"/>
              <a:t>Science</a:t>
            </a:r>
            <a:r>
              <a:rPr lang="en-GB" sz="8000" b="0" dirty="0"/>
              <a:t> and </a:t>
            </a:r>
            <a:r>
              <a:rPr lang="en-GB" sz="8000" dirty="0"/>
              <a:t>Technology</a:t>
            </a:r>
            <a:r>
              <a:rPr lang="en-GB" sz="3200" b="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in título-4.psd" descr="Sin título-4.psd"/>
          <p:cNvPicPr>
            <a:picLocks noChangeAspect="1"/>
          </p:cNvPicPr>
          <p:nvPr/>
        </p:nvPicPr>
        <p:blipFill rotWithShape="1">
          <a:blip r:embed="rId2"/>
          <a:srcRect l="12379"/>
          <a:stretch/>
        </p:blipFill>
        <p:spPr>
          <a:xfrm>
            <a:off x="5647764" y="-139523"/>
            <a:ext cx="18951383" cy="1417433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… the Southern gateway  to Europe … Mediterranean Capital … Bridge to the Maghreb … platform for links to Latin America…"/>
          <p:cNvSpPr txBox="1"/>
          <p:nvPr/>
        </p:nvSpPr>
        <p:spPr>
          <a:xfrm>
            <a:off x="1308097" y="2650494"/>
            <a:ext cx="13578334" cy="842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3000"/>
            </a:pPr>
            <a:r>
              <a:rPr lang="en-GB" dirty="0"/>
              <a:t>A hub for Education, Research, Innovation and Internationalisation</a:t>
            </a:r>
            <a:br>
              <a:rPr lang="en-GB" dirty="0"/>
            </a:br>
            <a:r>
              <a:rPr lang="en-GB" dirty="0"/>
              <a:t>               </a:t>
            </a:r>
          </a:p>
          <a:p>
            <a:pPr defTabSz="457200">
              <a:spcAft>
                <a:spcPts val="1200"/>
              </a:spcAft>
              <a:defRPr sz="3000"/>
            </a:pPr>
            <a:r>
              <a:rPr lang="en-GB" dirty="0"/>
              <a:t>… the Southern gateway  to Europe</a:t>
            </a:r>
            <a:br>
              <a:rPr lang="en-GB" dirty="0"/>
            </a:br>
            <a:r>
              <a:rPr lang="en-GB" dirty="0"/>
              <a:t>… Mediterranean Capital</a:t>
            </a:r>
            <a:br>
              <a:rPr lang="en-GB" dirty="0"/>
            </a:br>
            <a:r>
              <a:rPr lang="en-GB" dirty="0"/>
              <a:t>… Bridge to the Maghreb</a:t>
            </a:r>
            <a:br>
              <a:rPr lang="en-GB" dirty="0"/>
            </a:br>
            <a:r>
              <a:rPr lang="en-GB" dirty="0"/>
              <a:t>… platform for links to Latin America</a:t>
            </a:r>
          </a:p>
          <a:p>
            <a:pPr defTabSz="457200">
              <a:defRPr sz="3000"/>
            </a:pPr>
            <a:endParaRPr lang="en-GB" dirty="0"/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1 636 732</a:t>
            </a:r>
            <a:r>
              <a:rPr lang="en-GB" dirty="0">
                <a:solidFill>
                  <a:schemeClr val="bg1"/>
                </a:solidFill>
              </a:rPr>
              <a:t> 		Inhabitants </a:t>
            </a: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3 719 096</a:t>
            </a:r>
            <a:r>
              <a:rPr lang="en-GB" dirty="0">
                <a:solidFill>
                  <a:schemeClr val="bg1"/>
                </a:solidFill>
              </a:rPr>
              <a:t> 	  	</a:t>
            </a:r>
            <a:r>
              <a:rPr lang="en-GB" dirty="0" err="1">
                <a:solidFill>
                  <a:schemeClr val="bg1"/>
                </a:solidFill>
              </a:rPr>
              <a:t>Inh</a:t>
            </a:r>
            <a:r>
              <a:rPr lang="en-GB" dirty="0">
                <a:solidFill>
                  <a:schemeClr val="bg1"/>
                </a:solidFill>
              </a:rPr>
              <a:t>. Metropolitan Area</a:t>
            </a: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rgbClr val="FF0000"/>
                </a:solidFill>
              </a:rPr>
              <a:t>          </a:t>
            </a:r>
            <a:r>
              <a:rPr lang="en-GB" b="1" dirty="0">
                <a:solidFill>
                  <a:schemeClr val="bg1"/>
                </a:solidFill>
              </a:rPr>
              <a:t>112.4</a:t>
            </a:r>
            <a:r>
              <a:rPr lang="en-GB" dirty="0">
                <a:solidFill>
                  <a:schemeClr val="bg1"/>
                </a:solidFill>
              </a:rPr>
              <a:t>   	GDP 	per capita (Index UE=100)</a:t>
            </a:r>
            <a:endParaRPr lang="en-GB" sz="3000" dirty="0">
              <a:solidFill>
                <a:schemeClr val="bg1"/>
              </a:solidFill>
            </a:endParaRP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66 436 346</a:t>
            </a:r>
            <a:r>
              <a:rPr lang="en-GB" dirty="0">
                <a:solidFill>
                  <a:schemeClr val="bg1"/>
                </a:solidFill>
              </a:rPr>
              <a:t> 		</a:t>
            </a:r>
            <a:r>
              <a:rPr lang="en-GB" dirty="0" err="1">
                <a:solidFill>
                  <a:schemeClr val="bg1"/>
                </a:solidFill>
              </a:rPr>
              <a:t>kTn</a:t>
            </a:r>
            <a:r>
              <a:rPr lang="en-GB" dirty="0">
                <a:solidFill>
                  <a:schemeClr val="bg1"/>
                </a:solidFill>
              </a:rPr>
              <a:t> harbour total transit</a:t>
            </a: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chemeClr val="bg1"/>
                </a:solidFill>
              </a:rPr>
              <a:t>52 657 600</a:t>
            </a:r>
            <a:r>
              <a:rPr lang="en-GB" dirty="0">
                <a:solidFill>
                  <a:schemeClr val="bg1"/>
                </a:solidFill>
              </a:rPr>
              <a:t> 		airport passengers (2019)</a:t>
            </a:r>
            <a:endParaRPr lang="en-GB" sz="3000" dirty="0">
              <a:solidFill>
                <a:schemeClr val="bg1"/>
              </a:solidFill>
            </a:endParaRP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rgbClr val="FF0000"/>
                </a:solidFill>
              </a:rPr>
              <a:t>    </a:t>
            </a:r>
            <a:r>
              <a:rPr lang="en-GB" b="1" dirty="0">
                <a:solidFill>
                  <a:schemeClr val="bg1"/>
                </a:solidFill>
              </a:rPr>
              <a:t>471 885</a:t>
            </a:r>
            <a:r>
              <a:rPr lang="en-GB" dirty="0">
                <a:solidFill>
                  <a:schemeClr val="bg1"/>
                </a:solidFill>
              </a:rPr>
              <a:t> 		companies (BCN region)</a:t>
            </a:r>
            <a:endParaRPr lang="en-GB" sz="3000" dirty="0">
              <a:solidFill>
                <a:schemeClr val="bg1"/>
              </a:solidFill>
            </a:endParaRPr>
          </a:p>
          <a:p>
            <a:pPr defTabSz="457200">
              <a:lnSpc>
                <a:spcPts val="5300"/>
              </a:lnSpc>
              <a:spcAft>
                <a:spcPts val="300"/>
              </a:spcAft>
              <a:defRPr sz="4000"/>
            </a:pPr>
            <a:r>
              <a:rPr lang="en-GB" b="1" dirty="0">
                <a:solidFill>
                  <a:srgbClr val="FF0000"/>
                </a:solidFill>
              </a:rPr>
              <a:t>        </a:t>
            </a:r>
            <a:r>
              <a:rPr lang="en-GB" b="1" dirty="0">
                <a:solidFill>
                  <a:schemeClr val="bg1"/>
                </a:solidFill>
              </a:rPr>
              <a:t>8 908</a:t>
            </a:r>
            <a:r>
              <a:rPr lang="en-GB" dirty="0">
                <a:solidFill>
                  <a:srgbClr val="FF0000"/>
                </a:solidFill>
              </a:rPr>
              <a:t> 	</a:t>
            </a:r>
            <a:r>
              <a:rPr lang="en-GB" dirty="0"/>
              <a:t>	foreign companies (Catalonia)</a:t>
            </a:r>
          </a:p>
        </p:txBody>
      </p:sp>
      <p:sp>
        <p:nvSpPr>
          <p:cNvPr id="71" name="Barcelona"/>
          <p:cNvSpPr txBox="1"/>
          <p:nvPr/>
        </p:nvSpPr>
        <p:spPr>
          <a:xfrm>
            <a:off x="1317321" y="479540"/>
            <a:ext cx="876374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80000"/>
              </a:lnSpc>
              <a:defRPr sz="8400"/>
            </a:lvl1pPr>
          </a:lstStyle>
          <a:p>
            <a:r>
              <a:t>Barcelona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ángulo 12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3,317…"/>
          <p:cNvSpPr txBox="1"/>
          <p:nvPr/>
        </p:nvSpPr>
        <p:spPr>
          <a:xfrm>
            <a:off x="6359040" y="3695284"/>
            <a:ext cx="317875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3</a:t>
            </a:r>
            <a:r>
              <a:rPr lang="ca-ES" dirty="0"/>
              <a:t> 523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teaching </a:t>
            </a:r>
            <a:br>
              <a:rPr dirty="0"/>
            </a:br>
            <a:r>
              <a:rPr dirty="0"/>
              <a:t>and research staff</a:t>
            </a:r>
          </a:p>
        </p:txBody>
      </p:sp>
      <p:sp>
        <p:nvSpPr>
          <p:cNvPr id="75" name="206…"/>
          <p:cNvSpPr txBox="1"/>
          <p:nvPr/>
        </p:nvSpPr>
        <p:spPr>
          <a:xfrm>
            <a:off x="15048410" y="7127864"/>
            <a:ext cx="1987724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2</a:t>
            </a:r>
            <a:r>
              <a:rPr lang="ca-ES" sz="8400" b="1" dirty="0">
                <a:solidFill>
                  <a:srgbClr val="D5D5D5"/>
                </a:solidFill>
              </a:rPr>
              <a:t>1</a:t>
            </a:r>
            <a:r>
              <a:rPr sz="8400" b="1" dirty="0">
                <a:solidFill>
                  <a:srgbClr val="D5D5D5"/>
                </a:solidFill>
              </a:rPr>
              <a:t>0</a:t>
            </a:r>
            <a:r>
              <a:rPr sz="1200" dirty="0"/>
              <a:t> 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research</a:t>
            </a:r>
            <a:br>
              <a:rPr dirty="0"/>
            </a:br>
            <a:r>
              <a:rPr dirty="0"/>
              <a:t>groups</a:t>
            </a:r>
          </a:p>
        </p:txBody>
      </p:sp>
      <p:sp>
        <p:nvSpPr>
          <p:cNvPr id="76" name="18…"/>
          <p:cNvSpPr txBox="1"/>
          <p:nvPr/>
        </p:nvSpPr>
        <p:spPr>
          <a:xfrm>
            <a:off x="11433306" y="7127865"/>
            <a:ext cx="257923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18</a:t>
            </a:r>
            <a:r>
              <a:rPr sz="1200" dirty="0"/>
              <a:t>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schools </a:t>
            </a:r>
            <a:br>
              <a:rPr dirty="0"/>
            </a:br>
            <a:r>
              <a:rPr dirty="0"/>
              <a:t>in </a:t>
            </a:r>
            <a:r>
              <a:rPr lang="ca-ES" dirty="0" smtClean="0"/>
              <a:t>9</a:t>
            </a:r>
            <a:r>
              <a:rPr dirty="0" smtClean="0"/>
              <a:t> </a:t>
            </a:r>
            <a:r>
              <a:rPr dirty="0"/>
              <a:t>campus</a:t>
            </a:r>
            <a:r>
              <a:rPr lang="ca-ES" dirty="0"/>
              <a:t>es</a:t>
            </a:r>
            <a:endParaRPr dirty="0"/>
          </a:p>
        </p:txBody>
      </p:sp>
      <p:sp>
        <p:nvSpPr>
          <p:cNvPr id="77" name="716…"/>
          <p:cNvSpPr txBox="1"/>
          <p:nvPr/>
        </p:nvSpPr>
        <p:spPr>
          <a:xfrm>
            <a:off x="18512108" y="7099507"/>
            <a:ext cx="4969309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76</a:t>
            </a:r>
            <a:r>
              <a:rPr lang="ca-ES" sz="8400" b="1" dirty="0">
                <a:solidFill>
                  <a:srgbClr val="D5D5D5"/>
                </a:solidFill>
              </a:rPr>
              <a:t>7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higher education institutions </a:t>
            </a:r>
            <a:br>
              <a:rPr dirty="0"/>
            </a:br>
            <a:r>
              <a:rPr dirty="0"/>
              <a:t>with student exchange </a:t>
            </a:r>
            <a:br>
              <a:rPr dirty="0"/>
            </a:br>
            <a:r>
              <a:rPr dirty="0"/>
              <a:t>agreements</a:t>
            </a:r>
            <a:endParaRPr dirty="0">
              <a:solidFill>
                <a:srgbClr val="006BB7"/>
              </a:solidFill>
            </a:endParaRPr>
          </a:p>
        </p:txBody>
      </p:sp>
      <p:sp>
        <p:nvSpPr>
          <p:cNvPr id="78" name="55%…"/>
          <p:cNvSpPr txBox="1"/>
          <p:nvPr/>
        </p:nvSpPr>
        <p:spPr>
          <a:xfrm>
            <a:off x="6359040" y="7160284"/>
            <a:ext cx="3904915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55%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international doctoral </a:t>
            </a:r>
            <a:br>
              <a:rPr dirty="0"/>
            </a:br>
            <a:r>
              <a:rPr dirty="0"/>
              <a:t>degree students</a:t>
            </a:r>
            <a:br>
              <a:rPr dirty="0"/>
            </a:br>
            <a:r>
              <a:rPr dirty="0"/>
              <a:t>(</a:t>
            </a:r>
            <a:r>
              <a:rPr sz="3000" dirty="0">
                <a:solidFill>
                  <a:srgbClr val="D5D5D5"/>
                </a:solidFill>
              </a:rPr>
              <a:t>79% </a:t>
            </a:r>
            <a:r>
              <a:rPr dirty="0"/>
              <a:t>of them non EU)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" name="66…"/>
          <p:cNvSpPr txBox="1"/>
          <p:nvPr/>
        </p:nvSpPr>
        <p:spPr>
          <a:xfrm>
            <a:off x="11433306" y="3695284"/>
            <a:ext cx="1958870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6</a:t>
            </a:r>
            <a:r>
              <a:rPr lang="ca-ES" dirty="0"/>
              <a:t>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bachelor’s </a:t>
            </a:r>
            <a:br>
              <a:rPr dirty="0"/>
            </a:br>
            <a:r>
              <a:rPr dirty="0"/>
              <a:t>degrees</a:t>
            </a:r>
            <a:endParaRPr dirty="0">
              <a:solidFill>
                <a:srgbClr val="006BB7"/>
              </a:solidFill>
            </a:endParaRPr>
          </a:p>
          <a:p>
            <a:pPr>
              <a:defRPr sz="1200" b="1">
                <a:solidFill>
                  <a:srgbClr val="D5D5D5"/>
                </a:solidFill>
              </a:defRPr>
            </a:pPr>
            <a:r>
              <a:rPr dirty="0"/>
              <a:t> </a:t>
            </a:r>
          </a:p>
        </p:txBody>
      </p:sp>
      <p:sp>
        <p:nvSpPr>
          <p:cNvPr id="80" name="81…"/>
          <p:cNvSpPr txBox="1"/>
          <p:nvPr/>
        </p:nvSpPr>
        <p:spPr>
          <a:xfrm>
            <a:off x="15041789" y="3705224"/>
            <a:ext cx="1667137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8</a:t>
            </a:r>
            <a:r>
              <a:rPr lang="ca-ES" dirty="0"/>
              <a:t>4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master’s </a:t>
            </a:r>
            <a:br>
              <a:rPr dirty="0"/>
            </a:br>
            <a:r>
              <a:rPr dirty="0"/>
              <a:t>degrees</a:t>
            </a:r>
          </a:p>
        </p:txBody>
      </p:sp>
      <p:sp>
        <p:nvSpPr>
          <p:cNvPr id="81" name="45…"/>
          <p:cNvSpPr txBox="1"/>
          <p:nvPr/>
        </p:nvSpPr>
        <p:spPr>
          <a:xfrm>
            <a:off x="18512108" y="3640429"/>
            <a:ext cx="2252775" cy="29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45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doctoral </a:t>
            </a:r>
            <a:br>
              <a:rPr dirty="0"/>
            </a:br>
            <a:r>
              <a:rPr dirty="0" err="1"/>
              <a:t>programmes</a:t>
            </a:r>
            <a:r>
              <a:rPr dirty="0"/>
              <a:t/>
            </a:r>
            <a:br>
              <a:rPr dirty="0"/>
            </a:br>
            <a:endParaRPr dirty="0"/>
          </a:p>
          <a:p>
            <a:pPr>
              <a:defRPr sz="1200" b="1">
                <a:solidFill>
                  <a:srgbClr val="D5D5D5"/>
                </a:solidFill>
              </a:defRPr>
            </a:pPr>
            <a:r>
              <a:rPr dirty="0"/>
              <a:t> </a:t>
            </a:r>
          </a:p>
        </p:txBody>
      </p:sp>
      <p:pic>
        <p:nvPicPr>
          <p:cNvPr id="82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54" y="737906"/>
            <a:ext cx="3090946" cy="116404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30,275…"/>
          <p:cNvSpPr txBox="1"/>
          <p:nvPr/>
        </p:nvSpPr>
        <p:spPr>
          <a:xfrm>
            <a:off x="1300554" y="3695284"/>
            <a:ext cx="3399970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3</a:t>
            </a:r>
            <a:r>
              <a:rPr lang="ca-ES" sz="8400" b="1" dirty="0">
                <a:solidFill>
                  <a:srgbClr val="D5D5D5"/>
                </a:solidFill>
              </a:rPr>
              <a:t>1 919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sz="3000" dirty="0">
                <a:solidFill>
                  <a:srgbClr val="D5D5D5"/>
                </a:solidFill>
              </a:rPr>
              <a:t>students</a:t>
            </a:r>
            <a:endParaRPr sz="3000" dirty="0">
              <a:solidFill>
                <a:srgbClr val="D5D5D5"/>
              </a:solidFill>
              <a:sym typeface="Times"/>
            </a:endParaRPr>
          </a:p>
          <a:p>
            <a:pPr>
              <a:defRPr sz="1200" b="1">
                <a:solidFill>
                  <a:srgbClr val="D5D5D5"/>
                </a:solidFill>
              </a:defRPr>
            </a:pPr>
            <a:r>
              <a:rPr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4" name="32%…"/>
          <p:cNvSpPr txBox="1"/>
          <p:nvPr/>
        </p:nvSpPr>
        <p:spPr>
          <a:xfrm>
            <a:off x="1300554" y="7137806"/>
            <a:ext cx="3848770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sz="8400" b="1" dirty="0">
                <a:solidFill>
                  <a:srgbClr val="D5D5D5"/>
                </a:solidFill>
              </a:rPr>
              <a:t>3</a:t>
            </a:r>
            <a:r>
              <a:rPr lang="ca-ES" sz="8400" b="1" dirty="0">
                <a:solidFill>
                  <a:srgbClr val="D5D5D5"/>
                </a:solidFill>
              </a:rPr>
              <a:t>0</a:t>
            </a:r>
            <a:r>
              <a:rPr sz="8400" b="1" dirty="0">
                <a:solidFill>
                  <a:srgbClr val="D5D5D5"/>
                </a:solidFill>
              </a:rPr>
              <a:t>%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international master’s </a:t>
            </a:r>
            <a:br>
              <a:rPr dirty="0"/>
            </a:br>
            <a:r>
              <a:rPr dirty="0"/>
              <a:t>degree students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26.jpg" descr="26.jpg"/>
          <p:cNvPicPr>
            <a:picLocks noChangeAspect="1"/>
          </p:cNvPicPr>
          <p:nvPr/>
        </p:nvPicPr>
        <p:blipFill rotWithShape="1">
          <a:blip r:embed="rId2"/>
          <a:srcRect l="6495"/>
          <a:stretch/>
        </p:blipFill>
        <p:spPr>
          <a:xfrm>
            <a:off x="0" y="-349852"/>
            <a:ext cx="25274797" cy="1424632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Architecture and Urban Planning…"/>
          <p:cNvSpPr txBox="1"/>
          <p:nvPr/>
        </p:nvSpPr>
        <p:spPr>
          <a:xfrm>
            <a:off x="1273776" y="3057061"/>
            <a:ext cx="12265243" cy="114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 spcCol="272869"/>
          <a:lstStyle/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Architecture and Urban Planning </a:t>
            </a:r>
            <a:endParaRPr lang="en-US" altLang="zh-CN" sz="3600" dirty="0">
              <a:latin typeface="Calibri" pitchFamily="34" charset="0"/>
              <a:ea typeface="宋体" charset="-122"/>
            </a:endParaRP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Aerospace</a:t>
            </a:r>
            <a:r>
              <a:rPr lang="es-ES" sz="3600" dirty="0"/>
              <a:t> </a:t>
            </a:r>
            <a:r>
              <a:rPr lang="en-GB" sz="3600" dirty="0"/>
              <a:t>Engineering</a:t>
            </a:r>
            <a:endParaRPr lang="en-GB" altLang="zh-CN" sz="3600" dirty="0">
              <a:solidFill>
                <a:srgbClr val="0070C0"/>
              </a:solidFill>
              <a:ea typeface="宋体" charset="-122"/>
            </a:endParaRP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Agricultural and </a:t>
            </a:r>
            <a:r>
              <a:rPr lang="en-GB" sz="3600" dirty="0" err="1"/>
              <a:t>Biosystems</a:t>
            </a:r>
            <a:r>
              <a:rPr lang="en-GB" sz="3600" dirty="0"/>
              <a:t> Engineering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Civil, Environmental and Geological Engineering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Computer Science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Engineering for Industry: Energy, Biomedical, Chemical, Electrical, Materials and Mechanical</a:t>
            </a:r>
            <a:r>
              <a:rPr lang="en-US" altLang="zh-CN" sz="3600" dirty="0"/>
              <a:t>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Naval, Maritime and Nautical Engineering 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altLang="zh-CN" sz="3600" dirty="0">
                <a:ea typeface="宋体" charset="-122"/>
              </a:rPr>
              <a:t>Telecommunications and Electronic Systems Engineering</a:t>
            </a:r>
          </a:p>
          <a:p>
            <a:pPr marL="571500" indent="-571500" algn="just">
              <a:lnSpc>
                <a:spcPct val="125000"/>
              </a:lnSpc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GB" sz="3600" dirty="0"/>
              <a:t>Applied</a:t>
            </a:r>
            <a:r>
              <a:rPr lang="es-ES" sz="3600" dirty="0"/>
              <a:t> </a:t>
            </a:r>
            <a:r>
              <a:rPr lang="en-GB" sz="3600" dirty="0"/>
              <a:t>Sciences: Mathematics, Statistics, Physics, Optics and Photonics</a:t>
            </a:r>
            <a:endParaRPr lang="en-GB" altLang="zh-CN" sz="3600" dirty="0">
              <a:solidFill>
                <a:srgbClr val="0070C0"/>
              </a:solidFill>
              <a:latin typeface="Calibri" pitchFamily="34" charset="0"/>
              <a:ea typeface="宋体" charset="-122"/>
            </a:endParaRPr>
          </a:p>
          <a:p>
            <a:pPr defTabSz="457200">
              <a:buClr>
                <a:schemeClr val="bg1"/>
              </a:buClr>
              <a:defRPr sz="3000"/>
            </a:pPr>
            <a:endParaRPr dirty="0"/>
          </a:p>
        </p:txBody>
      </p:sp>
      <p:sp>
        <p:nvSpPr>
          <p:cNvPr id="88" name="Fields"/>
          <p:cNvSpPr txBox="1"/>
          <p:nvPr/>
        </p:nvSpPr>
        <p:spPr>
          <a:xfrm>
            <a:off x="1273776" y="504940"/>
            <a:ext cx="8763742" cy="140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dirty="0"/>
              <a:t>Fields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89" name="Imatge" descr="Imat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054" y="12051038"/>
            <a:ext cx="4377215" cy="959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2"/>
          <p:cNvSpPr/>
          <p:nvPr/>
        </p:nvSpPr>
        <p:spPr>
          <a:xfrm>
            <a:off x="0" y="2304288"/>
            <a:ext cx="24384000" cy="918057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" name="28,208…"/>
          <p:cNvSpPr txBox="1"/>
          <p:nvPr/>
        </p:nvSpPr>
        <p:spPr>
          <a:xfrm>
            <a:off x="1317320" y="3668738"/>
            <a:ext cx="4879592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2</a:t>
            </a:r>
            <a:r>
              <a:rPr lang="ca-ES" dirty="0"/>
              <a:t>9 </a:t>
            </a:r>
            <a:r>
              <a:rPr dirty="0"/>
              <a:t>8</a:t>
            </a:r>
            <a:r>
              <a:rPr lang="ca-ES" dirty="0"/>
              <a:t>12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Undergraduate and master </a:t>
            </a:r>
            <a:endParaRPr dirty="0">
              <a:solidFill>
                <a:srgbClr val="0076BA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students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93" name="Education"/>
          <p:cNvSpPr txBox="1"/>
          <p:nvPr/>
        </p:nvSpPr>
        <p:spPr>
          <a:xfrm>
            <a:off x="1317321" y="479540"/>
            <a:ext cx="876374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>
                <a:solidFill>
                  <a:srgbClr val="0060AE"/>
                </a:solidFill>
              </a:defRPr>
            </a:pPr>
            <a:r>
              <a:t>Education</a:t>
            </a:r>
            <a:r>
              <a:rPr sz="120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94" name="66…"/>
          <p:cNvSpPr txBox="1"/>
          <p:nvPr/>
        </p:nvSpPr>
        <p:spPr>
          <a:xfrm>
            <a:off x="17872305" y="7125660"/>
            <a:ext cx="2973662" cy="229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6</a:t>
            </a:r>
            <a:r>
              <a:rPr lang="ca-ES" dirty="0"/>
              <a:t>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Undergraduate 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degrees</a:t>
            </a:r>
          </a:p>
        </p:txBody>
      </p:sp>
      <p:sp>
        <p:nvSpPr>
          <p:cNvPr id="95" name="81…"/>
          <p:cNvSpPr txBox="1"/>
          <p:nvPr/>
        </p:nvSpPr>
        <p:spPr>
          <a:xfrm>
            <a:off x="12616962" y="7085894"/>
            <a:ext cx="3434619" cy="449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8</a:t>
            </a:r>
            <a:r>
              <a:rPr lang="ca-ES" dirty="0"/>
              <a:t>4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Master’s</a:t>
            </a:r>
            <a:r>
              <a:rPr b="1" dirty="0"/>
              <a:t> </a:t>
            </a:r>
            <a:r>
              <a:rPr dirty="0"/>
              <a:t>programs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lang="es-ES" sz="3000" dirty="0">
                <a:solidFill>
                  <a:srgbClr val="D5D5D5"/>
                </a:solidFill>
              </a:rPr>
              <a:t>9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Erasmus Mundus</a:t>
            </a:r>
            <a:endParaRPr sz="3000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lang="es-ES" sz="3000" dirty="0">
                <a:solidFill>
                  <a:srgbClr val="D5D5D5"/>
                </a:solidFill>
              </a:rPr>
              <a:t>40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z="3000" dirty="0">
                <a:solidFill>
                  <a:srgbClr val="D5D5D5"/>
                </a:solidFill>
              </a:rPr>
              <a:t>fully in English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sz="3000" dirty="0">
                <a:solidFill>
                  <a:srgbClr val="D5D5D5"/>
                </a:solidFill>
              </a:rPr>
              <a:t>202</a:t>
            </a:r>
            <a:r>
              <a:rPr lang="ca-ES" sz="3000" dirty="0">
                <a:solidFill>
                  <a:srgbClr val="D5D5D5"/>
                </a:solidFill>
              </a:rPr>
              <a:t>2</a:t>
            </a:r>
            <a:r>
              <a:rPr sz="3000" dirty="0">
                <a:solidFill>
                  <a:srgbClr val="D5D5D5"/>
                </a:solidFill>
              </a:rPr>
              <a:t>-202</a:t>
            </a:r>
            <a:r>
              <a:rPr lang="ca-ES" sz="3000" dirty="0">
                <a:solidFill>
                  <a:srgbClr val="D5D5D5"/>
                </a:solidFill>
              </a:rPr>
              <a:t>3</a:t>
            </a:r>
            <a:endParaRPr sz="3000" dirty="0">
              <a:solidFill>
                <a:srgbClr val="D5D5D5"/>
              </a:solidFill>
              <a:sym typeface="Times"/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</a:t>
            </a:r>
          </a:p>
        </p:txBody>
      </p:sp>
      <p:sp>
        <p:nvSpPr>
          <p:cNvPr id="96" name="4,844…"/>
          <p:cNvSpPr txBox="1"/>
          <p:nvPr/>
        </p:nvSpPr>
        <p:spPr>
          <a:xfrm>
            <a:off x="7274166" y="7176511"/>
            <a:ext cx="3799472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ca-ES" sz="8400" b="1" dirty="0">
                <a:solidFill>
                  <a:srgbClr val="D5D5D5"/>
                </a:solidFill>
              </a:rPr>
              <a:t>5 2</a:t>
            </a:r>
            <a:r>
              <a:rPr sz="8400" b="1" dirty="0">
                <a:solidFill>
                  <a:srgbClr val="D5D5D5"/>
                </a:solidFill>
              </a:rPr>
              <a:t>8</a:t>
            </a:r>
            <a:r>
              <a:rPr lang="ca-ES" sz="8400" b="1" dirty="0">
                <a:solidFill>
                  <a:srgbClr val="D5D5D5"/>
                </a:solidFill>
              </a:rPr>
              <a:t>3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Students Internships </a:t>
            </a:r>
            <a:endParaRPr dirty="0">
              <a:solidFill>
                <a:srgbClr val="006BB7"/>
              </a:solidFill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 </a:t>
            </a:r>
          </a:p>
        </p:txBody>
      </p:sp>
      <p:sp>
        <p:nvSpPr>
          <p:cNvPr id="97" name="2,067…"/>
          <p:cNvSpPr txBox="1"/>
          <p:nvPr/>
        </p:nvSpPr>
        <p:spPr>
          <a:xfrm>
            <a:off x="7392268" y="3665147"/>
            <a:ext cx="280044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2</a:t>
            </a:r>
            <a:r>
              <a:rPr lang="ca-ES" dirty="0"/>
              <a:t> 107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 b="1">
                <a:solidFill>
                  <a:srgbClr val="D5D5D5"/>
                </a:solidFill>
              </a:defRPr>
            </a:pPr>
            <a:r>
              <a:rPr dirty="0"/>
              <a:t>PhD</a:t>
            </a:r>
            <a:r>
              <a:rPr b="0" dirty="0"/>
              <a:t> students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  </a:t>
            </a:r>
          </a:p>
        </p:txBody>
      </p:sp>
      <p:sp>
        <p:nvSpPr>
          <p:cNvPr id="98" name="45…"/>
          <p:cNvSpPr txBox="1"/>
          <p:nvPr/>
        </p:nvSpPr>
        <p:spPr>
          <a:xfrm>
            <a:off x="12629678" y="3676850"/>
            <a:ext cx="3608227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dirty="0"/>
              <a:t>45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PhD programs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sz="3000" dirty="0">
                <a:solidFill>
                  <a:srgbClr val="D5D5D5"/>
                </a:solidFill>
              </a:rPr>
              <a:t>1  Erasmus Mundus </a:t>
            </a:r>
            <a:br>
              <a:rPr sz="3000" dirty="0">
                <a:solidFill>
                  <a:srgbClr val="D5D5D5"/>
                </a:solidFill>
              </a:rPr>
            </a:br>
            <a:r>
              <a:rPr sz="3000" dirty="0">
                <a:solidFill>
                  <a:srgbClr val="D5D5D5"/>
                </a:solidFill>
              </a:rPr>
              <a:t>202</a:t>
            </a:r>
            <a:r>
              <a:rPr lang="ca-ES" sz="3000" dirty="0">
                <a:solidFill>
                  <a:srgbClr val="D5D5D5"/>
                </a:solidFill>
              </a:rPr>
              <a:t>2</a:t>
            </a:r>
            <a:r>
              <a:rPr sz="3000" dirty="0">
                <a:solidFill>
                  <a:srgbClr val="D5D5D5"/>
                </a:solidFill>
              </a:rPr>
              <a:t>-202</a:t>
            </a:r>
            <a:r>
              <a:rPr lang="ca-ES" sz="3000" dirty="0">
                <a:solidFill>
                  <a:srgbClr val="D5D5D5"/>
                </a:solidFill>
              </a:rPr>
              <a:t>3</a:t>
            </a:r>
            <a:endParaRPr sz="3000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     </a:t>
            </a:r>
          </a:p>
        </p:txBody>
      </p:sp>
      <p:sp>
        <p:nvSpPr>
          <p:cNvPr id="99" name="2,976…"/>
          <p:cNvSpPr txBox="1"/>
          <p:nvPr/>
        </p:nvSpPr>
        <p:spPr>
          <a:xfrm>
            <a:off x="1317320" y="7085894"/>
            <a:ext cx="5557876" cy="321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ca-ES" sz="8400" b="1" dirty="0">
                <a:solidFill>
                  <a:srgbClr val="D5D5D5"/>
                </a:solidFill>
              </a:rPr>
              <a:t>3 5</a:t>
            </a:r>
            <a:r>
              <a:rPr sz="8400" b="1" dirty="0">
                <a:solidFill>
                  <a:srgbClr val="D5D5D5"/>
                </a:solidFill>
              </a:rPr>
              <a:t>9</a:t>
            </a:r>
            <a:r>
              <a:rPr lang="ca-ES" sz="8400" b="1" dirty="0">
                <a:solidFill>
                  <a:srgbClr val="D5D5D5"/>
                </a:solidFill>
              </a:rPr>
              <a:t>5</a:t>
            </a:r>
            <a:endParaRPr sz="8400" b="1" dirty="0">
              <a:solidFill>
                <a:srgbClr val="D5D5D5"/>
              </a:solidFill>
              <a:sym typeface="Times"/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Continuing education students: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Life-Long Learning Program, </a:t>
            </a:r>
            <a:endParaRPr dirty="0">
              <a:solidFill>
                <a:srgbClr val="006BB7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corporate training, </a:t>
            </a: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and other courses </a:t>
            </a:r>
          </a:p>
        </p:txBody>
      </p:sp>
      <p:sp>
        <p:nvSpPr>
          <p:cNvPr id="100" name="62,854…"/>
          <p:cNvSpPr txBox="1"/>
          <p:nvPr/>
        </p:nvSpPr>
        <p:spPr>
          <a:xfrm>
            <a:off x="17584983" y="3755857"/>
            <a:ext cx="3399970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 b="1">
                <a:solidFill>
                  <a:srgbClr val="D5D5D5"/>
                </a:solidFill>
              </a:defRPr>
            </a:pPr>
            <a:r>
              <a:rPr lang="ca-ES" sz="8400" b="1" dirty="0">
                <a:solidFill>
                  <a:srgbClr val="D5D5D5"/>
                </a:solidFill>
              </a:rPr>
              <a:t>70 1</a:t>
            </a:r>
            <a:r>
              <a:rPr sz="8400" b="1" dirty="0">
                <a:solidFill>
                  <a:srgbClr val="D5D5D5"/>
                </a:solidFill>
              </a:rPr>
              <a:t>5</a:t>
            </a:r>
            <a:r>
              <a:rPr lang="ca-ES" sz="8400" b="1" dirty="0">
                <a:solidFill>
                  <a:srgbClr val="D5D5D5"/>
                </a:solidFill>
              </a:rPr>
              <a:t>1</a:t>
            </a:r>
            <a:endParaRPr sz="8400" b="1" dirty="0">
              <a:solidFill>
                <a:srgbClr val="D5D5D5"/>
              </a:solidFill>
            </a:endParaRPr>
          </a:p>
          <a:p>
            <a:pPr defTabSz="457200">
              <a:defRPr sz="3000">
                <a:solidFill>
                  <a:srgbClr val="D5D5D5"/>
                </a:solidFill>
              </a:defRPr>
            </a:pPr>
            <a:r>
              <a:rPr dirty="0"/>
              <a:t>UPC Alumni</a:t>
            </a:r>
            <a:endParaRPr dirty="0">
              <a:solidFill>
                <a:srgbClr val="006BB7"/>
              </a:solidFill>
            </a:endParaRPr>
          </a:p>
          <a:p>
            <a:pPr>
              <a:defRPr sz="8400">
                <a:solidFill>
                  <a:srgbClr val="D5D5D5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putación…"/>
          <p:cNvSpPr txBox="1"/>
          <p:nvPr/>
        </p:nvSpPr>
        <p:spPr>
          <a:xfrm>
            <a:off x="1131190" y="608558"/>
            <a:ext cx="8763742" cy="2893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dirty="0" err="1"/>
              <a:t>Reputa</a:t>
            </a:r>
            <a:r>
              <a:rPr lang="en-GB" dirty="0" err="1"/>
              <a:t>tion</a:t>
            </a:r>
            <a:endParaRPr lang="en-GB" dirty="0"/>
          </a:p>
          <a:p>
            <a:pPr lvl="3" defTabSz="457200">
              <a:lnSpc>
                <a:spcPts val="5600"/>
              </a:lnSpc>
              <a:spcBef>
                <a:spcPts val="4500"/>
              </a:spcBef>
              <a:defRPr sz="3000"/>
            </a:pPr>
            <a:r>
              <a:rPr lang="ca-ES" sz="4000" b="1" dirty="0"/>
              <a:t>					</a:t>
            </a:r>
            <a:r>
              <a:rPr sz="4000" b="1" dirty="0"/>
              <a:t>QS World University </a:t>
            </a:r>
          </a:p>
          <a:p>
            <a:pPr defTabSz="457200">
              <a:spcBef>
                <a:spcPts val="200"/>
              </a:spcBef>
              <a:defRPr sz="3000"/>
            </a:pPr>
            <a:r>
              <a:rPr lang="ca-ES" dirty="0"/>
              <a:t>					</a:t>
            </a:r>
            <a:r>
              <a:rPr dirty="0"/>
              <a:t>Rankings by Subject, 202</a:t>
            </a:r>
            <a:r>
              <a:rPr lang="ca-ES" dirty="0"/>
              <a:t>2</a:t>
            </a:r>
            <a:endParaRPr dirty="0"/>
          </a:p>
        </p:txBody>
      </p:sp>
      <p:pic>
        <p:nvPicPr>
          <p:cNvPr id="103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90" y="1926070"/>
            <a:ext cx="2020588" cy="179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168463"/>
            <a:ext cx="13827967" cy="1354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putación…"/>
          <p:cNvSpPr txBox="1"/>
          <p:nvPr/>
        </p:nvSpPr>
        <p:spPr>
          <a:xfrm>
            <a:off x="1118538" y="479540"/>
            <a:ext cx="8763742" cy="303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lnSpc>
                <a:spcPct val="80000"/>
              </a:lnSpc>
              <a:defRPr sz="8400"/>
            </a:pPr>
            <a:r>
              <a:rPr lang="en-GB" dirty="0"/>
              <a:t>Reputation</a:t>
            </a:r>
          </a:p>
          <a:p>
            <a:pPr defTabSz="457200">
              <a:lnSpc>
                <a:spcPts val="5600"/>
              </a:lnSpc>
              <a:defRPr sz="3000"/>
            </a:pPr>
            <a:endParaRPr dirty="0"/>
          </a:p>
          <a:p>
            <a:pPr defTabSz="457200">
              <a:lnSpc>
                <a:spcPts val="5600"/>
              </a:lnSpc>
              <a:defRPr sz="3000"/>
            </a:pPr>
            <a:r>
              <a:rPr sz="4000" b="1" dirty="0"/>
              <a:t>Shanghai Global Ranking </a:t>
            </a:r>
          </a:p>
          <a:p>
            <a:pPr defTabSz="457200">
              <a:defRPr sz="3000"/>
            </a:pPr>
            <a:r>
              <a:rPr dirty="0"/>
              <a:t>of Academic Subjects, 202</a:t>
            </a:r>
            <a:r>
              <a:rPr lang="ca-ES" dirty="0"/>
              <a:t>2</a:t>
            </a:r>
            <a:endParaRPr dirty="0"/>
          </a:p>
        </p:txBody>
      </p:sp>
      <p:pic>
        <p:nvPicPr>
          <p:cNvPr id="108" name="Imatge" descr="Imat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38" y="3904374"/>
            <a:ext cx="1393754" cy="1259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168463"/>
            <a:ext cx="13867359" cy="1354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828</Words>
  <Application>Microsoft Office PowerPoint</Application>
  <PresentationFormat>Personalitzat</PresentationFormat>
  <Paragraphs>202</Paragraphs>
  <Slides>17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7" baseType="lpstr">
      <vt:lpstr>宋体</vt:lpstr>
      <vt:lpstr>Arial</vt:lpstr>
      <vt:lpstr>Calibri</vt:lpstr>
      <vt:lpstr>Helvetica</vt:lpstr>
      <vt:lpstr>Helvetica Neue</vt:lpstr>
      <vt:lpstr>Helvetica Neue Light</vt:lpstr>
      <vt:lpstr>Helvetica Neue Medium</vt:lpstr>
      <vt:lpstr>Times</vt:lpstr>
      <vt:lpstr>Wingdings</vt:lpstr>
      <vt:lpstr>White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Vra Reig</dc:creator>
  <cp:lastModifiedBy>UPC</cp:lastModifiedBy>
  <cp:revision>60</cp:revision>
  <dcterms:modified xsi:type="dcterms:W3CDTF">2023-01-10T11:45:54Z</dcterms:modified>
</cp:coreProperties>
</file>