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411" r:id="rId3"/>
    <p:sldId id="279" r:id="rId4"/>
    <p:sldId id="415" r:id="rId5"/>
    <p:sldId id="413" r:id="rId6"/>
    <p:sldId id="320" r:id="rId7"/>
    <p:sldId id="421" r:id="rId8"/>
    <p:sldId id="398" r:id="rId9"/>
    <p:sldId id="424" r:id="rId10"/>
    <p:sldId id="423" r:id="rId11"/>
    <p:sldId id="401" r:id="rId12"/>
    <p:sldId id="402" r:id="rId13"/>
    <p:sldId id="308" r:id="rId14"/>
    <p:sldId id="277" r:id="rId15"/>
    <p:sldId id="403" r:id="rId16"/>
    <p:sldId id="427" r:id="rId17"/>
    <p:sldId id="404" r:id="rId18"/>
    <p:sldId id="390" r:id="rId19"/>
    <p:sldId id="391" r:id="rId20"/>
    <p:sldId id="393" r:id="rId21"/>
    <p:sldId id="394" r:id="rId22"/>
    <p:sldId id="409" r:id="rId23"/>
    <p:sldId id="395" r:id="rId24"/>
    <p:sldId id="426" r:id="rId25"/>
  </p:sldIdLst>
  <p:sldSz cx="9144000" cy="6858000" type="screen4x3"/>
  <p:notesSz cx="9874250" cy="67976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C" initials="UPC" lastIdx="8" clrIdx="0"/>
  <p:cmAuthor id="1" name="upcnet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254B97"/>
    <a:srgbClr val="FFCC00"/>
    <a:srgbClr val="C0B492"/>
    <a:srgbClr val="2E7E82"/>
    <a:srgbClr val="356F7B"/>
    <a:srgbClr val="00FFFF"/>
    <a:srgbClr val="D18C2F"/>
    <a:srgbClr val="1C3972"/>
    <a:srgbClr val="8D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8420" autoAdjust="0"/>
  </p:normalViewPr>
  <p:slideViewPr>
    <p:cSldViewPr>
      <p:cViewPr varScale="1">
        <p:scale>
          <a:sx n="110" d="100"/>
          <a:sy n="110" d="100"/>
        </p:scale>
        <p:origin x="20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F9B8D6B-3F5D-4681-8B1D-859EE5DF9B8A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29F4481-B702-44AB-98D9-0DBB3D61EB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A0F423-6016-446B-9A62-0B68007E7480}" type="datetimeFigureOut">
              <a:rPr lang="es-ES"/>
              <a:pPr>
                <a:defRPr/>
              </a:pPr>
              <a:t>20/09/2021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986966" y="3229443"/>
            <a:ext cx="7900322" cy="305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/>
              <a:t>Feu clic aquí per editar els estils de text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  <a:endParaRPr lang="es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2322B7-74A3-4310-9945-7F5B001C37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9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08363" y="850900"/>
            <a:ext cx="3057525" cy="2293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es-ES" dirty="0"/>
          </a:p>
        </p:txBody>
      </p:sp>
      <p:sp>
        <p:nvSpPr>
          <p:cNvPr id="6656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37" indent="-285707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26" indent="-22856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9957" indent="-22856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088" indent="-22856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218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348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479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610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D33C6FB-2330-4657-BBCA-19BBF5387E56}" type="slidenum">
              <a:rPr lang="ca-ES" altLang="es-ES" smtClean="0">
                <a:cs typeface="Arial" charset="0"/>
              </a:rPr>
              <a:pPr/>
              <a:t>4</a:t>
            </a:fld>
            <a:endParaRPr lang="ca-ES" alt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/>
              <a:t> 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198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90FFC-7EDE-4385-903E-B7E39F62CE1B}" type="slidenum">
              <a:rPr lang="es-ES" smtClean="0">
                <a:latin typeface="Arial" charset="0"/>
                <a:cs typeface="Arial" charset="0"/>
              </a:rPr>
              <a:pPr/>
              <a:t>6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322B7-74A3-4310-9945-7F5B001C379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16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6861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23" indent="-28570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04" indent="-22856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9926" indent="-22856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047" indent="-22856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169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291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413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534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7208059-1E7B-411B-9D57-53DF87A120B0}" type="slidenum">
              <a:rPr lang="es-ES" altLang="es-ES" smtClean="0">
                <a:cs typeface="Arial" charset="0"/>
              </a:rPr>
              <a:pPr/>
              <a:t>10</a:t>
            </a:fld>
            <a:endParaRPr lang="es-ES" alt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4608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AE4E9F-602F-459C-9650-A5C43D30B891}" type="slidenum">
              <a:rPr lang="es-ES" smtClean="0">
                <a:latin typeface="Arial" charset="0"/>
                <a:cs typeface="Arial" charset="0"/>
              </a:rPr>
              <a:pPr/>
              <a:t>11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8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322B7-74A3-4310-9945-7F5B001C3790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5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4813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A38DDA-CC1A-49C6-B20C-08D8C989F09C}" type="slidenum">
              <a:rPr lang="es-ES" smtClean="0">
                <a:latin typeface="Arial" charset="0"/>
                <a:cs typeface="Arial" charset="0"/>
              </a:rPr>
              <a:pPr/>
              <a:t>21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4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4813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A38DDA-CC1A-49C6-B20C-08D8C989F09C}" type="slidenum">
              <a:rPr lang="es-ES" smtClean="0">
                <a:latin typeface="Arial" charset="0"/>
                <a:cs typeface="Arial" charset="0"/>
              </a:rPr>
              <a:pPr/>
              <a:t>22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5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5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2C7585-1237-4555-AD2E-7AB720F7D6B0}" type="slidenum">
              <a:rPr lang="es-ES" smtClean="0">
                <a:latin typeface="Arial" charset="0"/>
                <a:cs typeface="Arial" charset="0"/>
              </a:rPr>
              <a:pPr/>
              <a:t>23</a:t>
            </a:fld>
            <a:endParaRPr lang="es-E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4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AD0F-446B-4499-A872-350316AB69F1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EDBD-F0E5-48E3-B565-406E8F60A5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BD60-8E1C-400D-8C72-F93DFE2922B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D226D-6A3D-4F9E-B1B8-2A5167E6D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7A0A-5259-4940-8166-579FDFE72224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5401-B8AF-4A2F-9AFD-2156D82F62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ES" sz="3200" b="1">
              <a:solidFill>
                <a:srgbClr val="993366"/>
              </a:solidFill>
              <a:cs typeface="+mn-cs"/>
            </a:endParaRPr>
          </a:p>
        </p:txBody>
      </p:sp>
      <p:pic>
        <p:nvPicPr>
          <p:cNvPr id="4" name="5 Imagen" descr="UPC-CEI-positiu-p3005-interior-blan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454650"/>
            <a:ext cx="3317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Imagen" descr="barra blava arrodonida.jpg"/>
          <p:cNvPicPr>
            <a:picLocks noChangeAspect="1"/>
          </p:cNvPicPr>
          <p:nvPr userDrawn="1"/>
        </p:nvPicPr>
        <p:blipFill>
          <a:blip r:embed="rId3" cstate="print"/>
          <a:srcRect t="40471" r="917"/>
          <a:stretch>
            <a:fillRect/>
          </a:stretch>
        </p:blipFill>
        <p:spPr bwMode="auto">
          <a:xfrm>
            <a:off x="714375" y="0"/>
            <a:ext cx="76438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ol 1"/>
          <p:cNvSpPr>
            <a:spLocks noGrp="1"/>
          </p:cNvSpPr>
          <p:nvPr>
            <p:ph type="title"/>
          </p:nvPr>
        </p:nvSpPr>
        <p:spPr>
          <a:xfrm>
            <a:off x="1857374" y="3971925"/>
            <a:ext cx="67564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lang="es-ES" sz="3600" b="1" kern="1200" dirty="0">
                <a:solidFill>
                  <a:srgbClr val="007D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ca-ES"/>
              <a:t>Feu clic aquí per editar l'estil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1620000"/>
            <a:ext cx="7176062" cy="3806832"/>
          </a:xfrm>
        </p:spPr>
        <p:txBody>
          <a:bodyPr/>
          <a:lstStyle>
            <a:lvl1pPr>
              <a:buSzPct val="119000"/>
              <a:buFont typeface="Wingdings" pitchFamily="2" charset="2"/>
              <a:buChar char="§"/>
              <a:defRPr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3"/>
          </p:nvPr>
        </p:nvSpPr>
        <p:spPr>
          <a:xfrm>
            <a:off x="3214677" y="142852"/>
            <a:ext cx="4933591" cy="857256"/>
          </a:xfrm>
        </p:spPr>
        <p:txBody>
          <a:bodyPr/>
          <a:lstStyle>
            <a:lvl1pPr algn="r">
              <a:spcBef>
                <a:spcPts val="0"/>
              </a:spcBef>
              <a:buSzPct val="119000"/>
              <a:buFontTx/>
              <a:buNone/>
              <a:defRPr sz="2400" b="1"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4B8B-49D0-4343-8103-8FB88D274B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el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77724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CAE9-AC00-4297-A19D-BBE557543E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97358" y="1071547"/>
            <a:ext cx="3357563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741863" y="1071547"/>
            <a:ext cx="3359150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3048-2C5E-4D17-A2AE-CA55736E2D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83941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83941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</p:txBody>
      </p:sp>
      <p:sp>
        <p:nvSpPr>
          <p:cNvPr id="12" name="Contenidor de text 2"/>
          <p:cNvSpPr>
            <a:spLocks noGrp="1"/>
          </p:cNvSpPr>
          <p:nvPr>
            <p:ph type="body" idx="13"/>
          </p:nvPr>
        </p:nvSpPr>
        <p:spPr>
          <a:xfrm>
            <a:off x="4714876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13" name="Contenidor de contingut 3"/>
          <p:cNvSpPr>
            <a:spLocks noGrp="1"/>
          </p:cNvSpPr>
          <p:nvPr>
            <p:ph sz="half" idx="14"/>
          </p:nvPr>
        </p:nvSpPr>
        <p:spPr>
          <a:xfrm>
            <a:off x="4714876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88423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A254-620F-4679-8E86-D238E95695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73668" y="108000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1800" b="1"/>
            </a:lvl1pPr>
          </a:lstStyle>
          <a:p>
            <a:r>
              <a:rPr lang="ca-ES"/>
              <a:t>Feu clic aquí per editar l'estil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4810" y="1080000"/>
            <a:ext cx="3857652" cy="492922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73668" y="2305035"/>
            <a:ext cx="3008313" cy="37671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0920-3112-4858-858A-7782D2192C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/>
              <a:t>Feu clic aquí per editar l'estil</a:t>
            </a:r>
            <a:endParaRPr lang="es-ES" dirty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1080000"/>
            <a:ext cx="5486400" cy="3513153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a-ES" noProof="0"/>
              <a:t>Feu clic a la icona per afegir una imatge</a:t>
            </a:r>
            <a:endParaRPr lang="es-ES" noProof="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D4B1-44CD-4BE7-912C-8574121E06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horitzonta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000100" y="1214422"/>
            <a:ext cx="7072338" cy="4878395"/>
          </a:xfrm>
        </p:spPr>
        <p:txBody>
          <a:bodyPr vert="eaVert"/>
          <a:lstStyle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79DA-9B2A-492F-9F27-AF7F04A547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0BC5-36B8-4DE3-B55F-530C9F610770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3C02-D9B6-41F6-9687-CC06D957F6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6CCF-B445-4E8E-8743-479012632662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7EB0-EA77-421D-B531-1F10CA88B6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CCCD-D85B-45FD-9FA9-429996588ACF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D826-93A2-4A4B-ACEF-A56E50BFF6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F25D-3E55-4E4B-85C8-2AAD32B9F2B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A4F-C7FB-4702-A12B-0C0BDAECF3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B7E32309-3F9E-4A80-8504-1B97A4BE1294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CC088953-A9FD-42CA-92D4-4DFA1AAA01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18A7-7E22-48AD-A5E3-14456EBF927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7958-F22C-4377-B05F-0056C922D2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26B6-E00A-4E55-A9AC-4DE197287474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27B6-807A-48D0-9E41-3BBE1D52E1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6A82-D651-4489-9A5D-9D86908FD36D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7DDC-3690-4068-AACF-EBC3B1DAB0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482A-53CD-4348-8580-EEA617A517A6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E879-95FF-4FD2-8D7A-7C2D1E3DD8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96A8-BBF9-43CE-9E5A-EF0716DA5E08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08C6-5575-4E7C-9FEF-A932FF7711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789A-A62F-4D1A-B666-0BF2282D279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6669-54E5-43DD-97F2-4ECDCEC817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98EF-2BAA-4DCA-868B-ABAD6B3D02A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F8F5-9AAE-4E2B-949A-72F2A0CFBF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B55BA585-6098-4CB2-8FE2-9CE50A4CA1CA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960A4EB-4BD1-4FF2-993C-1078A10FA2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265238"/>
            <a:ext cx="71755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1"/>
            <a:endParaRPr lang="es-E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938" y="6245225"/>
            <a:ext cx="140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7438" y="6245225"/>
            <a:ext cx="4214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6245225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20D0E2E-BEC9-4DAC-A682-D87F276740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25" y="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s-ES" sz="2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055" name="10 Grupo"/>
          <p:cNvGrpSpPr>
            <a:grpSpLocks/>
          </p:cNvGrpSpPr>
          <p:nvPr/>
        </p:nvGrpSpPr>
        <p:grpSpPr bwMode="auto">
          <a:xfrm>
            <a:off x="427038" y="0"/>
            <a:ext cx="7859712" cy="1000125"/>
            <a:chOff x="427038" y="0"/>
            <a:chExt cx="7859712" cy="1000125"/>
          </a:xfrm>
        </p:grpSpPr>
        <p:pic>
          <p:nvPicPr>
            <p:cNvPr id="2056" name="8 Imagen" descr="barra blava arrodonida.jpg"/>
            <p:cNvPicPr>
              <a:picLocks noChangeAspect="1"/>
            </p:cNvPicPr>
            <p:nvPr userDrawn="1"/>
          </p:nvPicPr>
          <p:blipFill>
            <a:blip r:embed="rId14" cstate="print"/>
            <a:srcRect t="40471" r="917"/>
            <a:stretch>
              <a:fillRect/>
            </a:stretch>
          </p:blipFill>
          <p:spPr bwMode="auto">
            <a:xfrm>
              <a:off x="714375" y="0"/>
              <a:ext cx="757237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11 Conector recto"/>
            <p:cNvCxnSpPr/>
            <p:nvPr userDrawn="1"/>
          </p:nvCxnSpPr>
          <p:spPr>
            <a:xfrm>
              <a:off x="1000125" y="998538"/>
              <a:ext cx="7072313" cy="1587"/>
            </a:xfrm>
            <a:prstGeom prst="line">
              <a:avLst/>
            </a:prstGeom>
            <a:ln>
              <a:solidFill>
                <a:srgbClr val="007A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8" name="5 Imagen" descr="UPC-CEI-positiu-p3005-interior-blanc.pn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7038" y="153988"/>
              <a:ext cx="24304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69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A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ABE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ABE"/>
        </a:buClr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hyperlink" Target="http://www.grenoble-inp.fr/bienvenido-grenoble-it-10109.kjsp?RH=INPG_ES&amp;RF=INPG_ES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jpeg"/><Relationship Id="rId5" Type="http://schemas.openxmlformats.org/officeDocument/2006/relationships/image" Target="../media/image48.emf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http://www.kic-innoenergy.com/co-location-menu/co-locations/cc-iberia.html" TargetMode="External"/><Relationship Id="rId3" Type="http://schemas.openxmlformats.org/officeDocument/2006/relationships/hyperlink" Target="http://www.kic-innoenergy.com/co-location-menu/co-locations/cc-benelux.html" TargetMode="External"/><Relationship Id="rId7" Type="http://schemas.openxmlformats.org/officeDocument/2006/relationships/hyperlink" Target="http://www.kic-innoenergy.com/co-location-menu/co-locations/cc-poland-plus.html" TargetMode="External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jpeg"/><Relationship Id="rId11" Type="http://schemas.openxmlformats.org/officeDocument/2006/relationships/hyperlink" Target="http://www.kic-innoenergy.com/co-location-menu/co-locations/cc-germany.html" TargetMode="External"/><Relationship Id="rId5" Type="http://schemas.openxmlformats.org/officeDocument/2006/relationships/hyperlink" Target="http://www.kic-innoenergy.com/co-location-menu/co-locations/cc-alps-valleys.html" TargetMode="External"/><Relationship Id="rId15" Type="http://schemas.openxmlformats.org/officeDocument/2006/relationships/image" Target="../media/image56.jpeg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hyperlink" Target="http://www.kic-innoenergy.com/co-location-menu/co-locations/cc-sweden.html" TargetMode="External"/><Relationship Id="rId1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298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872413" cy="274320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82913"/>
            <a:ext cx="2957577" cy="1158564"/>
          </a:xfrm>
          <a:prstGeom prst="rect">
            <a:avLst/>
          </a:prstGeom>
        </p:spPr>
      </p:pic>
      <p:sp>
        <p:nvSpPr>
          <p:cNvPr id="5" name="Rectángulo 2">
            <a:extLst>
              <a:ext uri="{FF2B5EF4-FFF2-40B4-BE49-F238E27FC236}">
                <a16:creationId xmlns:a16="http://schemas.microsoft.com/office/drawing/2014/main" id="{010D5E17-C73F-4A6F-9178-928E5AAB4609}"/>
              </a:ext>
            </a:extLst>
          </p:cNvPr>
          <p:cNvSpPr/>
          <p:nvPr/>
        </p:nvSpPr>
        <p:spPr>
          <a:xfrm>
            <a:off x="1940510" y="4456732"/>
            <a:ext cx="5262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Heiti" panose="02010600040101010101" pitchFamily="2" charset="-122"/>
                <a:ea typeface="STHeiti" panose="02010600040101010101" pitchFamily="2" charset="-122"/>
              </a:rPr>
              <a:t>加泰罗尼亚理工大学</a:t>
            </a:r>
            <a:endParaRPr lang="es-ES" sz="44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Heiti" panose="02010600040101010101" pitchFamily="2" charset="-122"/>
              <a:ea typeface="STHe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74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9"/>
          <p:cNvSpPr>
            <a:spLocks noChangeShapeType="1"/>
          </p:cNvSpPr>
          <p:nvPr/>
        </p:nvSpPr>
        <p:spPr bwMode="auto">
          <a:xfrm>
            <a:off x="468313" y="115888"/>
            <a:ext cx="61928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79" name="Line 40"/>
          <p:cNvSpPr>
            <a:spLocks noChangeShapeType="1"/>
          </p:cNvSpPr>
          <p:nvPr/>
        </p:nvSpPr>
        <p:spPr bwMode="auto">
          <a:xfrm>
            <a:off x="498475" y="7267575"/>
            <a:ext cx="61928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0" name="Line 41"/>
          <p:cNvSpPr>
            <a:spLocks noChangeShapeType="1"/>
          </p:cNvSpPr>
          <p:nvPr/>
        </p:nvSpPr>
        <p:spPr bwMode="auto">
          <a:xfrm>
            <a:off x="468313" y="115888"/>
            <a:ext cx="0" cy="273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1" name="Line 43"/>
          <p:cNvSpPr>
            <a:spLocks noChangeShapeType="1"/>
          </p:cNvSpPr>
          <p:nvPr/>
        </p:nvSpPr>
        <p:spPr bwMode="auto">
          <a:xfrm>
            <a:off x="6661150" y="115888"/>
            <a:ext cx="20875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3" name="Line 76"/>
          <p:cNvSpPr>
            <a:spLocks noChangeShapeType="1"/>
          </p:cNvSpPr>
          <p:nvPr/>
        </p:nvSpPr>
        <p:spPr bwMode="auto">
          <a:xfrm>
            <a:off x="498475" y="6692900"/>
            <a:ext cx="0" cy="273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4" name="Line 77"/>
          <p:cNvSpPr>
            <a:spLocks noChangeShapeType="1"/>
          </p:cNvSpPr>
          <p:nvPr/>
        </p:nvSpPr>
        <p:spPr bwMode="auto">
          <a:xfrm>
            <a:off x="8778875" y="6721475"/>
            <a:ext cx="0" cy="273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5" name="Line 78"/>
          <p:cNvSpPr>
            <a:spLocks noChangeShapeType="1"/>
          </p:cNvSpPr>
          <p:nvPr/>
        </p:nvSpPr>
        <p:spPr bwMode="auto">
          <a:xfrm>
            <a:off x="498475" y="6994525"/>
            <a:ext cx="0" cy="273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6" name="Line 79"/>
          <p:cNvSpPr>
            <a:spLocks noChangeShapeType="1"/>
          </p:cNvSpPr>
          <p:nvPr/>
        </p:nvSpPr>
        <p:spPr bwMode="auto">
          <a:xfrm>
            <a:off x="8778875" y="6994525"/>
            <a:ext cx="0" cy="273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7" name="Line 80"/>
          <p:cNvSpPr>
            <a:spLocks noChangeShapeType="1"/>
          </p:cNvSpPr>
          <p:nvPr/>
        </p:nvSpPr>
        <p:spPr bwMode="auto">
          <a:xfrm>
            <a:off x="6691313" y="7267575"/>
            <a:ext cx="20875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8" name="Oval 7"/>
          <p:cNvSpPr>
            <a:spLocks noChangeArrowheads="1"/>
          </p:cNvSpPr>
          <p:nvPr/>
        </p:nvSpPr>
        <p:spPr bwMode="auto">
          <a:xfrm>
            <a:off x="4278313" y="3495439"/>
            <a:ext cx="647700" cy="644525"/>
          </a:xfrm>
          <a:prstGeom prst="ellipse">
            <a:avLst/>
          </a:prstGeom>
          <a:solidFill>
            <a:srgbClr val="076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ca-ES" altLang="es-ES" sz="2400"/>
          </a:p>
        </p:txBody>
      </p:sp>
      <p:sp>
        <p:nvSpPr>
          <p:cNvPr id="24589" name="Line 71"/>
          <p:cNvSpPr>
            <a:spLocks noChangeShapeType="1"/>
          </p:cNvSpPr>
          <p:nvPr/>
        </p:nvSpPr>
        <p:spPr bwMode="auto">
          <a:xfrm>
            <a:off x="2969235" y="2740949"/>
            <a:ext cx="1350468" cy="782638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0" name="Line 72"/>
          <p:cNvSpPr>
            <a:spLocks noChangeShapeType="1"/>
          </p:cNvSpPr>
          <p:nvPr/>
        </p:nvSpPr>
        <p:spPr bwMode="auto">
          <a:xfrm flipV="1">
            <a:off x="4764935" y="2051320"/>
            <a:ext cx="1065212" cy="14287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1" name="Line 74"/>
          <p:cNvSpPr>
            <a:spLocks noChangeShapeType="1"/>
          </p:cNvSpPr>
          <p:nvPr/>
        </p:nvSpPr>
        <p:spPr bwMode="auto">
          <a:xfrm flipH="1">
            <a:off x="4069164" y="4249845"/>
            <a:ext cx="336445" cy="119538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3" name="Line 74"/>
          <p:cNvSpPr>
            <a:spLocks noChangeShapeType="1"/>
          </p:cNvSpPr>
          <p:nvPr/>
        </p:nvSpPr>
        <p:spPr bwMode="auto">
          <a:xfrm>
            <a:off x="5171393" y="3952081"/>
            <a:ext cx="819831" cy="561886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4" name="Line 74"/>
          <p:cNvSpPr>
            <a:spLocks noChangeShapeType="1"/>
          </p:cNvSpPr>
          <p:nvPr/>
        </p:nvSpPr>
        <p:spPr bwMode="auto">
          <a:xfrm flipV="1">
            <a:off x="2770103" y="3829990"/>
            <a:ext cx="1299061" cy="33300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4595" name="Agrupa 3"/>
          <p:cNvGrpSpPr>
            <a:grpSpLocks/>
          </p:cNvGrpSpPr>
          <p:nvPr/>
        </p:nvGrpSpPr>
        <p:grpSpPr bwMode="auto">
          <a:xfrm>
            <a:off x="5892800" y="3419287"/>
            <a:ext cx="2886075" cy="2534476"/>
            <a:chOff x="641350" y="1931988"/>
            <a:chExt cx="2886076" cy="2532404"/>
          </a:xfrm>
        </p:grpSpPr>
        <p:sp>
          <p:nvSpPr>
            <p:cNvPr id="24629" name="Line 52"/>
            <p:cNvSpPr>
              <a:spLocks noChangeShapeType="1"/>
            </p:cNvSpPr>
            <p:nvPr/>
          </p:nvSpPr>
          <p:spPr bwMode="auto">
            <a:xfrm>
              <a:off x="641350" y="1931988"/>
              <a:ext cx="0" cy="8207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>
              <a:off x="641350" y="2752725"/>
              <a:ext cx="0" cy="273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4631" name="Group 45"/>
            <p:cNvGrpSpPr>
              <a:grpSpLocks/>
            </p:cNvGrpSpPr>
            <p:nvPr/>
          </p:nvGrpSpPr>
          <p:grpSpPr bwMode="auto">
            <a:xfrm>
              <a:off x="809257" y="3098893"/>
              <a:ext cx="331339" cy="368300"/>
              <a:chOff x="4690" y="4137"/>
              <a:chExt cx="259" cy="136"/>
            </a:xfrm>
          </p:grpSpPr>
          <p:sp>
            <p:nvSpPr>
              <p:cNvPr id="24633" name="Line 46"/>
              <p:cNvSpPr>
                <a:spLocks noChangeShapeType="1"/>
              </p:cNvSpPr>
              <p:nvPr/>
            </p:nvSpPr>
            <p:spPr bwMode="auto">
              <a:xfrm>
                <a:off x="4690" y="4137"/>
                <a:ext cx="259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34" name="Line 47"/>
              <p:cNvSpPr>
                <a:spLocks noChangeShapeType="1"/>
              </p:cNvSpPr>
              <p:nvPr/>
            </p:nvSpPr>
            <p:spPr bwMode="auto">
              <a:xfrm flipV="1">
                <a:off x="4690" y="4137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632" name="Text Box 42"/>
            <p:cNvSpPr txBox="1">
              <a:spLocks noChangeArrowheads="1"/>
            </p:cNvSpPr>
            <p:nvPr/>
          </p:nvSpPr>
          <p:spPr bwMode="auto">
            <a:xfrm>
              <a:off x="863601" y="3098981"/>
              <a:ext cx="2663825" cy="1365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ca-ES" altLang="es-ES" b="1" dirty="0">
                  <a:solidFill>
                    <a:schemeClr val="tx2"/>
                  </a:solidFill>
                  <a:latin typeface="Helvetica" pitchFamily="34" charset="0"/>
                </a:rPr>
                <a:t>351</a:t>
              </a:r>
              <a:endParaRPr lang="es-ES" altLang="es-ES" b="1" dirty="0">
                <a:solidFill>
                  <a:schemeClr val="tx2"/>
                </a:solidFill>
                <a:latin typeface="Helvetica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s-ES" altLang="es-ES" b="1" dirty="0">
                  <a:solidFill>
                    <a:srgbClr val="0766B2"/>
                  </a:solidFill>
                  <a:latin typeface="Helvetica" pitchFamily="34" charset="0"/>
                </a:rPr>
                <a:t>PhD </a:t>
              </a:r>
              <a:r>
                <a:rPr lang="en-GB" altLang="es-ES" b="1" dirty="0">
                  <a:solidFill>
                    <a:srgbClr val="0766B2"/>
                  </a:solidFill>
                  <a:latin typeface="Helvetica" pitchFamily="34" charset="0"/>
                </a:rPr>
                <a:t>theses </a:t>
              </a:r>
              <a:r>
                <a:rPr lang="en-GB" altLang="es-ES" dirty="0"/>
                <a:t>presented</a:t>
              </a:r>
            </a:p>
            <a:p>
              <a:pPr>
                <a:lnSpc>
                  <a:spcPct val="120000"/>
                </a:lnSpc>
              </a:pPr>
              <a:r>
                <a:rPr lang="zh-CN" altLang="ca-ES" b="1" dirty="0">
                  <a:ea typeface="宋体" panose="02010600030101010101" pitchFamily="2" charset="-122"/>
                </a:rPr>
                <a:t>每年博士毕业论文</a:t>
              </a:r>
              <a:r>
                <a:rPr lang="en-US" altLang="zh-CN" b="1" dirty="0">
                  <a:ea typeface="宋体" panose="02010600030101010101" pitchFamily="2" charset="-122"/>
                </a:rPr>
                <a:t>315</a:t>
              </a:r>
              <a:r>
                <a:rPr lang="zh-CN" altLang="en-US" b="1" dirty="0">
                  <a:ea typeface="宋体" panose="02010600030101010101" pitchFamily="2" charset="-122"/>
                </a:rPr>
                <a:t>份</a:t>
              </a:r>
            </a:p>
            <a:p>
              <a:pPr>
                <a:lnSpc>
                  <a:spcPct val="120000"/>
                </a:lnSpc>
              </a:pPr>
              <a:endParaRPr lang="ca-ES" altLang="es-ES" b="1" dirty="0">
                <a:solidFill>
                  <a:srgbClr val="993366"/>
                </a:solidFill>
              </a:endParaRPr>
            </a:p>
          </p:txBody>
        </p:sp>
      </p:grpSp>
      <p:grpSp>
        <p:nvGrpSpPr>
          <p:cNvPr id="24596" name="Agrupa 8"/>
          <p:cNvGrpSpPr>
            <a:grpSpLocks/>
          </p:cNvGrpSpPr>
          <p:nvPr/>
        </p:nvGrpSpPr>
        <p:grpSpPr bwMode="auto">
          <a:xfrm>
            <a:off x="5892800" y="1631140"/>
            <a:ext cx="3052762" cy="1532504"/>
            <a:chOff x="5940425" y="1971801"/>
            <a:chExt cx="3053371" cy="1533513"/>
          </a:xfrm>
        </p:grpSpPr>
        <p:grpSp>
          <p:nvGrpSpPr>
            <p:cNvPr id="24624" name="Group 45"/>
            <p:cNvGrpSpPr>
              <a:grpSpLocks/>
            </p:cNvGrpSpPr>
            <p:nvPr/>
          </p:nvGrpSpPr>
          <p:grpSpPr bwMode="auto">
            <a:xfrm>
              <a:off x="5940425" y="1971801"/>
              <a:ext cx="349250" cy="368300"/>
              <a:chOff x="4694" y="3702"/>
              <a:chExt cx="273" cy="136"/>
            </a:xfrm>
          </p:grpSpPr>
          <p:sp>
            <p:nvSpPr>
              <p:cNvPr id="24627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8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625" name="Text Box 42"/>
            <p:cNvSpPr txBox="1">
              <a:spLocks noChangeArrowheads="1"/>
            </p:cNvSpPr>
            <p:nvPr/>
          </p:nvSpPr>
          <p:spPr bwMode="auto">
            <a:xfrm>
              <a:off x="5958682" y="2027015"/>
              <a:ext cx="3035114" cy="147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s-ES" altLang="es-ES" b="1" dirty="0">
                  <a:solidFill>
                    <a:schemeClr val="tx2"/>
                  </a:solidFill>
                  <a:latin typeface="Helvetica" pitchFamily="34" charset="0"/>
                </a:rPr>
                <a:t>2,273</a:t>
              </a:r>
            </a:p>
            <a:p>
              <a:r>
                <a:rPr lang="en-GB" altLang="es-ES" b="1" dirty="0">
                  <a:solidFill>
                    <a:srgbClr val="0766B2"/>
                  </a:solidFill>
                  <a:latin typeface="Helvetica" pitchFamily="34" charset="0"/>
                </a:rPr>
                <a:t>Papers</a:t>
              </a:r>
              <a:r>
                <a:rPr lang="en-GB" altLang="es-ES" dirty="0"/>
                <a:t> in scientific journals</a:t>
              </a:r>
            </a:p>
            <a:p>
              <a:r>
                <a:rPr lang="zh-CN" altLang="ca-ES" b="1" dirty="0">
                  <a:ea typeface="宋体" panose="02010600030101010101" pitchFamily="2" charset="-122"/>
                </a:rPr>
                <a:t>每年科学期刊发表学术论文</a:t>
              </a:r>
              <a:r>
                <a:rPr lang="es-ES" altLang="zh-CN" dirty="0">
                  <a:ea typeface="宋体" panose="02010600030101010101" pitchFamily="2" charset="-122"/>
                </a:rPr>
                <a:t>2</a:t>
              </a:r>
              <a:r>
                <a:rPr lang="en-US" altLang="zh-CN" dirty="0">
                  <a:solidFill>
                    <a:schemeClr val="tx2"/>
                  </a:solidFill>
                  <a:ea typeface="宋体" panose="02010600030101010101" pitchFamily="2" charset="-122"/>
                </a:rPr>
                <a:t>,273</a:t>
              </a:r>
              <a:r>
                <a:rPr lang="en-US" altLang="zh-CN" dirty="0">
                  <a:ea typeface="宋体" panose="02010600030101010101" pitchFamily="2" charset="-122"/>
                </a:rPr>
                <a:t> </a:t>
              </a:r>
              <a:r>
                <a:rPr lang="zh-CN" altLang="en-US" b="1" dirty="0">
                  <a:ea typeface="宋体" panose="02010600030101010101" pitchFamily="2" charset="-122"/>
                </a:rPr>
                <a:t>份</a:t>
              </a:r>
            </a:p>
            <a:p>
              <a:endParaRPr lang="ca-ES" altLang="es-ES" dirty="0"/>
            </a:p>
          </p:txBody>
        </p:sp>
        <p:sp>
          <p:nvSpPr>
            <p:cNvPr id="24626" name="Line 55"/>
            <p:cNvSpPr>
              <a:spLocks noChangeShapeType="1"/>
            </p:cNvSpPr>
            <p:nvPr/>
          </p:nvSpPr>
          <p:spPr bwMode="auto">
            <a:xfrm>
              <a:off x="6480969" y="2359175"/>
              <a:ext cx="0" cy="273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597" name="Agrupa 6"/>
          <p:cNvGrpSpPr>
            <a:grpSpLocks/>
          </p:cNvGrpSpPr>
          <p:nvPr/>
        </p:nvGrpSpPr>
        <p:grpSpPr bwMode="auto">
          <a:xfrm>
            <a:off x="3710855" y="5622211"/>
            <a:ext cx="2920758" cy="1754326"/>
            <a:chOff x="3290846" y="4676219"/>
            <a:chExt cx="2919904" cy="1754581"/>
          </a:xfrm>
        </p:grpSpPr>
        <p:grpSp>
          <p:nvGrpSpPr>
            <p:cNvPr id="24620" name="Group 45"/>
            <p:cNvGrpSpPr>
              <a:grpSpLocks/>
            </p:cNvGrpSpPr>
            <p:nvPr/>
          </p:nvGrpSpPr>
          <p:grpSpPr bwMode="auto">
            <a:xfrm>
              <a:off x="3290846" y="4676683"/>
              <a:ext cx="358205" cy="368300"/>
              <a:chOff x="2881" y="4100"/>
              <a:chExt cx="280" cy="136"/>
            </a:xfrm>
          </p:grpSpPr>
          <p:sp>
            <p:nvSpPr>
              <p:cNvPr id="24622" name="Line 46"/>
              <p:cNvSpPr>
                <a:spLocks noChangeShapeType="1"/>
              </p:cNvSpPr>
              <p:nvPr/>
            </p:nvSpPr>
            <p:spPr bwMode="auto">
              <a:xfrm>
                <a:off x="2888" y="4100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3" name="Line 47"/>
              <p:cNvSpPr>
                <a:spLocks noChangeShapeType="1"/>
              </p:cNvSpPr>
              <p:nvPr/>
            </p:nvSpPr>
            <p:spPr bwMode="auto">
              <a:xfrm flipV="1">
                <a:off x="2881" y="4100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621" name="Text Box 43"/>
            <p:cNvSpPr txBox="1">
              <a:spLocks noChangeArrowheads="1"/>
            </p:cNvSpPr>
            <p:nvPr/>
          </p:nvSpPr>
          <p:spPr bwMode="auto">
            <a:xfrm>
              <a:off x="3291167" y="4676219"/>
              <a:ext cx="2919583" cy="175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s-ES" altLang="es-ES" b="1" dirty="0">
                  <a:solidFill>
                    <a:schemeClr val="tx2"/>
                  </a:solidFill>
                  <a:latin typeface="Helvetica" pitchFamily="34" charset="0"/>
                </a:rPr>
                <a:t>159</a:t>
              </a:r>
            </a:p>
            <a:p>
              <a:r>
                <a:rPr lang="en-GB" altLang="es-ES" dirty="0"/>
                <a:t>Technical and scientific </a:t>
              </a:r>
              <a:r>
                <a:rPr lang="en-GB" altLang="es-ES" b="1" dirty="0">
                  <a:solidFill>
                    <a:srgbClr val="0766B2"/>
                  </a:solidFill>
                  <a:latin typeface="Helvetica" pitchFamily="34" charset="0"/>
                </a:rPr>
                <a:t>awards</a:t>
              </a:r>
            </a:p>
            <a:p>
              <a:r>
                <a:rPr lang="ca-ES" altLang="zh-CN" dirty="0">
                  <a:latin typeface="Helvetica" pitchFamily="34" charset="0"/>
                  <a:ea typeface="宋体" panose="02010600030101010101" pitchFamily="2" charset="-122"/>
                </a:rPr>
                <a:t>159 </a:t>
              </a:r>
              <a:r>
                <a:rPr lang="zh-CN" altLang="es-ES" b="1" dirty="0">
                  <a:latin typeface="Helvetica" pitchFamily="34" charset="0"/>
                  <a:ea typeface="宋体" panose="02010600030101010101" pitchFamily="2" charset="-122"/>
                </a:rPr>
                <a:t>科学技术奖项</a:t>
              </a:r>
            </a:p>
            <a:p>
              <a:endParaRPr lang="es-ES" altLang="es-ES" dirty="0">
                <a:latin typeface="Helvetica" pitchFamily="34" charset="0"/>
              </a:endParaRPr>
            </a:p>
            <a:p>
              <a:endParaRPr lang="ca-ES" altLang="es-ES" b="1" dirty="0">
                <a:solidFill>
                  <a:srgbClr val="993366"/>
                </a:solidFill>
              </a:endParaRPr>
            </a:p>
          </p:txBody>
        </p:sp>
      </p:grpSp>
      <p:sp>
        <p:nvSpPr>
          <p:cNvPr id="24600" name="2 Marcador de contenido"/>
          <p:cNvSpPr>
            <a:spLocks noGrp="1"/>
          </p:cNvSpPr>
          <p:nvPr>
            <p:ph idx="4294967295"/>
          </p:nvPr>
        </p:nvSpPr>
        <p:spPr>
          <a:xfrm>
            <a:off x="3111977" y="618590"/>
            <a:ext cx="4938662" cy="624112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altLang="es-ES" sz="2000" b="1" dirty="0"/>
              <a:t>Research to Innovate </a:t>
            </a:r>
            <a:r>
              <a:rPr lang="zh-CN" altLang="es-ES" sz="2000" b="1" dirty="0">
                <a:solidFill>
                  <a:srgbClr val="0070C0"/>
                </a:solidFill>
                <a:ea typeface="宋体" panose="02010600030101010101" pitchFamily="2" charset="-122"/>
              </a:rPr>
              <a:t>创新研究</a:t>
            </a:r>
          </a:p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endParaRPr lang="es-ES" altLang="es-ES" sz="3200" b="1" dirty="0"/>
          </a:p>
        </p:txBody>
      </p:sp>
      <p:grpSp>
        <p:nvGrpSpPr>
          <p:cNvPr id="24601" name="Agrupa 7"/>
          <p:cNvGrpSpPr>
            <a:grpSpLocks/>
          </p:cNvGrpSpPr>
          <p:nvPr/>
        </p:nvGrpSpPr>
        <p:grpSpPr bwMode="auto">
          <a:xfrm>
            <a:off x="204379" y="1674316"/>
            <a:ext cx="2787943" cy="2102411"/>
            <a:chOff x="475708" y="1809750"/>
            <a:chExt cx="1969998" cy="2102157"/>
          </a:xfrm>
        </p:grpSpPr>
        <p:sp>
          <p:nvSpPr>
            <p:cNvPr id="24608" name="Text Box 43"/>
            <p:cNvSpPr txBox="1">
              <a:spLocks noChangeArrowheads="1"/>
            </p:cNvSpPr>
            <p:nvPr/>
          </p:nvSpPr>
          <p:spPr bwMode="auto">
            <a:xfrm>
              <a:off x="475708" y="1880828"/>
              <a:ext cx="1969998" cy="20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s-ES" altLang="es-ES" b="1" dirty="0">
                  <a:solidFill>
                    <a:schemeClr val="tx2"/>
                  </a:solidFill>
                  <a:latin typeface="Helvetica" pitchFamily="34" charset="0"/>
                </a:rPr>
                <a:t>3,317</a:t>
              </a:r>
            </a:p>
            <a:p>
              <a:r>
                <a:rPr lang="en-GB" altLang="es-ES" b="1" dirty="0">
                  <a:solidFill>
                    <a:srgbClr val="0070C0"/>
                  </a:solidFill>
                  <a:latin typeface="Helvetica" pitchFamily="34" charset="0"/>
                </a:rPr>
                <a:t>Researchers </a:t>
              </a:r>
              <a:r>
                <a:rPr lang="en-GB" altLang="es-ES" dirty="0">
                  <a:latin typeface="Helvetica" pitchFamily="34" charset="0"/>
                </a:rPr>
                <a:t>grouped in </a:t>
              </a:r>
            </a:p>
            <a:p>
              <a:r>
                <a:rPr lang="en-GB" altLang="es-ES" b="1" dirty="0">
                  <a:solidFill>
                    <a:schemeClr val="tx2"/>
                  </a:solidFill>
                  <a:latin typeface="Helvetica" pitchFamily="34" charset="0"/>
                </a:rPr>
                <a:t>206 </a:t>
              </a:r>
              <a:r>
                <a:rPr lang="en-GB" altLang="es-ES" dirty="0"/>
                <a:t>Research </a:t>
              </a:r>
              <a:r>
                <a:rPr lang="en-GB" altLang="es-ES" b="1" dirty="0">
                  <a:solidFill>
                    <a:srgbClr val="0766B2"/>
                  </a:solidFill>
                  <a:latin typeface="Helvetica" pitchFamily="34" charset="0"/>
                </a:rPr>
                <a:t>groups</a:t>
              </a:r>
            </a:p>
            <a:p>
              <a:r>
                <a:rPr lang="en-US" altLang="zh-CN" dirty="0">
                  <a:solidFill>
                    <a:schemeClr val="tx2"/>
                  </a:solidFill>
                  <a:latin typeface="Helvetica" pitchFamily="34" charset="0"/>
                  <a:ea typeface="宋体" panose="02010600030101010101" pitchFamily="2" charset="-122"/>
                </a:rPr>
                <a:t>3,317</a:t>
              </a:r>
              <a:r>
                <a:rPr lang="zh-CN" altLang="en-US" b="1" dirty="0">
                  <a:latin typeface="Helvetica" pitchFamily="34" charset="0"/>
                  <a:ea typeface="宋体" panose="02010600030101010101" pitchFamily="2" charset="-122"/>
                </a:rPr>
                <a:t>名科研人员</a:t>
              </a:r>
            </a:p>
            <a:p>
              <a:r>
                <a:rPr lang="en-US" altLang="zh-CN" dirty="0">
                  <a:solidFill>
                    <a:schemeClr val="tx2"/>
                  </a:solidFill>
                  <a:latin typeface="Helvetica" pitchFamily="34" charset="0"/>
                  <a:ea typeface="宋体" panose="02010600030101010101" pitchFamily="2" charset="-122"/>
                </a:rPr>
                <a:t>206</a:t>
              </a:r>
              <a:r>
                <a:rPr lang="zh-CN" altLang="en-US" b="1" dirty="0">
                  <a:latin typeface="Helvetica" pitchFamily="34" charset="0"/>
                  <a:ea typeface="宋体" panose="02010600030101010101" pitchFamily="2" charset="-122"/>
                </a:rPr>
                <a:t>个</a:t>
              </a:r>
              <a:r>
                <a:rPr lang="zh-CN" altLang="es-ES" b="1" dirty="0">
                  <a:latin typeface="Helvetica" pitchFamily="34" charset="0"/>
                  <a:ea typeface="宋体" panose="02010600030101010101" pitchFamily="2" charset="-122"/>
                </a:rPr>
                <a:t>科研小组</a:t>
              </a:r>
            </a:p>
            <a:p>
              <a:endParaRPr lang="es-ES" altLang="es-ES" b="1" dirty="0">
                <a:solidFill>
                  <a:srgbClr val="0766B2"/>
                </a:solidFill>
                <a:latin typeface="Helvetica" pitchFamily="34" charset="0"/>
              </a:endParaRPr>
            </a:p>
            <a:p>
              <a:endParaRPr lang="ca-ES" altLang="es-ES" b="1" dirty="0">
                <a:solidFill>
                  <a:srgbClr val="993366"/>
                </a:solidFill>
              </a:endParaRPr>
            </a:p>
          </p:txBody>
        </p:sp>
        <p:grpSp>
          <p:nvGrpSpPr>
            <p:cNvPr id="24609" name="Group 45"/>
            <p:cNvGrpSpPr>
              <a:grpSpLocks/>
            </p:cNvGrpSpPr>
            <p:nvPr/>
          </p:nvGrpSpPr>
          <p:grpSpPr bwMode="auto">
            <a:xfrm>
              <a:off x="475708" y="1809750"/>
              <a:ext cx="349250" cy="368300"/>
              <a:chOff x="4694" y="3702"/>
              <a:chExt cx="273" cy="136"/>
            </a:xfrm>
          </p:grpSpPr>
          <p:sp>
            <p:nvSpPr>
              <p:cNvPr id="24610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11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6" name="Agrupa 2">
            <a:extLst>
              <a:ext uri="{FF2B5EF4-FFF2-40B4-BE49-F238E27FC236}">
                <a16:creationId xmlns:a16="http://schemas.microsoft.com/office/drawing/2014/main" id="{4DFB78B8-12FA-4862-B85D-7A3643C6038B}"/>
              </a:ext>
            </a:extLst>
          </p:cNvPr>
          <p:cNvGrpSpPr>
            <a:grpSpLocks/>
          </p:cNvGrpSpPr>
          <p:nvPr/>
        </p:nvGrpSpPr>
        <p:grpSpPr bwMode="auto">
          <a:xfrm>
            <a:off x="208081" y="3909859"/>
            <a:ext cx="3134497" cy="646330"/>
            <a:chOff x="3738563" y="5533335"/>
            <a:chExt cx="3668235" cy="646144"/>
          </a:xfrm>
        </p:grpSpPr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266CF6C2-8DB6-4099-AE72-C87371E96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8563" y="5534025"/>
              <a:ext cx="349250" cy="368300"/>
              <a:chOff x="4694" y="3702"/>
              <a:chExt cx="273" cy="136"/>
            </a:xfrm>
          </p:grpSpPr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DF2F413A-13BF-4228-BD8D-99AC25CC3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ADC9384A-925E-4CF9-A8CD-A93237A64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50721DA4-107F-4A5A-8A81-76ACAD89D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348" y="5533335"/>
              <a:ext cx="3600450" cy="64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ca-ES" altLang="es-ES" b="1" dirty="0">
                  <a:latin typeface="Helvetica" pitchFamily="34" charset="0"/>
                </a:rPr>
                <a:t>1,742</a:t>
              </a:r>
              <a:endParaRPr lang="es-ES" altLang="es-ES" b="1" dirty="0">
                <a:latin typeface="Helvetica" pitchFamily="34" charset="0"/>
              </a:endParaRPr>
            </a:p>
            <a:p>
              <a:r>
                <a:rPr lang="en-GB" altLang="es-ES" dirty="0">
                  <a:latin typeface="Helvetica" pitchFamily="34" charset="0"/>
                </a:rPr>
                <a:t>ongoing</a:t>
              </a:r>
              <a:r>
                <a:rPr lang="en-GB" altLang="es-ES" b="1" dirty="0">
                  <a:solidFill>
                    <a:srgbClr val="0766B2"/>
                  </a:solidFill>
                  <a:latin typeface="Helvetica" pitchFamily="34" charset="0"/>
                </a:rPr>
                <a:t> research projects</a:t>
              </a:r>
              <a:endParaRPr lang="en-GB" alt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61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9"/>
          <p:cNvSpPr>
            <a:spLocks noChangeShapeType="1"/>
          </p:cNvSpPr>
          <p:nvPr/>
        </p:nvSpPr>
        <p:spPr bwMode="auto">
          <a:xfrm>
            <a:off x="468313" y="115888"/>
            <a:ext cx="61928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Line 41"/>
          <p:cNvSpPr>
            <a:spLocks noChangeShapeType="1"/>
          </p:cNvSpPr>
          <p:nvPr/>
        </p:nvSpPr>
        <p:spPr bwMode="auto">
          <a:xfrm>
            <a:off x="468313" y="115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0" name="Line 42"/>
          <p:cNvSpPr>
            <a:spLocks noChangeShapeType="1"/>
          </p:cNvSpPr>
          <p:nvPr/>
        </p:nvSpPr>
        <p:spPr bwMode="auto">
          <a:xfrm>
            <a:off x="8748713" y="115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1" name="Line 43"/>
          <p:cNvSpPr>
            <a:spLocks noChangeShapeType="1"/>
          </p:cNvSpPr>
          <p:nvPr/>
        </p:nvSpPr>
        <p:spPr bwMode="auto">
          <a:xfrm>
            <a:off x="6661150" y="115888"/>
            <a:ext cx="2087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2" name="Line 44"/>
          <p:cNvSpPr>
            <a:spLocks noChangeShapeType="1"/>
          </p:cNvSpPr>
          <p:nvPr/>
        </p:nvSpPr>
        <p:spPr bwMode="auto">
          <a:xfrm>
            <a:off x="468313" y="388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3" name="Line 45"/>
          <p:cNvSpPr>
            <a:spLocks noChangeShapeType="1"/>
          </p:cNvSpPr>
          <p:nvPr/>
        </p:nvSpPr>
        <p:spPr bwMode="auto">
          <a:xfrm>
            <a:off x="8748713" y="388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4" name="Line 46"/>
          <p:cNvSpPr>
            <a:spLocks noChangeShapeType="1"/>
          </p:cNvSpPr>
          <p:nvPr/>
        </p:nvSpPr>
        <p:spPr bwMode="auto">
          <a:xfrm>
            <a:off x="468313" y="6619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5" name="Line 47"/>
          <p:cNvSpPr>
            <a:spLocks noChangeShapeType="1"/>
          </p:cNvSpPr>
          <p:nvPr/>
        </p:nvSpPr>
        <p:spPr bwMode="auto">
          <a:xfrm>
            <a:off x="8748713" y="6619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6" name="Line 48"/>
          <p:cNvSpPr>
            <a:spLocks noChangeShapeType="1"/>
          </p:cNvSpPr>
          <p:nvPr/>
        </p:nvSpPr>
        <p:spPr bwMode="auto">
          <a:xfrm>
            <a:off x="468313" y="9350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7" name="Line 49"/>
          <p:cNvSpPr>
            <a:spLocks noChangeShapeType="1"/>
          </p:cNvSpPr>
          <p:nvPr/>
        </p:nvSpPr>
        <p:spPr bwMode="auto">
          <a:xfrm>
            <a:off x="8748713" y="9350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8" name="Line 50"/>
          <p:cNvSpPr>
            <a:spLocks noChangeShapeType="1"/>
          </p:cNvSpPr>
          <p:nvPr/>
        </p:nvSpPr>
        <p:spPr bwMode="auto">
          <a:xfrm>
            <a:off x="395288" y="1089025"/>
            <a:ext cx="0" cy="6381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9" name="Line 51"/>
          <p:cNvSpPr>
            <a:spLocks noChangeShapeType="1"/>
          </p:cNvSpPr>
          <p:nvPr/>
        </p:nvSpPr>
        <p:spPr bwMode="auto">
          <a:xfrm>
            <a:off x="8675688" y="1089025"/>
            <a:ext cx="0" cy="6381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0" name="Line 52"/>
          <p:cNvSpPr>
            <a:spLocks noChangeShapeType="1"/>
          </p:cNvSpPr>
          <p:nvPr/>
        </p:nvSpPr>
        <p:spPr bwMode="auto">
          <a:xfrm>
            <a:off x="395288" y="1727200"/>
            <a:ext cx="0" cy="8207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1" name="Oval 7"/>
          <p:cNvSpPr>
            <a:spLocks noChangeArrowheads="1"/>
          </p:cNvSpPr>
          <p:nvPr/>
        </p:nvSpPr>
        <p:spPr bwMode="auto">
          <a:xfrm>
            <a:off x="4138613" y="3670300"/>
            <a:ext cx="647700" cy="644525"/>
          </a:xfrm>
          <a:prstGeom prst="ellipse">
            <a:avLst/>
          </a:prstGeom>
          <a:solidFill>
            <a:srgbClr val="0766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 sz="2400"/>
          </a:p>
        </p:txBody>
      </p:sp>
      <p:sp>
        <p:nvSpPr>
          <p:cNvPr id="24592" name="Line 70"/>
          <p:cNvSpPr>
            <a:spLocks noChangeShapeType="1"/>
          </p:cNvSpPr>
          <p:nvPr/>
        </p:nvSpPr>
        <p:spPr bwMode="auto">
          <a:xfrm flipV="1">
            <a:off x="3167843" y="4281488"/>
            <a:ext cx="862819" cy="777116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4593" name="Group 45"/>
          <p:cNvGrpSpPr>
            <a:grpSpLocks/>
          </p:cNvGrpSpPr>
          <p:nvPr/>
        </p:nvGrpSpPr>
        <p:grpSpPr bwMode="auto">
          <a:xfrm>
            <a:off x="711200" y="2101850"/>
            <a:ext cx="349250" cy="368300"/>
            <a:chOff x="4694" y="3702"/>
            <a:chExt cx="273" cy="136"/>
          </a:xfrm>
        </p:grpSpPr>
        <p:sp>
          <p:nvSpPr>
            <p:cNvPr id="24616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2663788" y="3073517"/>
            <a:ext cx="1439900" cy="712671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5" name="Line 72"/>
          <p:cNvSpPr>
            <a:spLocks noChangeShapeType="1"/>
          </p:cNvSpPr>
          <p:nvPr/>
        </p:nvSpPr>
        <p:spPr bwMode="auto">
          <a:xfrm flipV="1">
            <a:off x="4581526" y="3073517"/>
            <a:ext cx="319014" cy="557095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6" name="Line 74"/>
          <p:cNvSpPr>
            <a:spLocks noChangeShapeType="1"/>
          </p:cNvSpPr>
          <p:nvPr/>
        </p:nvSpPr>
        <p:spPr bwMode="auto">
          <a:xfrm flipV="1">
            <a:off x="4930775" y="3633788"/>
            <a:ext cx="863600" cy="28098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7" name="Line 74"/>
          <p:cNvSpPr>
            <a:spLocks noChangeShapeType="1"/>
          </p:cNvSpPr>
          <p:nvPr/>
        </p:nvSpPr>
        <p:spPr bwMode="auto">
          <a:xfrm flipH="1" flipV="1">
            <a:off x="4751388" y="4354513"/>
            <a:ext cx="611187" cy="7556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4598" name="Group 45"/>
          <p:cNvGrpSpPr>
            <a:grpSpLocks/>
          </p:cNvGrpSpPr>
          <p:nvPr/>
        </p:nvGrpSpPr>
        <p:grpSpPr bwMode="auto">
          <a:xfrm>
            <a:off x="4545013" y="1801020"/>
            <a:ext cx="349250" cy="368300"/>
            <a:chOff x="4694" y="3702"/>
            <a:chExt cx="273" cy="136"/>
          </a:xfrm>
        </p:grpSpPr>
        <p:sp>
          <p:nvSpPr>
            <p:cNvPr id="24614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600" name="Group 45"/>
          <p:cNvGrpSpPr>
            <a:grpSpLocks/>
          </p:cNvGrpSpPr>
          <p:nvPr/>
        </p:nvGrpSpPr>
        <p:grpSpPr bwMode="auto">
          <a:xfrm>
            <a:off x="6011863" y="3417888"/>
            <a:ext cx="349250" cy="368300"/>
            <a:chOff x="4694" y="3702"/>
            <a:chExt cx="273" cy="136"/>
          </a:xfrm>
        </p:grpSpPr>
        <p:sp>
          <p:nvSpPr>
            <p:cNvPr id="24610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5254625" y="5218113"/>
            <a:ext cx="349250" cy="368300"/>
            <a:chOff x="4694" y="3702"/>
            <a:chExt cx="273" cy="136"/>
          </a:xfrm>
        </p:grpSpPr>
        <p:sp>
          <p:nvSpPr>
            <p:cNvPr id="24608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602" name="Rectangle 8"/>
          <p:cNvSpPr>
            <a:spLocks noChangeArrowheads="1"/>
          </p:cNvSpPr>
          <p:nvPr/>
        </p:nvSpPr>
        <p:spPr bwMode="auto">
          <a:xfrm>
            <a:off x="708004" y="2122488"/>
            <a:ext cx="26416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ca-ES" b="1" dirty="0">
                <a:solidFill>
                  <a:srgbClr val="0070C0"/>
                </a:solidFill>
                <a:latin typeface="Helvetica" charset="0"/>
              </a:rPr>
              <a:t>642 </a:t>
            </a:r>
            <a:r>
              <a:rPr lang="en-GB" b="1" dirty="0">
                <a:solidFill>
                  <a:srgbClr val="0766B2"/>
                </a:solidFill>
                <a:latin typeface="Helvetica" charset="0"/>
              </a:rPr>
              <a:t>Patent licenses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latin typeface="Helvetica" charset="0"/>
              </a:rPr>
              <a:t>(from 2009 to 2020)</a:t>
            </a:r>
          </a:p>
          <a:p>
            <a:pPr>
              <a:lnSpc>
                <a:spcPct val="120000"/>
              </a:lnSpc>
            </a:pPr>
            <a:r>
              <a:rPr lang="ca-ES" altLang="zh-CN" sz="1600" dirty="0">
                <a:latin typeface="华文细黑" pitchFamily="2" charset="-122"/>
                <a:ea typeface="华文细黑" pitchFamily="2" charset="-122"/>
              </a:rPr>
              <a:t>642</a:t>
            </a:r>
            <a:r>
              <a:rPr lang="ca-ES" altLang="zh-CN" sz="1600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专利</a:t>
            </a:r>
            <a:endParaRPr lang="ca-ES" altLang="zh-CN" sz="1600" b="1" dirty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20000"/>
              </a:lnSpc>
            </a:pPr>
            <a:r>
              <a:rPr lang="ca-ES" sz="1600" dirty="0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25 patent licenses </a:t>
            </a:r>
          </a:p>
          <a:p>
            <a:pPr>
              <a:lnSpc>
                <a:spcPct val="120000"/>
              </a:lnSpc>
            </a:pPr>
            <a:r>
              <a:rPr lang="ca-ES" sz="1600" dirty="0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(in </a:t>
            </a:r>
            <a:r>
              <a:rPr lang="ca-ES" sz="1600" dirty="0" err="1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the</a:t>
            </a:r>
            <a:r>
              <a:rPr lang="ca-ES" sz="1600" dirty="0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 </a:t>
            </a:r>
            <a:r>
              <a:rPr lang="ca-ES" sz="1600" dirty="0" err="1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last</a:t>
            </a:r>
            <a:r>
              <a:rPr lang="ca-ES" sz="1600" dirty="0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 </a:t>
            </a:r>
            <a:r>
              <a:rPr lang="ca-ES" sz="1600" dirty="0" err="1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year</a:t>
            </a:r>
            <a:r>
              <a:rPr lang="ca-ES" sz="1600" dirty="0">
                <a:solidFill>
                  <a:schemeClr val="tx2"/>
                </a:solidFill>
                <a:latin typeface="Helvetica" pitchFamily="34" charset="0"/>
                <a:ea typeface="华文细黑" pitchFamily="2" charset="-122"/>
              </a:rPr>
              <a:t>) </a:t>
            </a:r>
            <a:endParaRPr lang="es-ES" sz="1600" dirty="0">
              <a:solidFill>
                <a:schemeClr val="tx2"/>
              </a:solidFill>
              <a:latin typeface="Helvetica" pitchFamily="34" charset="0"/>
            </a:endParaRPr>
          </a:p>
          <a:p>
            <a:pPr>
              <a:lnSpc>
                <a:spcPct val="120000"/>
              </a:lnSpc>
            </a:pPr>
            <a:endParaRPr lang="es-ES" sz="1600" dirty="0">
              <a:latin typeface="Helvetica" charset="0"/>
            </a:endParaRPr>
          </a:p>
        </p:txBody>
      </p:sp>
      <p:sp>
        <p:nvSpPr>
          <p:cNvPr id="24603" name="Rectangle 8"/>
          <p:cNvSpPr>
            <a:spLocks noChangeArrowheads="1"/>
          </p:cNvSpPr>
          <p:nvPr/>
        </p:nvSpPr>
        <p:spPr bwMode="auto">
          <a:xfrm>
            <a:off x="4530725" y="1784031"/>
            <a:ext cx="3311525" cy="157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Helvetica" charset="0"/>
              </a:rPr>
              <a:t>From 1998: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latin typeface="Helvetica" charset="0"/>
              </a:rPr>
              <a:t>340</a:t>
            </a:r>
            <a:r>
              <a:rPr lang="en-US" b="1" dirty="0">
                <a:latin typeface="Helvetica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Helvetica" charset="0"/>
              </a:rPr>
              <a:t>spin-off</a:t>
            </a:r>
            <a:r>
              <a:rPr lang="en-US" b="1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sz="1600" dirty="0">
                <a:latin typeface="Helvetica" charset="0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Helvetica" charset="0"/>
              </a:rPr>
              <a:t>start-up</a:t>
            </a:r>
          </a:p>
          <a:p>
            <a:pPr>
              <a:lnSpc>
                <a:spcPct val="120000"/>
              </a:lnSpc>
            </a:pPr>
            <a:r>
              <a:rPr lang="es-ES" altLang="zh-CN" dirty="0">
                <a:latin typeface="华文细黑" pitchFamily="2" charset="-122"/>
                <a:ea typeface="华文细黑" pitchFamily="2" charset="-122"/>
              </a:rPr>
              <a:t>340 </a:t>
            </a:r>
            <a:r>
              <a:rPr lang="zh-TW" altLang="en-US" b="1" dirty="0">
                <a:latin typeface="华文细黑" pitchFamily="2" charset="-122"/>
                <a:ea typeface="华文细黑" pitchFamily="2" charset="-122"/>
              </a:rPr>
              <a:t>分拆和创业</a:t>
            </a:r>
            <a:r>
              <a:rPr lang="zh-CN" altLang="en-US" b="1" dirty="0">
                <a:latin typeface="华文细黑" pitchFamily="2" charset="-122"/>
                <a:ea typeface="华文细黑" pitchFamily="2" charset="-122"/>
              </a:rPr>
              <a:t>项目成立</a:t>
            </a:r>
            <a:endParaRPr lang="zh-CN" altLang="es-ES" b="1" dirty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0070C0"/>
              </a:solidFill>
              <a:latin typeface="Helvetica" charset="0"/>
            </a:endParaRPr>
          </a:p>
        </p:txBody>
      </p:sp>
      <p:sp>
        <p:nvSpPr>
          <p:cNvPr id="24604" name="Rectangle 13"/>
          <p:cNvSpPr>
            <a:spLocks noChangeArrowheads="1"/>
          </p:cNvSpPr>
          <p:nvPr/>
        </p:nvSpPr>
        <p:spPr bwMode="auto">
          <a:xfrm>
            <a:off x="6011863" y="3454400"/>
            <a:ext cx="278606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latin typeface="Helvetica" charset="0"/>
              </a:rPr>
              <a:t>55</a:t>
            </a:r>
            <a:r>
              <a:rPr lang="es-ES" b="1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s-ES" b="1" dirty="0">
                <a:solidFill>
                  <a:srgbClr val="0070C0"/>
                </a:solidFill>
                <a:latin typeface="Helvetica" charset="0"/>
              </a:rPr>
              <a:t>MEUR </a:t>
            </a:r>
          </a:p>
          <a:p>
            <a:r>
              <a:rPr lang="en-US" b="1" dirty="0">
                <a:solidFill>
                  <a:srgbClr val="0766B2"/>
                </a:solidFill>
                <a:latin typeface="Helvetica" charset="0"/>
              </a:rPr>
              <a:t>Research income        </a:t>
            </a:r>
            <a:r>
              <a:rPr lang="zh-CN" altLang="es-ES" b="1" dirty="0">
                <a:latin typeface="Helvetica" pitchFamily="34" charset="0"/>
                <a:ea typeface="宋体" panose="02010600030101010101" pitchFamily="2" charset="-122"/>
              </a:rPr>
              <a:t>欧元</a:t>
            </a:r>
            <a:r>
              <a:rPr lang="zh-CN" altLang="en-US" b="1" dirty="0">
                <a:latin typeface="华文细黑" pitchFamily="2" charset="-122"/>
                <a:ea typeface="华文细黑" pitchFamily="2" charset="-122"/>
              </a:rPr>
              <a:t>科研经费收入</a:t>
            </a:r>
            <a:r>
              <a:rPr lang="ca-ES" sz="1400" dirty="0"/>
              <a:t>19,500,000 € of which coming from contracts with companyies</a:t>
            </a:r>
          </a:p>
          <a:p>
            <a:r>
              <a:rPr lang="zh-CN" altLang="ca-ES" sz="1400" b="1" dirty="0">
                <a:ea typeface="宋体" panose="02010600030101010101" pitchFamily="2" charset="-122"/>
              </a:rPr>
              <a:t>其中</a:t>
            </a:r>
            <a:r>
              <a:rPr lang="en-US" altLang="zh-CN" sz="1400" dirty="0">
                <a:ea typeface="宋体" panose="02010600030101010101" pitchFamily="2" charset="-122"/>
              </a:rPr>
              <a:t>19</a:t>
            </a:r>
            <a:r>
              <a:rPr lang="zh-CN" altLang="en-US" sz="1400" dirty="0">
                <a:ea typeface="宋体" panose="02010600030101010101" pitchFamily="2" charset="-122"/>
              </a:rPr>
              <a:t>，</a:t>
            </a:r>
            <a:r>
              <a:rPr lang="en-US" altLang="zh-CN" sz="1400" dirty="0">
                <a:ea typeface="宋体" panose="02010600030101010101" pitchFamily="2" charset="-122"/>
              </a:rPr>
              <a:t>500</a:t>
            </a:r>
            <a:r>
              <a:rPr lang="zh-CN" altLang="en-US" sz="1400" dirty="0">
                <a:ea typeface="宋体" panose="02010600030101010101" pitchFamily="2" charset="-122"/>
              </a:rPr>
              <a:t>，</a:t>
            </a:r>
            <a:r>
              <a:rPr lang="en-US" altLang="zh-CN" sz="1400" dirty="0">
                <a:ea typeface="宋体" panose="02010600030101010101" pitchFamily="2" charset="-122"/>
              </a:rPr>
              <a:t>000</a:t>
            </a:r>
            <a:r>
              <a:rPr lang="zh-CN" altLang="en-US" sz="1400" b="1" dirty="0">
                <a:ea typeface="宋体" panose="02010600030101010101" pitchFamily="2" charset="-122"/>
              </a:rPr>
              <a:t>来自合作企业</a:t>
            </a:r>
          </a:p>
          <a:p>
            <a:endParaRPr lang="ca-ES" sz="1400" dirty="0"/>
          </a:p>
          <a:p>
            <a:endParaRPr lang="es-ES" sz="1400" dirty="0"/>
          </a:p>
        </p:txBody>
      </p:sp>
      <p:sp>
        <p:nvSpPr>
          <p:cNvPr id="24605" name="Rectangle 7"/>
          <p:cNvSpPr>
            <a:spLocks noChangeArrowheads="1"/>
          </p:cNvSpPr>
          <p:nvPr/>
        </p:nvSpPr>
        <p:spPr bwMode="auto">
          <a:xfrm>
            <a:off x="5284788" y="5289550"/>
            <a:ext cx="37861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" charset="0"/>
              </a:rPr>
              <a:t>2,456</a:t>
            </a:r>
          </a:p>
          <a:p>
            <a:r>
              <a:rPr lang="en-US" b="1" dirty="0">
                <a:solidFill>
                  <a:srgbClr val="0070C0"/>
                </a:solidFill>
                <a:latin typeface="Helvetica" charset="0"/>
              </a:rPr>
              <a:t>Sponsoring </a:t>
            </a:r>
            <a:r>
              <a:rPr lang="en-US" dirty="0">
                <a:latin typeface="Helvetica" charset="0"/>
              </a:rPr>
              <a:t>and</a:t>
            </a:r>
            <a:r>
              <a:rPr lang="en-US" b="1" dirty="0">
                <a:solidFill>
                  <a:srgbClr val="0070C0"/>
                </a:solidFill>
                <a:latin typeface="Helvetica" charset="0"/>
              </a:rPr>
              <a:t> collaborating </a:t>
            </a:r>
            <a:r>
              <a:rPr lang="en-US" dirty="0"/>
              <a:t>companies</a:t>
            </a:r>
          </a:p>
          <a:p>
            <a:r>
              <a:rPr lang="es-ES" altLang="zh-CN" dirty="0">
                <a:latin typeface="Helvetica" pitchFamily="34" charset="0"/>
                <a:ea typeface="华文细黑" pitchFamily="2" charset="-122"/>
                <a:cs typeface="Helvetica" pitchFamily="34" charset="0"/>
              </a:rPr>
              <a:t>2,456</a:t>
            </a:r>
            <a:r>
              <a:rPr lang="es-ES" altLang="zh-CN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TW" altLang="en-US" b="1" dirty="0">
                <a:latin typeface="华文细黑" pitchFamily="2" charset="-122"/>
                <a:ea typeface="华文细黑" pitchFamily="2" charset="-122"/>
              </a:rPr>
              <a:t>赞助企业和合作伙伴</a:t>
            </a:r>
            <a:endParaRPr lang="zh-CN" altLang="es-ES" b="1" dirty="0">
              <a:latin typeface="华文细黑" pitchFamily="2" charset="-122"/>
              <a:ea typeface="华文细黑" pitchFamily="2" charset="-122"/>
            </a:endParaRPr>
          </a:p>
          <a:p>
            <a:endParaRPr lang="en-US" dirty="0"/>
          </a:p>
          <a:p>
            <a:endParaRPr lang="zh-CN" altLang="es-ES" b="1" dirty="0">
              <a:solidFill>
                <a:srgbClr val="0766B2"/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en-US" dirty="0"/>
          </a:p>
        </p:txBody>
      </p:sp>
      <p:sp>
        <p:nvSpPr>
          <p:cNvPr id="24607" name="2 Marcador de contenido"/>
          <p:cNvSpPr>
            <a:spLocks noGrp="1"/>
          </p:cNvSpPr>
          <p:nvPr>
            <p:ph idx="4294967295"/>
          </p:nvPr>
        </p:nvSpPr>
        <p:spPr>
          <a:xfrm>
            <a:off x="2649633" y="620208"/>
            <a:ext cx="5508612" cy="10779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ca-ES" sz="2000" b="1" dirty="0"/>
              <a:t>Innovation </a:t>
            </a:r>
            <a:r>
              <a:rPr lang="ja-JP" altLang="ca-ES" sz="2000" b="1" dirty="0">
                <a:solidFill>
                  <a:srgbClr val="0070C0"/>
                </a:solidFill>
              </a:rPr>
              <a:t>创新</a:t>
            </a:r>
            <a:endParaRPr lang="es-ES" sz="2000" b="1" dirty="0">
              <a:solidFill>
                <a:srgbClr val="0070C0"/>
              </a:solidFill>
            </a:endParaRPr>
          </a:p>
        </p:txBody>
      </p:sp>
      <p:grpSp>
        <p:nvGrpSpPr>
          <p:cNvPr id="43" name="Agrupa 46"/>
          <p:cNvGrpSpPr>
            <a:grpSpLocks/>
          </p:cNvGrpSpPr>
          <p:nvPr/>
        </p:nvGrpSpPr>
        <p:grpSpPr bwMode="auto">
          <a:xfrm>
            <a:off x="249238" y="4648200"/>
            <a:ext cx="4211689" cy="2400955"/>
            <a:chOff x="395288" y="1727200"/>
            <a:chExt cx="4212532" cy="2400747"/>
          </a:xfrm>
        </p:grpSpPr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395288" y="1727200"/>
              <a:ext cx="0" cy="8207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711200" y="2101850"/>
              <a:ext cx="349250" cy="368300"/>
              <a:chOff x="4694" y="3702"/>
              <a:chExt cx="273" cy="136"/>
            </a:xfrm>
          </p:grpSpPr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849371" y="2189123"/>
              <a:ext cx="3758449" cy="193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s-ES" b="1" dirty="0">
                  <a:solidFill>
                    <a:srgbClr val="0766B2"/>
                  </a:solidFill>
                  <a:latin typeface="Helvetica" pitchFamily="34" charset="0"/>
                </a:rPr>
                <a:t>ESA </a:t>
              </a:r>
              <a:r>
                <a:rPr lang="en-US" altLang="es-ES" dirty="0">
                  <a:latin typeface="Helvetica" pitchFamily="34" charset="0"/>
                </a:rPr>
                <a:t>(European Space Agency) </a:t>
              </a:r>
            </a:p>
            <a:p>
              <a:pPr>
                <a:lnSpc>
                  <a:spcPct val="120000"/>
                </a:lnSpc>
              </a:pPr>
              <a:r>
                <a:rPr lang="en-US" altLang="es-ES" b="1" dirty="0">
                  <a:solidFill>
                    <a:srgbClr val="0766B2"/>
                  </a:solidFill>
                  <a:latin typeface="Helvetica" pitchFamily="34" charset="0"/>
                </a:rPr>
                <a:t>Business Incubation Center</a:t>
              </a:r>
            </a:p>
            <a:p>
              <a:pPr>
                <a:lnSpc>
                  <a:spcPct val="120000"/>
                </a:lnSpc>
              </a:pPr>
              <a:r>
                <a:rPr lang="en-US" altLang="es-ES" sz="1600" dirty="0">
                  <a:latin typeface="Helvetica" pitchFamily="34" charset="0"/>
                </a:rPr>
                <a:t>Located in the UPC and supported by the UPC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Helvetica" pitchFamily="34" charset="0"/>
                  <a:ea typeface="宋体" panose="02010600030101010101" pitchFamily="2" charset="-122"/>
                </a:rPr>
                <a:t>由</a:t>
              </a:r>
              <a:r>
                <a:rPr lang="en-US" altLang="zh-CN" sz="1600" dirty="0">
                  <a:latin typeface="Helvetica" pitchFamily="34" charset="0"/>
                  <a:ea typeface="宋体" panose="02010600030101010101" pitchFamily="2" charset="-122"/>
                </a:rPr>
                <a:t>UPC</a:t>
              </a:r>
              <a:r>
                <a:rPr lang="zh-CN" altLang="en-US" sz="1600" b="1" dirty="0">
                  <a:latin typeface="Helvetica" pitchFamily="34" charset="0"/>
                  <a:ea typeface="宋体" panose="02010600030101010101" pitchFamily="2" charset="-122"/>
                </a:rPr>
                <a:t>支持的欧洲航天局商业孵化中心</a:t>
              </a:r>
            </a:p>
            <a:p>
              <a:pPr>
                <a:lnSpc>
                  <a:spcPct val="120000"/>
                </a:lnSpc>
              </a:pPr>
              <a:endParaRPr lang="en-US" altLang="es-ES" sz="160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57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5 Imagen" descr="Image 5 st.jpg"/>
          <p:cNvPicPr>
            <a:picLocks noChangeAspect="1"/>
          </p:cNvPicPr>
          <p:nvPr/>
        </p:nvPicPr>
        <p:blipFill>
          <a:blip r:embed="rId2" cstate="print"/>
          <a:srcRect t="7487"/>
          <a:stretch>
            <a:fillRect/>
          </a:stretch>
        </p:blipFill>
        <p:spPr bwMode="auto">
          <a:xfrm>
            <a:off x="0" y="1571625"/>
            <a:ext cx="91440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4 Imagen" descr="títol UPC abr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2343683" cy="33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8 Imagen" descr="3 àmbi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0" y="5429250"/>
            <a:ext cx="42148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5040313" y="5438975"/>
            <a:ext cx="399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教育：人员流动、双学位、战略联盟</a:t>
            </a:r>
          </a:p>
          <a:p>
            <a:pPr>
              <a:spcBef>
                <a:spcPct val="50000"/>
              </a:spcBef>
            </a:pPr>
            <a:r>
              <a:rPr lang="zh-CN" altLang="en-US" b="1" dirty="0"/>
              <a:t>科研与创新项目</a:t>
            </a:r>
          </a:p>
          <a:p>
            <a:pPr>
              <a:spcBef>
                <a:spcPct val="50000"/>
              </a:spcBef>
            </a:pPr>
            <a:r>
              <a:rPr lang="zh-CN" altLang="en-US" b="1" dirty="0"/>
              <a:t>发展合作</a:t>
            </a:r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52"/>
          <p:cNvSpPr>
            <a:spLocks noChangeShapeType="1"/>
          </p:cNvSpPr>
          <p:nvPr/>
        </p:nvSpPr>
        <p:spPr bwMode="auto">
          <a:xfrm>
            <a:off x="2489658" y="1814513"/>
            <a:ext cx="0" cy="8207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7" name="Oval 7"/>
          <p:cNvSpPr>
            <a:spLocks noChangeArrowheads="1"/>
          </p:cNvSpPr>
          <p:nvPr/>
        </p:nvSpPr>
        <p:spPr bwMode="auto">
          <a:xfrm>
            <a:off x="3743325" y="3681413"/>
            <a:ext cx="647700" cy="644525"/>
          </a:xfrm>
          <a:prstGeom prst="ellipse">
            <a:avLst/>
          </a:prstGeom>
          <a:solidFill>
            <a:srgbClr val="0766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 sz="2400"/>
          </a:p>
        </p:txBody>
      </p:sp>
      <p:grpSp>
        <p:nvGrpSpPr>
          <p:cNvPr id="26628" name="Group 45"/>
          <p:cNvGrpSpPr>
            <a:grpSpLocks/>
          </p:cNvGrpSpPr>
          <p:nvPr/>
        </p:nvGrpSpPr>
        <p:grpSpPr bwMode="auto">
          <a:xfrm>
            <a:off x="403444" y="1446213"/>
            <a:ext cx="349250" cy="368300"/>
            <a:chOff x="4694" y="3702"/>
            <a:chExt cx="273" cy="136"/>
          </a:xfrm>
        </p:grpSpPr>
        <p:sp>
          <p:nvSpPr>
            <p:cNvPr id="26657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8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29" name="Line 71"/>
          <p:cNvSpPr>
            <a:spLocks noChangeShapeType="1"/>
          </p:cNvSpPr>
          <p:nvPr/>
        </p:nvSpPr>
        <p:spPr bwMode="auto">
          <a:xfrm>
            <a:off x="3394076" y="2708276"/>
            <a:ext cx="565856" cy="908362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0" name="Line 72"/>
          <p:cNvSpPr>
            <a:spLocks noChangeShapeType="1"/>
          </p:cNvSpPr>
          <p:nvPr/>
        </p:nvSpPr>
        <p:spPr bwMode="auto">
          <a:xfrm flipV="1">
            <a:off x="4307710" y="2580913"/>
            <a:ext cx="753227" cy="1088775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1" name="Line 74"/>
          <p:cNvSpPr>
            <a:spLocks noChangeShapeType="1"/>
          </p:cNvSpPr>
          <p:nvPr/>
        </p:nvSpPr>
        <p:spPr bwMode="auto">
          <a:xfrm flipV="1">
            <a:off x="4451919" y="3897051"/>
            <a:ext cx="695361" cy="144016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6632" name="Group 45"/>
          <p:cNvGrpSpPr>
            <a:grpSpLocks/>
          </p:cNvGrpSpPr>
          <p:nvPr/>
        </p:nvGrpSpPr>
        <p:grpSpPr bwMode="auto">
          <a:xfrm>
            <a:off x="5219304" y="1592817"/>
            <a:ext cx="349250" cy="368300"/>
            <a:chOff x="4694" y="3702"/>
            <a:chExt cx="273" cy="136"/>
          </a:xfrm>
        </p:grpSpPr>
        <p:sp>
          <p:nvSpPr>
            <p:cNvPr id="26655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6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6633" name="Group 45"/>
          <p:cNvGrpSpPr>
            <a:grpSpLocks/>
          </p:cNvGrpSpPr>
          <p:nvPr/>
        </p:nvGrpSpPr>
        <p:grpSpPr bwMode="auto">
          <a:xfrm>
            <a:off x="5249863" y="3392981"/>
            <a:ext cx="349250" cy="368300"/>
            <a:chOff x="4694" y="3702"/>
            <a:chExt cx="273" cy="136"/>
          </a:xfrm>
        </p:grpSpPr>
        <p:sp>
          <p:nvSpPr>
            <p:cNvPr id="26653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4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34" name="Line 70"/>
          <p:cNvSpPr>
            <a:spLocks noChangeShapeType="1"/>
          </p:cNvSpPr>
          <p:nvPr/>
        </p:nvSpPr>
        <p:spPr bwMode="auto">
          <a:xfrm>
            <a:off x="3009357" y="3744396"/>
            <a:ext cx="673074" cy="152655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6636" name="Group 45"/>
          <p:cNvGrpSpPr>
            <a:grpSpLocks/>
          </p:cNvGrpSpPr>
          <p:nvPr/>
        </p:nvGrpSpPr>
        <p:grpSpPr bwMode="auto">
          <a:xfrm>
            <a:off x="3959932" y="5184040"/>
            <a:ext cx="349250" cy="368300"/>
            <a:chOff x="4694" y="3702"/>
            <a:chExt cx="273" cy="136"/>
          </a:xfrm>
        </p:grpSpPr>
        <p:sp>
          <p:nvSpPr>
            <p:cNvPr id="26649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0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37" name="Line 74"/>
          <p:cNvSpPr>
            <a:spLocks noChangeShapeType="1"/>
          </p:cNvSpPr>
          <p:nvPr/>
        </p:nvSpPr>
        <p:spPr bwMode="auto">
          <a:xfrm flipH="1" flipV="1">
            <a:off x="4269648" y="4321545"/>
            <a:ext cx="358484" cy="770902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40" name="Rectangle 38"/>
          <p:cNvSpPr>
            <a:spLocks noChangeArrowheads="1"/>
          </p:cNvSpPr>
          <p:nvPr/>
        </p:nvSpPr>
        <p:spPr bwMode="auto">
          <a:xfrm>
            <a:off x="403741" y="1478582"/>
            <a:ext cx="403828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Helvetica" charset="0"/>
              </a:rPr>
              <a:t>276</a:t>
            </a:r>
          </a:p>
          <a:p>
            <a:r>
              <a:rPr lang="en-US" sz="1600" b="1" dirty="0">
                <a:solidFill>
                  <a:srgbClr val="0766B2"/>
                </a:solidFill>
                <a:latin typeface="Helvetica" charset="0"/>
              </a:rPr>
              <a:t>Memoranda of understanding</a:t>
            </a:r>
          </a:p>
          <a:p>
            <a:r>
              <a:rPr lang="en-US" sz="1600" dirty="0"/>
              <a:t>with international institutions</a:t>
            </a:r>
          </a:p>
          <a:p>
            <a:r>
              <a:rPr lang="zh-TW" altLang="en-US" b="1" dirty="0"/>
              <a:t>和国际上各大学达成</a:t>
            </a:r>
            <a:r>
              <a:rPr lang="en-US" altLang="zh-TW" b="1" dirty="0">
                <a:solidFill>
                  <a:schemeClr val="tx2"/>
                </a:solidFill>
                <a:latin typeface="Helvetica" pitchFamily="34" charset="0"/>
              </a:rPr>
              <a:t>276</a:t>
            </a:r>
            <a:r>
              <a:rPr lang="zh-TW" altLang="en-US" b="1" dirty="0"/>
              <a:t>份谅解备忘录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26641" name="Rectangle 41"/>
          <p:cNvSpPr>
            <a:spLocks noChangeArrowheads="1"/>
          </p:cNvSpPr>
          <p:nvPr/>
        </p:nvSpPr>
        <p:spPr bwMode="auto">
          <a:xfrm>
            <a:off x="5219304" y="1630363"/>
            <a:ext cx="38881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Helvetica" charset="0"/>
              </a:rPr>
              <a:t>42</a:t>
            </a:r>
          </a:p>
          <a:p>
            <a:r>
              <a:rPr lang="en-US" sz="1600" b="1" dirty="0">
                <a:solidFill>
                  <a:srgbClr val="0766B2"/>
                </a:solidFill>
                <a:latin typeface="Helvetica" charset="0"/>
              </a:rPr>
              <a:t>Double</a:t>
            </a:r>
            <a:r>
              <a:rPr lang="en-U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n-US" sz="1600" b="1" dirty="0">
                <a:solidFill>
                  <a:srgbClr val="0766B2"/>
                </a:solidFill>
                <a:latin typeface="Helvetica" charset="0"/>
              </a:rPr>
              <a:t>degree</a:t>
            </a:r>
            <a:r>
              <a:rPr lang="en-U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n-US" dirty="0"/>
              <a:t>agreements</a:t>
            </a:r>
          </a:p>
          <a:p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42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altLang="en-US" b="1" dirty="0">
                <a:ea typeface="宋体" panose="02010600030101010101" pitchFamily="2" charset="-122"/>
              </a:rPr>
              <a:t>个双学位协议</a:t>
            </a:r>
          </a:p>
          <a:p>
            <a:endParaRPr lang="es-ES" dirty="0"/>
          </a:p>
        </p:txBody>
      </p:sp>
      <p:sp>
        <p:nvSpPr>
          <p:cNvPr id="26642" name="Rectangle 43"/>
          <p:cNvSpPr>
            <a:spLocks noChangeArrowheads="1"/>
          </p:cNvSpPr>
          <p:nvPr/>
        </p:nvSpPr>
        <p:spPr bwMode="auto">
          <a:xfrm>
            <a:off x="5249863" y="3408747"/>
            <a:ext cx="4608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" charset="0"/>
              </a:rPr>
              <a:t>34</a:t>
            </a:r>
          </a:p>
          <a:p>
            <a:r>
              <a:rPr lang="en-US" sz="1600" b="1" dirty="0">
                <a:solidFill>
                  <a:srgbClr val="0766B2"/>
                </a:solidFill>
                <a:latin typeface="Helvetica" charset="0"/>
              </a:rPr>
              <a:t>Master’s </a:t>
            </a:r>
            <a:r>
              <a:rPr lang="en-GB" sz="1600" b="1" dirty="0">
                <a:solidFill>
                  <a:srgbClr val="0766B2"/>
                </a:solidFill>
                <a:latin typeface="Helvetica" charset="0"/>
              </a:rPr>
              <a:t>programmes</a:t>
            </a:r>
            <a:r>
              <a:rPr lang="en-US" sz="1600" dirty="0"/>
              <a:t> fully in English </a:t>
            </a:r>
          </a:p>
          <a:p>
            <a:r>
              <a:rPr lang="en-US" altLang="zh-TW" sz="1500" dirty="0">
                <a:solidFill>
                  <a:schemeClr val="tx2"/>
                </a:solidFill>
              </a:rPr>
              <a:t>34</a:t>
            </a:r>
            <a:r>
              <a:rPr lang="zh-TW" altLang="en-US" sz="1400" b="1" dirty="0"/>
              <a:t>个</a:t>
            </a:r>
            <a:r>
              <a:rPr lang="zh-CN" altLang="en-US" sz="1400" b="1" dirty="0"/>
              <a:t>全</a:t>
            </a:r>
            <a:r>
              <a:rPr lang="zh-TW" altLang="en-US" sz="1400" b="1" dirty="0"/>
              <a:t>英语教学的</a:t>
            </a:r>
            <a:r>
              <a:rPr lang="zh-TW" altLang="en-US" sz="1600" b="1" dirty="0">
                <a:latin typeface="Helvetica" pitchFamily="34" charset="0"/>
              </a:rPr>
              <a:t>硕士项目</a:t>
            </a:r>
            <a:endParaRPr lang="es-ES_tradnl" sz="1600" b="1" dirty="0">
              <a:latin typeface="Helvetica" pitchFamily="34" charset="0"/>
            </a:endParaRPr>
          </a:p>
          <a:p>
            <a:endParaRPr lang="es-ES" sz="1400" dirty="0"/>
          </a:p>
        </p:txBody>
      </p:sp>
      <p:sp>
        <p:nvSpPr>
          <p:cNvPr id="26646" name="2 Marcador de contenido"/>
          <p:cNvSpPr>
            <a:spLocks noGrp="1"/>
          </p:cNvSpPr>
          <p:nvPr>
            <p:ph idx="4294967295"/>
          </p:nvPr>
        </p:nvSpPr>
        <p:spPr>
          <a:xfrm>
            <a:off x="3109040" y="56750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n-GB" sz="2000" b="1" dirty="0"/>
              <a:t>Internationalisation</a:t>
            </a:r>
            <a:r>
              <a:rPr lang="es-ES" sz="2000" b="1" dirty="0"/>
              <a:t> </a:t>
            </a:r>
            <a:r>
              <a:rPr lang="zh-CN" altLang="en-US" sz="2000" b="1" dirty="0">
                <a:solidFill>
                  <a:srgbClr val="0070C0"/>
                </a:solidFill>
                <a:ea typeface="华文细黑" pitchFamily="2" charset="-122"/>
              </a:rPr>
              <a:t>国际化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383605" y="3078029"/>
            <a:ext cx="3122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t>2,623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itchFamily="34" charset="-128"/>
                <a:cs typeface="+mn-cs"/>
              </a:rPr>
              <a:t>Students in international </a:t>
            </a:r>
            <a:r>
              <a:rPr kumimoji="0" lang="en-GB" alt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766B2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t>exchange </a:t>
            </a:r>
            <a:r>
              <a:rPr kumimoji="0" lang="en-GB" alt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itchFamily="34" charset="-128"/>
                <a:cs typeface="+mn-cs"/>
              </a:rPr>
              <a:t>programmes</a:t>
            </a:r>
            <a:endParaRPr lang="en-GB" altLang="es-ES" sz="1600" kern="0" dirty="0">
              <a:solidFill>
                <a:prstClr val="black"/>
              </a:solidFill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zh-CN" sz="1600" b="1" dirty="0">
                <a:solidFill>
                  <a:schemeClr val="tx2"/>
                </a:solidFill>
                <a:latin typeface="Helvetica" pitchFamily="34" charset="0"/>
              </a:rPr>
              <a:t>2,</a:t>
            </a:r>
            <a:r>
              <a:rPr lang="en-US" altLang="zh-CN" sz="1600" b="1" dirty="0">
                <a:solidFill>
                  <a:schemeClr val="tx2"/>
                </a:solidFill>
                <a:latin typeface="Helvetica" pitchFamily="34" charset="0"/>
              </a:rPr>
              <a:t>623</a:t>
            </a:r>
            <a:r>
              <a:rPr lang="en-US" altLang="es-ES" sz="1600" b="1" dirty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zh-CN" altLang="en-US" sz="1600" b="1" dirty="0"/>
              <a:t>个学生参予国际交流项目</a:t>
            </a:r>
            <a:endParaRPr kumimoji="0" lang="es-ES" altLang="es-E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itchFamily="34" charset="-128"/>
              <a:cs typeface="+mn-cs"/>
            </a:endParaRPr>
          </a:p>
        </p:txBody>
      </p: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403444" y="3010306"/>
            <a:ext cx="349250" cy="368300"/>
            <a:chOff x="4694" y="3702"/>
            <a:chExt cx="273" cy="136"/>
          </a:xfrm>
        </p:grpSpPr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" name="Rectangle 31">
            <a:extLst>
              <a:ext uri="{FF2B5EF4-FFF2-40B4-BE49-F238E27FC236}">
                <a16:creationId xmlns:a16="http://schemas.microsoft.com/office/drawing/2014/main" id="{31589E1A-858B-44BC-B6B5-0EF8AC0F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32" y="5184040"/>
            <a:ext cx="5777987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0766B2"/>
                </a:solidFill>
                <a:latin typeface="Helvetica" pitchFamily="34" charset="0"/>
              </a:rPr>
              <a:t>International </a:t>
            </a:r>
            <a:r>
              <a:rPr lang="en-GB" sz="1600" b="1" dirty="0">
                <a:solidFill>
                  <a:srgbClr val="0766B2"/>
                </a:solidFill>
                <a:latin typeface="Helvetica" pitchFamily="34" charset="0"/>
              </a:rPr>
              <a:t>students</a:t>
            </a:r>
            <a:r>
              <a:rPr lang="es-ES_tradnl" sz="1600" dirty="0"/>
              <a:t>:</a:t>
            </a:r>
            <a:r>
              <a:rPr lang="zh-CN" altLang="en-US" sz="1600" b="1" dirty="0">
                <a:sym typeface="+mn-ea"/>
              </a:rPr>
              <a:t>国际学生</a:t>
            </a:r>
            <a:br>
              <a:rPr lang="es-ES_tradnl" sz="1600" dirty="0"/>
            </a:br>
            <a:r>
              <a:rPr lang="en-GB" sz="1600" dirty="0"/>
              <a:t>Doctorate</a:t>
            </a:r>
            <a:r>
              <a:rPr lang="en-US" sz="1600" dirty="0"/>
              <a:t>: 55%, 79% of them non-EU</a:t>
            </a:r>
          </a:p>
          <a:p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博士生：</a:t>
            </a:r>
            <a:r>
              <a:rPr lang="en-US" altLang="zh-CN" sz="1600" b="1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55%</a:t>
            </a:r>
            <a:r>
              <a:rPr lang="zh-CN" altLang="es-ES" sz="1600" b="1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 欧盟学生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， 其中</a:t>
            </a:r>
            <a:r>
              <a:rPr lang="en-US" altLang="zh-CN" sz="1600" b="1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79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％是非欧盟学生</a:t>
            </a:r>
            <a:endParaRPr lang="en-US" sz="1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s-ES_tradnl" sz="1600" dirty="0"/>
              <a:t>Master</a:t>
            </a:r>
            <a:r>
              <a:rPr lang="en-US" sz="1600" dirty="0"/>
              <a:t>: 27%, </a:t>
            </a:r>
            <a:endParaRPr lang="es-ES_tradnl" sz="1600" dirty="0"/>
          </a:p>
          <a:p>
            <a:r>
              <a:rPr lang="zh-CN" altLang="en-US" sz="1600" dirty="0"/>
              <a:t>研究生</a:t>
            </a:r>
            <a:r>
              <a:rPr lang="zh-CN" altLang="en-US" sz="1400" dirty="0">
                <a:sym typeface="+mn-ea"/>
              </a:rPr>
              <a:t>：</a:t>
            </a:r>
            <a:r>
              <a:rPr lang="en-US" altLang="zh-CN" sz="1400" dirty="0">
                <a:sym typeface="+mn-ea"/>
              </a:rPr>
              <a:t>27%</a:t>
            </a:r>
            <a:r>
              <a:rPr lang="zh-CN" altLang="en-US" sz="1400" b="1" dirty="0">
                <a:sym typeface="+mn-ea"/>
              </a:rPr>
              <a:t>是</a:t>
            </a:r>
            <a:r>
              <a:rPr lang="zh-CN" altLang="es-ES" sz="1400" b="1" dirty="0">
                <a:sym typeface="+mn-ea"/>
              </a:rPr>
              <a:t>欧盟学生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7995B0-43CE-40BD-A50E-02C4AAE424A6}"/>
              </a:ext>
            </a:extLst>
          </p:cNvPr>
          <p:cNvSpPr txBox="1"/>
          <p:nvPr/>
        </p:nvSpPr>
        <p:spPr>
          <a:xfrm>
            <a:off x="422886" y="4510219"/>
            <a:ext cx="2971190" cy="124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2"/>
                </a:solidFill>
                <a:latin typeface="Helvetica" charset="0"/>
              </a:rPr>
              <a:t>63 </a:t>
            </a:r>
            <a:r>
              <a:rPr lang="en-US" sz="1600" b="1" dirty="0">
                <a:solidFill>
                  <a:srgbClr val="0070C0"/>
                </a:solidFill>
                <a:latin typeface="Helvetica" charset="0"/>
              </a:rPr>
              <a:t>development cooperation </a:t>
            </a:r>
            <a:r>
              <a:rPr lang="en-US" sz="1600" dirty="0">
                <a:latin typeface="Helvetica" charset="0"/>
              </a:rPr>
              <a:t>projects in </a:t>
            </a:r>
            <a:r>
              <a:rPr lang="en-US" sz="1600" b="1" dirty="0">
                <a:solidFill>
                  <a:schemeClr val="tx2"/>
                </a:solidFill>
                <a:latin typeface="Helvetica" charset="0"/>
              </a:rPr>
              <a:t>27</a:t>
            </a:r>
            <a:r>
              <a:rPr lang="en-US" sz="1600" b="1" dirty="0">
                <a:solidFill>
                  <a:srgbClr val="0070C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Helvetica" charset="0"/>
              </a:rPr>
              <a:t>countries </a:t>
            </a:r>
            <a:r>
              <a:rPr lang="en-US" sz="1600" dirty="0">
                <a:latin typeface="Helvetica" charset="0"/>
              </a:rPr>
              <a:t>(2019)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Helvetica" pitchFamily="34" charset="0"/>
                <a:ea typeface="宋体" panose="02010600030101010101" pitchFamily="2" charset="-122"/>
              </a:rPr>
              <a:t>与</a:t>
            </a:r>
            <a:r>
              <a:rPr lang="en-US" altLang="zh-CN" sz="1600" b="1" dirty="0">
                <a:solidFill>
                  <a:schemeClr val="tx2"/>
                </a:solidFill>
                <a:latin typeface="Helvetica" charset="0"/>
              </a:rPr>
              <a:t>27</a:t>
            </a:r>
            <a:r>
              <a:rPr lang="zh-CN" altLang="en-US" sz="1600" b="1" dirty="0">
                <a:solidFill>
                  <a:schemeClr val="tx2"/>
                </a:solidFill>
                <a:latin typeface="Helvetica" pitchFamily="34" charset="0"/>
                <a:ea typeface="宋体" panose="02010600030101010101" pitchFamily="2" charset="-122"/>
              </a:rPr>
              <a:t>个国家建立</a:t>
            </a:r>
            <a:r>
              <a:rPr lang="en-US" altLang="zh-CN" sz="1600" b="1" dirty="0">
                <a:solidFill>
                  <a:schemeClr val="tx2"/>
                </a:solidFill>
                <a:latin typeface="Helvetica" pitchFamily="34" charset="0"/>
                <a:ea typeface="宋体" panose="02010600030101010101" pitchFamily="2" charset="-122"/>
              </a:rPr>
              <a:t>63</a:t>
            </a:r>
            <a:r>
              <a:rPr lang="zh-CN" altLang="en-US" sz="1600" b="1" dirty="0">
                <a:latin typeface="Helvetica" pitchFamily="34" charset="0"/>
                <a:ea typeface="宋体" panose="02010600030101010101" pitchFamily="2" charset="-122"/>
              </a:rPr>
              <a:t>项合作项目</a:t>
            </a:r>
            <a:endParaRPr lang="es-ES" altLang="zh-CN" sz="1600" b="1" dirty="0">
              <a:latin typeface="Helvetica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s-ES" altLang="zh-CN" sz="1600" dirty="0">
                <a:latin typeface="Helvetica" pitchFamily="34" charset="0"/>
                <a:ea typeface="宋体" panose="02010600030101010101" pitchFamily="2" charset="-122"/>
              </a:rPr>
              <a:t>(2019)</a:t>
            </a:r>
            <a:endParaRPr lang="en-US" sz="1600" b="1" dirty="0">
              <a:solidFill>
                <a:srgbClr val="0070C0"/>
              </a:solidFill>
              <a:latin typeface="Helvetica" charset="0"/>
            </a:endParaRPr>
          </a:p>
        </p:txBody>
      </p:sp>
      <p:sp>
        <p:nvSpPr>
          <p:cNvPr id="32" name="Line 74">
            <a:extLst>
              <a:ext uri="{FF2B5EF4-FFF2-40B4-BE49-F238E27FC236}">
                <a16:creationId xmlns:a16="http://schemas.microsoft.com/office/drawing/2014/main" id="{CED86100-927D-4D60-92A0-65B123FEDD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4075" y="4266724"/>
            <a:ext cx="390939" cy="42936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vertical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6660232" y="58778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Alliances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088740"/>
            <a:ext cx="8244408" cy="53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6732240" y="60952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n-lt"/>
              </a:rPr>
              <a:t>Alliances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96515"/>
            <a:ext cx="2645700" cy="7055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103963"/>
            <a:ext cx="5475309" cy="40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21" y="1484784"/>
            <a:ext cx="2893864" cy="30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001022"/>
            <a:ext cx="2471613" cy="185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70" y="5011647"/>
            <a:ext cx="3375183" cy="185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9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pa europa b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7" y="1306784"/>
            <a:ext cx="7532389" cy="49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logoeng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9788" y="4420799"/>
            <a:ext cx="973782" cy="34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 Marcador de contenido"/>
          <p:cNvSpPr txBox="1">
            <a:spLocks/>
          </p:cNvSpPr>
          <p:nvPr/>
        </p:nvSpPr>
        <p:spPr bwMode="auto">
          <a:xfrm>
            <a:off x="3215838" y="568773"/>
            <a:ext cx="4933950" cy="77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n-GB" sz="2000" b="1" kern="0" dirty="0">
                <a:latin typeface="+mn-lt"/>
                <a:cs typeface="+mn-cs"/>
              </a:rPr>
              <a:t>Alliances</a:t>
            </a:r>
            <a:r>
              <a:rPr lang="es-ES" sz="2000" b="1" kern="0" dirty="0">
                <a:latin typeface="+mn-lt"/>
                <a:cs typeface="+mn-cs"/>
              </a:rPr>
              <a:t>: CLUSTER </a:t>
            </a:r>
          </a:p>
        </p:txBody>
      </p:sp>
      <p:pic>
        <p:nvPicPr>
          <p:cNvPr id="43" name="Picture 2" descr="logo">
            <a:hlinkClick r:id="rId4" tooltip="Página de inicio 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247" y="3823202"/>
            <a:ext cx="812173" cy="5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6" descr="EPFL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1561" y="3825384"/>
            <a:ext cx="581444" cy="30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3" descr="NewTU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6307" y="3490742"/>
            <a:ext cx="756530" cy="2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11" y="4708211"/>
            <a:ext cx="693591" cy="1522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4176" y="2528506"/>
            <a:ext cx="1165997" cy="5084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6460" y="1766272"/>
            <a:ext cx="528403" cy="3233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4572" y="1896297"/>
            <a:ext cx="558626" cy="46213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5134" y="4555235"/>
            <a:ext cx="631966" cy="2587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4307" y="3200750"/>
            <a:ext cx="495001" cy="23689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4176" y="2941675"/>
            <a:ext cx="366821" cy="19051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3102" y="3205397"/>
            <a:ext cx="551121" cy="37158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8217" y="2943816"/>
            <a:ext cx="496718" cy="32847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74696" y="4825518"/>
            <a:ext cx="631691" cy="27743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24" y="2575475"/>
            <a:ext cx="1043608" cy="46580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798" y="1549948"/>
            <a:ext cx="769138" cy="48294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212" y="5620858"/>
            <a:ext cx="990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7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2960688"/>
            <a:ext cx="8027988" cy="3897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idor de contingut 2"/>
          <p:cNvSpPr>
            <a:spLocks noGrp="1"/>
          </p:cNvSpPr>
          <p:nvPr>
            <p:ph idx="13"/>
          </p:nvPr>
        </p:nvSpPr>
        <p:spPr>
          <a:xfrm>
            <a:off x="1565275" y="332656"/>
            <a:ext cx="655320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a-ES" altLang="es-ES" sz="2000" dirty="0"/>
              <a:t>Sino-Spanish Campus at Tongji University </a:t>
            </a:r>
          </a:p>
          <a:p>
            <a:pPr>
              <a:spcBef>
                <a:spcPct val="0"/>
              </a:spcBef>
            </a:pPr>
            <a:r>
              <a:rPr lang="zh-CN" altLang="es-ES" sz="2000" dirty="0">
                <a:solidFill>
                  <a:srgbClr val="3366CC"/>
                </a:solidFill>
              </a:rPr>
              <a:t>同济大学中西校园</a:t>
            </a:r>
          </a:p>
          <a:p>
            <a:pPr>
              <a:spcBef>
                <a:spcPct val="0"/>
              </a:spcBef>
            </a:pPr>
            <a:endParaRPr lang="es-ES" altLang="es-ES" sz="2000" dirty="0"/>
          </a:p>
        </p:txBody>
      </p:sp>
      <p:sp>
        <p:nvSpPr>
          <p:cNvPr id="32772" name="QuadreDeText 3"/>
          <p:cNvSpPr txBox="1">
            <a:spLocks noChangeArrowheads="1"/>
          </p:cNvSpPr>
          <p:nvPr/>
        </p:nvSpPr>
        <p:spPr bwMode="auto">
          <a:xfrm>
            <a:off x="683568" y="1520788"/>
            <a:ext cx="796354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altLang="es-ES" sz="2000" dirty="0"/>
              <a:t>Inaugurated in 2012 together with</a:t>
            </a:r>
            <a:r>
              <a:rPr lang="ca-ES" altLang="es-ES" sz="2000" dirty="0"/>
              <a:t> Universidad Politécnica de Madrid</a:t>
            </a:r>
          </a:p>
          <a:p>
            <a:pPr algn="ctr"/>
            <a:r>
              <a:rPr lang="ca-ES" sz="2000" dirty="0"/>
              <a:t>2012 </a:t>
            </a:r>
            <a:r>
              <a:rPr lang="ca-ES" sz="2000" dirty="0" err="1"/>
              <a:t>年与马德里</a:t>
            </a:r>
            <a:r>
              <a:rPr lang="zh-CN" altLang="ca-ES" sz="2000" b="1" dirty="0">
                <a:ea typeface="宋体" panose="02010600030101010101" pitchFamily="2" charset="-122"/>
              </a:rPr>
              <a:t>理工大学</a:t>
            </a:r>
            <a:r>
              <a:rPr lang="ca-ES" sz="2000" dirty="0" err="1"/>
              <a:t>共同成立</a:t>
            </a:r>
            <a:endParaRPr lang="ca-ES" sz="2000" dirty="0"/>
          </a:p>
          <a:p>
            <a:pPr algn="ctr"/>
            <a:endParaRPr lang="ca-ES" altLang="es-ES" sz="2000" dirty="0"/>
          </a:p>
          <a:p>
            <a:pPr algn="ctr"/>
            <a:endParaRPr lang="ca-ES" altLang="es-ES" sz="2000" b="1" dirty="0">
              <a:solidFill>
                <a:srgbClr val="0766B2"/>
              </a:solidFill>
            </a:endParaRPr>
          </a:p>
          <a:p>
            <a:pPr algn="ctr"/>
            <a:r>
              <a:rPr lang="en-GB" altLang="es-ES" sz="2000" b="1" dirty="0">
                <a:solidFill>
                  <a:srgbClr val="0766B2"/>
                </a:solidFill>
              </a:rPr>
              <a:t>Sino-Spanish</a:t>
            </a:r>
            <a:r>
              <a:rPr lang="ca-ES" altLang="es-ES" sz="2000" b="1" dirty="0">
                <a:solidFill>
                  <a:srgbClr val="0766B2"/>
                </a:solidFill>
              </a:rPr>
              <a:t> Campus UPC-UPM at Tongji University</a:t>
            </a:r>
          </a:p>
          <a:p>
            <a:pPr algn="ctr"/>
            <a:r>
              <a:rPr lang="zh-CN" altLang="es-ES" sz="2000" b="1" dirty="0">
                <a:solidFill>
                  <a:srgbClr val="0766B2"/>
                </a:solidFill>
                <a:ea typeface="宋体" panose="02010600030101010101" pitchFamily="2" charset="-122"/>
              </a:rPr>
              <a:t>加泰罗尼亚理工大学</a:t>
            </a:r>
            <a:r>
              <a:rPr lang="en-US" altLang="zh-CN" sz="2000" b="1" dirty="0">
                <a:solidFill>
                  <a:srgbClr val="0766B2"/>
                </a:solidFill>
                <a:ea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766B2"/>
                </a:solidFill>
                <a:ea typeface="宋体" panose="02010600030101010101" pitchFamily="2" charset="-122"/>
              </a:rPr>
              <a:t>马德里理工大学共同的中西学院在同济大学</a:t>
            </a:r>
          </a:p>
          <a:p>
            <a:pPr algn="ctr"/>
            <a:endParaRPr lang="es-ES" altLang="es-ES" sz="2000" b="1" dirty="0">
              <a:solidFill>
                <a:srgbClr val="076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e contingut 1"/>
          <p:cNvSpPr>
            <a:spLocks noGrp="1"/>
          </p:cNvSpPr>
          <p:nvPr>
            <p:ph idx="1"/>
          </p:nvPr>
        </p:nvSpPr>
        <p:spPr>
          <a:xfrm>
            <a:off x="899592" y="1124744"/>
            <a:ext cx="7175500" cy="5400675"/>
          </a:xfrm>
        </p:spPr>
        <p:txBody>
          <a:bodyPr/>
          <a:lstStyle/>
          <a:p>
            <a:r>
              <a:rPr lang="en-GB" altLang="es-ES" dirty="0">
                <a:solidFill>
                  <a:srgbClr val="254B97"/>
                </a:solidFill>
              </a:rPr>
              <a:t>Education </a:t>
            </a:r>
          </a:p>
          <a:p>
            <a:pPr lvl="1"/>
            <a:r>
              <a:rPr lang="en-GB" altLang="es-ES" sz="1800" dirty="0"/>
              <a:t>Student Exchanges</a:t>
            </a:r>
            <a:r>
              <a:rPr lang="ca-ES" altLang="es-ES" sz="1800" dirty="0"/>
              <a:t> </a:t>
            </a:r>
            <a:r>
              <a:rPr lang="zh-CN" altLang="ca-ES" sz="1800" b="1" dirty="0">
                <a:ea typeface="宋体" panose="02010600030101010101" pitchFamily="2" charset="-122"/>
              </a:rPr>
              <a:t>学生交换</a:t>
            </a:r>
            <a:endParaRPr lang="ca-ES" altLang="es-ES" sz="1800" b="1" dirty="0"/>
          </a:p>
          <a:p>
            <a:pPr lvl="1"/>
            <a:r>
              <a:rPr lang="en-GB" altLang="es-ES" sz="1800" dirty="0"/>
              <a:t>Double Degrees </a:t>
            </a:r>
            <a:r>
              <a:rPr lang="zh-CN" altLang="ca-ES" sz="1800" b="1" dirty="0">
                <a:ea typeface="宋体" panose="02010600030101010101" pitchFamily="2" charset="-122"/>
              </a:rPr>
              <a:t>双学位</a:t>
            </a:r>
            <a:endParaRPr lang="ca-ES" altLang="es-ES" sz="1800" b="1" dirty="0"/>
          </a:p>
          <a:p>
            <a:pPr lvl="1"/>
            <a:r>
              <a:rPr lang="ca-ES" altLang="es-ES" sz="1800" dirty="0"/>
              <a:t>Organization of a </a:t>
            </a:r>
            <a:r>
              <a:rPr lang="en-GB" altLang="es-ES" sz="1800" dirty="0"/>
              <a:t>Summer School </a:t>
            </a:r>
            <a:r>
              <a:rPr lang="zh-CN" altLang="ca-ES" sz="1800" b="1" dirty="0">
                <a:ea typeface="宋体" panose="02010600030101010101" pitchFamily="2" charset="-122"/>
              </a:rPr>
              <a:t>暑期学校</a:t>
            </a:r>
            <a:endParaRPr lang="ca-ES" altLang="es-ES" sz="1800" b="1" dirty="0"/>
          </a:p>
          <a:p>
            <a:pPr lvl="1"/>
            <a:endParaRPr lang="ca-ES" altLang="es-ES" dirty="0"/>
          </a:p>
          <a:p>
            <a:r>
              <a:rPr lang="en-GB" altLang="es-ES" sz="2400" dirty="0">
                <a:solidFill>
                  <a:srgbClr val="254B97"/>
                </a:solidFill>
              </a:rPr>
              <a:t>Research</a:t>
            </a:r>
            <a:r>
              <a:rPr lang="ca-ES" altLang="es-ES" sz="2400" dirty="0">
                <a:solidFill>
                  <a:srgbClr val="254B97"/>
                </a:solidFill>
              </a:rPr>
              <a:t> </a:t>
            </a:r>
            <a:r>
              <a:rPr lang="zh-CN" altLang="ca-ES" b="1" dirty="0">
                <a:ea typeface="宋体" panose="02010600030101010101" pitchFamily="2" charset="-122"/>
              </a:rPr>
              <a:t>研究</a:t>
            </a:r>
            <a:endParaRPr lang="ca-ES" altLang="es-ES" sz="2400" b="1" dirty="0">
              <a:solidFill>
                <a:srgbClr val="254B97"/>
              </a:solidFill>
            </a:endParaRPr>
          </a:p>
          <a:p>
            <a:pPr lvl="1"/>
            <a:r>
              <a:rPr lang="en-GB" altLang="es-ES" sz="1800" dirty="0"/>
              <a:t>Teachers mobility </a:t>
            </a:r>
            <a:r>
              <a:rPr lang="zh-CN" altLang="ca-ES" sz="1800" b="1" dirty="0">
                <a:ea typeface="宋体" panose="02010600030101010101" pitchFamily="2" charset="-122"/>
              </a:rPr>
              <a:t>教师流动</a:t>
            </a:r>
            <a:endParaRPr lang="ca-ES" altLang="es-ES" sz="1800" b="1" dirty="0"/>
          </a:p>
          <a:p>
            <a:pPr lvl="1"/>
            <a:r>
              <a:rPr lang="en-GB" altLang="es-ES" sz="1800" dirty="0"/>
              <a:t>Joint Projects </a:t>
            </a:r>
            <a:r>
              <a:rPr lang="en-GB" sz="1800" dirty="0"/>
              <a:t> </a:t>
            </a:r>
            <a:r>
              <a:rPr lang="zh-CN" altLang="ca-ES" sz="1800" b="1" dirty="0">
                <a:ea typeface="宋体" panose="02010600030101010101" pitchFamily="2" charset="-122"/>
              </a:rPr>
              <a:t>联合项目</a:t>
            </a:r>
            <a:endParaRPr lang="ca-ES" altLang="es-ES" sz="1800" b="1" dirty="0"/>
          </a:p>
          <a:p>
            <a:pPr lvl="1"/>
            <a:r>
              <a:rPr lang="ca-ES" altLang="es-ES" sz="1800" dirty="0"/>
              <a:t>Organization of </a:t>
            </a:r>
            <a:r>
              <a:rPr lang="en-GB" altLang="es-ES" sz="1800" dirty="0"/>
              <a:t>Workshops and scientific Conferences         </a:t>
            </a:r>
            <a:r>
              <a:rPr lang="zh-CN" altLang="en-US" sz="1800" b="1" dirty="0">
                <a:ea typeface="宋体" panose="02010600030101010101" pitchFamily="2" charset="-122"/>
              </a:rPr>
              <a:t>及学术会议开展</a:t>
            </a:r>
            <a:endParaRPr lang="ca-ES" altLang="es-ES" sz="1800" b="1" dirty="0"/>
          </a:p>
          <a:p>
            <a:pPr lvl="1"/>
            <a:endParaRPr lang="ca-ES" altLang="es-ES" sz="1600" dirty="0"/>
          </a:p>
          <a:p>
            <a:r>
              <a:rPr lang="en-GB" altLang="es-ES" sz="2400" dirty="0">
                <a:solidFill>
                  <a:srgbClr val="254B97"/>
                </a:solidFill>
              </a:rPr>
              <a:t>Culture</a:t>
            </a:r>
            <a:r>
              <a:rPr lang="ca-ES" altLang="es-ES" sz="2400" dirty="0">
                <a:solidFill>
                  <a:srgbClr val="254B97"/>
                </a:solidFill>
              </a:rPr>
              <a:t> </a:t>
            </a:r>
            <a:r>
              <a:rPr lang="zh-CN" altLang="ca-ES" b="1" dirty="0">
                <a:ea typeface="宋体" panose="02010600030101010101" pitchFamily="2" charset="-122"/>
              </a:rPr>
              <a:t>文化</a:t>
            </a:r>
            <a:endParaRPr lang="ca-ES" altLang="es-ES" sz="2400" b="1" dirty="0">
              <a:solidFill>
                <a:srgbClr val="254B97"/>
              </a:solidFill>
            </a:endParaRPr>
          </a:p>
          <a:p>
            <a:pPr lvl="1"/>
            <a:r>
              <a:rPr lang="ca-ES" altLang="es-ES" sz="1800" dirty="0"/>
              <a:t>Cultural </a:t>
            </a:r>
            <a:r>
              <a:rPr lang="en-GB" altLang="es-ES" sz="1800" dirty="0"/>
              <a:t>exchanges</a:t>
            </a:r>
            <a:r>
              <a:rPr lang="ca-ES" altLang="es-ES" sz="1800" dirty="0"/>
              <a:t> </a:t>
            </a:r>
            <a:r>
              <a:rPr lang="zh-CN" altLang="ca-ES" sz="1800" b="1" dirty="0">
                <a:ea typeface="宋体" panose="02010600030101010101" pitchFamily="2" charset="-122"/>
              </a:rPr>
              <a:t>文化交流</a:t>
            </a:r>
            <a:endParaRPr lang="ca-ES" altLang="es-ES" sz="1800" b="1" dirty="0"/>
          </a:p>
          <a:p>
            <a:pPr lvl="1"/>
            <a:r>
              <a:rPr lang="en-GB" altLang="es-ES" sz="1800" dirty="0"/>
              <a:t>Dissemination</a:t>
            </a:r>
            <a:r>
              <a:rPr lang="ca-ES" altLang="es-ES" sz="1800" dirty="0"/>
              <a:t> of Catalan and Spanish culture                        </a:t>
            </a:r>
            <a:r>
              <a:rPr lang="ca-ES" sz="1800" b="1" dirty="0"/>
              <a:t>加泰罗尼亚和西班牙文化的传播</a:t>
            </a:r>
            <a:endParaRPr lang="ca-ES" altLang="es-ES" sz="1800" b="1" dirty="0"/>
          </a:p>
          <a:p>
            <a:pPr lvl="1"/>
            <a:r>
              <a:rPr lang="ca-ES" altLang="es-ES" sz="1800" dirty="0"/>
              <a:t>Organization of cultural </a:t>
            </a:r>
            <a:r>
              <a:rPr lang="en-GB" altLang="es-ES" sz="1800" dirty="0"/>
              <a:t>and recreational activities </a:t>
            </a:r>
          </a:p>
          <a:p>
            <a:pPr marL="457200" lvl="1" indent="0">
              <a:buNone/>
            </a:pPr>
            <a:r>
              <a:rPr lang="zh-CN" altLang="ca-ES" sz="1800" dirty="0">
                <a:ea typeface="宋体" panose="02010600030101010101" pitchFamily="2" charset="-122"/>
              </a:rPr>
              <a:t>    </a:t>
            </a:r>
            <a:r>
              <a:rPr lang="zh-CN" altLang="ca-ES" sz="1800" b="1" dirty="0">
                <a:ea typeface="宋体" panose="02010600030101010101" pitchFamily="2" charset="-122"/>
              </a:rPr>
              <a:t>文化创新活动</a:t>
            </a:r>
          </a:p>
          <a:p>
            <a:pPr marL="457200" lvl="1" indent="0">
              <a:buNone/>
            </a:pPr>
            <a:endParaRPr lang="ca-ES" altLang="es-ES" sz="1800" dirty="0"/>
          </a:p>
          <a:p>
            <a:pPr lvl="1"/>
            <a:endParaRPr lang="en-US" altLang="es-ES" dirty="0"/>
          </a:p>
        </p:txBody>
      </p:sp>
      <p:sp>
        <p:nvSpPr>
          <p:cNvPr id="33795" name="Contenidor de contingut 2"/>
          <p:cNvSpPr>
            <a:spLocks noGrp="1"/>
          </p:cNvSpPr>
          <p:nvPr>
            <p:ph idx="13"/>
          </p:nvPr>
        </p:nvSpPr>
        <p:spPr>
          <a:xfrm>
            <a:off x="3239852" y="591530"/>
            <a:ext cx="4933950" cy="8572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s-ES" sz="2000" dirty="0"/>
              <a:t>SSC at TU: Main Goals</a:t>
            </a:r>
          </a:p>
        </p:txBody>
      </p:sp>
    </p:spTree>
    <p:extLst>
      <p:ext uri="{BB962C8B-B14F-4D97-AF65-F5344CB8AC3E}">
        <p14:creationId xmlns:p14="http://schemas.microsoft.com/office/powerpoint/2010/main" val="2203604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707080" y="1736812"/>
            <a:ext cx="4032250" cy="4356484"/>
          </a:xfrm>
        </p:spPr>
        <p:txBody>
          <a:bodyPr/>
          <a:lstStyle/>
          <a:p>
            <a:pPr algn="just" eaLnBrk="1" hangingPunct="1"/>
            <a:endParaRPr lang="en-US" sz="1500" b="0" dirty="0">
              <a:cs typeface="Arial" charset="0"/>
            </a:endParaRPr>
          </a:p>
          <a:p>
            <a:pPr algn="just" eaLnBrk="1" hangingPunct="1"/>
            <a:endParaRPr lang="en-US" sz="1500" b="0" dirty="0">
              <a:cs typeface="Arial" charset="0"/>
            </a:endParaRPr>
          </a:p>
          <a:p>
            <a:pPr algn="just" eaLnBrk="1" hangingPunct="1"/>
            <a:endParaRPr lang="en-US" sz="1500" b="0" dirty="0">
              <a:cs typeface="Arial" charset="0"/>
            </a:endParaRPr>
          </a:p>
          <a:p>
            <a:pPr algn="just" eaLnBrk="1" hangingPunct="1"/>
            <a:endParaRPr lang="en-US" sz="1500" b="0" dirty="0">
              <a:cs typeface="Arial" charset="0"/>
            </a:endParaRPr>
          </a:p>
          <a:p>
            <a:pPr algn="just" eaLnBrk="1" hangingPunct="1"/>
            <a:endParaRPr lang="en-US" sz="1500" b="0" dirty="0">
              <a:cs typeface="Arial" charset="0"/>
            </a:endParaRPr>
          </a:p>
          <a:p>
            <a:pPr algn="just" eaLnBrk="1" hangingPunct="1"/>
            <a:endParaRPr lang="en-US" sz="1500" b="0" dirty="0">
              <a:cs typeface="Arial" charset="0"/>
            </a:endParaRPr>
          </a:p>
          <a:p>
            <a:pPr algn="just" eaLnBrk="1" hangingPunct="1"/>
            <a:r>
              <a:rPr lang="en-US" sz="1500" b="0" dirty="0">
                <a:cs typeface="Arial" charset="0"/>
              </a:rPr>
              <a:t>BKC establishes a framework for strategic collaboration which is key to providing the local environment with a solid, internationally recognized scientific and technological project, permitting the evolution of the local environment by means of an integrated social model based on innovation and sustainable development.</a:t>
            </a:r>
          </a:p>
          <a:p>
            <a:pPr algn="just" eaLnBrk="1" hangingPunct="1"/>
            <a:r>
              <a:rPr lang="zh-CN" altLang="en-US" sz="1500" b="0" dirty="0">
                <a:ea typeface="宋体" panose="02010600030101010101" pitchFamily="2" charset="-122"/>
                <a:cs typeface="Arial" panose="020B0604020202020204" pitchFamily="34" charset="0"/>
              </a:rPr>
              <a:t>BKC</a:t>
            </a:r>
            <a:r>
              <a:rPr lang="zh-CN" altLang="en-US" sz="1500" dirty="0">
                <a:ea typeface="宋体" panose="02010600030101010101" pitchFamily="2" charset="-122"/>
                <a:cs typeface="Arial" panose="020B0604020202020204" pitchFamily="34" charset="0"/>
              </a:rPr>
              <a:t>建立了一个战略合作框架，为当地环境提供一个坚实的国际公认科学与技术项目的基础，通过创新和可持续发展的综合社会模式来改变当地环境</a:t>
            </a:r>
          </a:p>
        </p:txBody>
      </p:sp>
      <p:pic>
        <p:nvPicPr>
          <p:cNvPr id="28675" name="Contenidor de contingut 15" descr="espais social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3276600"/>
            <a:ext cx="3851275" cy="2886075"/>
          </a:xfrm>
        </p:spPr>
      </p:pic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268538" y="478185"/>
            <a:ext cx="589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000" b="1" kern="0" dirty="0">
                <a:latin typeface="+mn-lt"/>
                <a:cs typeface="+mn-cs"/>
              </a:rPr>
              <a:t>Campus of International </a:t>
            </a:r>
            <a:r>
              <a:rPr lang="en-GB" sz="2000" b="1" kern="0" dirty="0">
                <a:latin typeface="+mn-lt"/>
                <a:cs typeface="+mn-cs"/>
              </a:rPr>
              <a:t>Excellence</a:t>
            </a:r>
            <a:r>
              <a:rPr lang="es-ES" sz="2000" b="1" kern="0" dirty="0">
                <a:latin typeface="+mn-lt"/>
                <a:cs typeface="+mn-cs"/>
              </a:rPr>
              <a:t> – CEI 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804" y="1268760"/>
            <a:ext cx="3492276" cy="13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32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0" y="59134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cs typeface="Arial" charset="0"/>
              </a:rPr>
              <a:t>Leading Technology at the south of Europe</a:t>
            </a:r>
          </a:p>
          <a:p>
            <a:pPr eaLnBrk="1" hangingPunct="1"/>
            <a:r>
              <a:rPr lang="zh-CN" altLang="ca-ES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南欧科学技术领导者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endParaRPr lang="zh-CN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1736725"/>
            <a:ext cx="9169400" cy="3838575"/>
            <a:chOff x="323850" y="2205038"/>
            <a:chExt cx="8721527" cy="3838575"/>
          </a:xfrm>
        </p:grpSpPr>
        <p:pic>
          <p:nvPicPr>
            <p:cNvPr id="16390" name="Picture 8" descr="camp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50" y="2205038"/>
              <a:ext cx="8648700" cy="38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Group 15"/>
            <p:cNvGrpSpPr>
              <a:grpSpLocks/>
            </p:cNvGrpSpPr>
            <p:nvPr/>
          </p:nvGrpSpPr>
          <p:grpSpPr bwMode="auto">
            <a:xfrm>
              <a:off x="4284669" y="4365625"/>
              <a:ext cx="720727" cy="217488"/>
              <a:chOff x="1202" y="3701"/>
              <a:chExt cx="454" cy="137"/>
            </a:xfrm>
          </p:grpSpPr>
          <p:sp>
            <p:nvSpPr>
              <p:cNvPr id="16398" name="AutoShape 12"/>
              <p:cNvSpPr>
                <a:spLocks noChangeArrowheads="1"/>
              </p:cNvSpPr>
              <p:nvPr/>
            </p:nvSpPr>
            <p:spPr bwMode="auto">
              <a:xfrm rot="5400000">
                <a:off x="1180" y="3724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0766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ca-ES"/>
              </a:p>
            </p:txBody>
          </p:sp>
          <p:sp>
            <p:nvSpPr>
              <p:cNvPr id="16399" name="AutoShape 13"/>
              <p:cNvSpPr>
                <a:spLocks noChangeArrowheads="1"/>
              </p:cNvSpPr>
              <p:nvPr/>
            </p:nvSpPr>
            <p:spPr bwMode="auto">
              <a:xfrm rot="5400000">
                <a:off x="1361" y="3724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0766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ca-ES"/>
              </a:p>
            </p:txBody>
          </p:sp>
          <p:sp>
            <p:nvSpPr>
              <p:cNvPr id="16400" name="AutoShape 14"/>
              <p:cNvSpPr>
                <a:spLocks noChangeArrowheads="1"/>
              </p:cNvSpPr>
              <p:nvPr/>
            </p:nvSpPr>
            <p:spPr bwMode="auto">
              <a:xfrm rot="5400000">
                <a:off x="1543" y="3723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0766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ca-ES"/>
              </a:p>
            </p:txBody>
          </p:sp>
        </p:grpSp>
        <p:sp>
          <p:nvSpPr>
            <p:cNvPr id="16392" name="Text Box 47"/>
            <p:cNvSpPr txBox="1">
              <a:spLocks noChangeArrowheads="1"/>
            </p:cNvSpPr>
            <p:nvPr/>
          </p:nvSpPr>
          <p:spPr bwMode="auto">
            <a:xfrm>
              <a:off x="7467469" y="4338638"/>
              <a:ext cx="157790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rgbClr val="111111"/>
                  </a:solidFill>
                </a:rPr>
                <a:t>Barcelona</a:t>
              </a:r>
            </a:p>
          </p:txBody>
        </p:sp>
        <p:sp>
          <p:nvSpPr>
            <p:cNvPr id="16393" name="Text Box 47"/>
            <p:cNvSpPr txBox="1">
              <a:spLocks noChangeArrowheads="1"/>
            </p:cNvSpPr>
            <p:nvPr/>
          </p:nvSpPr>
          <p:spPr bwMode="auto">
            <a:xfrm>
              <a:off x="5559425" y="4525962"/>
              <a:ext cx="19081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Vilanova i la Geltrú</a:t>
              </a:r>
            </a:p>
          </p:txBody>
        </p:sp>
        <p:sp>
          <p:nvSpPr>
            <p:cNvPr id="16394" name="Text Box 47"/>
            <p:cNvSpPr txBox="1">
              <a:spLocks noChangeArrowheads="1"/>
            </p:cNvSpPr>
            <p:nvPr/>
          </p:nvSpPr>
          <p:spPr bwMode="auto">
            <a:xfrm>
              <a:off x="7086959" y="4724401"/>
              <a:ext cx="1067541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111111"/>
                  </a:solidFill>
                </a:rPr>
                <a:t>Castelldefels</a:t>
              </a:r>
            </a:p>
          </p:txBody>
        </p:sp>
        <p:sp>
          <p:nvSpPr>
            <p:cNvPr id="16395" name="Text Box 47"/>
            <p:cNvSpPr txBox="1">
              <a:spLocks noChangeArrowheads="1"/>
            </p:cNvSpPr>
            <p:nvPr/>
          </p:nvSpPr>
          <p:spPr bwMode="auto">
            <a:xfrm>
              <a:off x="6394538" y="4218801"/>
              <a:ext cx="996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Sant Cugat</a:t>
              </a:r>
            </a:p>
          </p:txBody>
        </p:sp>
        <p:sp>
          <p:nvSpPr>
            <p:cNvPr id="16396" name="Text Box 47"/>
            <p:cNvSpPr txBox="1">
              <a:spLocks noChangeArrowheads="1"/>
            </p:cNvSpPr>
            <p:nvPr/>
          </p:nvSpPr>
          <p:spPr bwMode="auto">
            <a:xfrm>
              <a:off x="7086959" y="3962401"/>
              <a:ext cx="100714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Terrassa</a:t>
              </a:r>
            </a:p>
          </p:txBody>
        </p:sp>
        <p:sp>
          <p:nvSpPr>
            <p:cNvPr id="16397" name="Text Box 47"/>
            <p:cNvSpPr txBox="1">
              <a:spLocks noChangeArrowheads="1"/>
            </p:cNvSpPr>
            <p:nvPr/>
          </p:nvSpPr>
          <p:spPr bwMode="auto">
            <a:xfrm>
              <a:off x="6989763" y="3657600"/>
              <a:ext cx="9350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Manresa</a:t>
              </a:r>
            </a:p>
          </p:txBody>
        </p:sp>
      </p:grpSp>
      <p:sp>
        <p:nvSpPr>
          <p:cNvPr id="17" name="Oval 16"/>
          <p:cNvSpPr/>
          <p:nvPr/>
        </p:nvSpPr>
        <p:spPr>
          <a:xfrm flipH="1" flipV="1">
            <a:off x="7451725" y="4149725"/>
            <a:ext cx="152400" cy="152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570983" y="616668"/>
            <a:ext cx="5598291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000" b="1" kern="0" dirty="0">
                <a:latin typeface="+mn-lt"/>
                <a:cs typeface="+mn-cs"/>
              </a:rPr>
              <a:t>UPC · </a:t>
            </a:r>
            <a:r>
              <a:rPr lang="es-ES" sz="2000" b="1" kern="0" dirty="0" err="1">
                <a:latin typeface="+mn-lt"/>
                <a:cs typeface="+mn-cs"/>
              </a:rPr>
              <a:t>BarcelonaTech</a:t>
            </a:r>
            <a:endParaRPr lang="es-ES" sz="2000" b="1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idor de text 2"/>
          <p:cNvSpPr>
            <a:spLocks noGrp="1"/>
          </p:cNvSpPr>
          <p:nvPr>
            <p:ph type="body" idx="1"/>
          </p:nvPr>
        </p:nvSpPr>
        <p:spPr>
          <a:xfrm>
            <a:off x="431540" y="1196752"/>
            <a:ext cx="4040188" cy="1440594"/>
          </a:xfrm>
        </p:spPr>
        <p:txBody>
          <a:bodyPr/>
          <a:lstStyle/>
          <a:p>
            <a:pPr algn="just" eaLnBrk="1" hangingPunct="1"/>
            <a:r>
              <a:rPr lang="es-ES" sz="1400" dirty="0"/>
              <a:t> </a:t>
            </a:r>
            <a:endParaRPr lang="en-US" sz="1400" b="0" dirty="0"/>
          </a:p>
        </p:txBody>
      </p:sp>
      <p:pic>
        <p:nvPicPr>
          <p:cNvPr id="29699" name="Contenidor de contingut 16" descr="dAlH2re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905" y="3212976"/>
            <a:ext cx="4040188" cy="3030538"/>
          </a:xfrm>
        </p:spPr>
      </p:pic>
      <p:sp>
        <p:nvSpPr>
          <p:cNvPr id="29700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463988" y="1448781"/>
            <a:ext cx="4141030" cy="1986570"/>
          </a:xfrm>
        </p:spPr>
        <p:txBody>
          <a:bodyPr/>
          <a:lstStyle/>
          <a:p>
            <a:pPr algn="just" eaLnBrk="1" hangingPunct="1"/>
            <a:r>
              <a:rPr lang="en-US" sz="1600" b="0" dirty="0">
                <a:cs typeface="Arial" charset="0"/>
              </a:rPr>
              <a:t>The Energy Campus is a strategic consortium of several agents working together in the international arena to harness the potential of changes to the energy model while endorsing principles of social responsibility.</a:t>
            </a:r>
          </a:p>
          <a:p>
            <a:pPr algn="just" eaLnBrk="1" hangingPunct="1"/>
            <a:r>
              <a:rPr lang="zh-TW" altLang="en-US" sz="1600" dirty="0">
                <a:ea typeface="PMingLiU" panose="02020500000000000000" pitchFamily="18" charset="-120"/>
                <a:cs typeface="Arial" panose="020B0604020202020204" pitchFamily="34" charset="0"/>
              </a:rPr>
              <a:t>校园能源是多个国际级代理商的合作战略联盟，旨在利用潜在的能源模式变化来支持社会责任原则</a:t>
            </a:r>
          </a:p>
        </p:txBody>
      </p:sp>
      <p:pic>
        <p:nvPicPr>
          <p:cNvPr id="29701" name="Contenidor de contingut 14" descr="low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8004" y="3537012"/>
            <a:ext cx="4041775" cy="2692400"/>
          </a:xfrm>
        </p:spPr>
      </p:pic>
      <p:pic>
        <p:nvPicPr>
          <p:cNvPr id="29703" name="Picture 2" descr="C:\Documents and Settings\laura torres-villac\Mis documentos\Mis imágenes\image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723" y="1448780"/>
            <a:ext cx="12223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2255726" y="586197"/>
            <a:ext cx="589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n-GB" sz="2000" b="1" kern="0" dirty="0">
                <a:latin typeface="+mn-lt"/>
                <a:cs typeface="+mn-cs"/>
              </a:rPr>
              <a:t>Energy</a:t>
            </a:r>
            <a:r>
              <a:rPr lang="es-ES" sz="2000" b="1" kern="0" dirty="0">
                <a:latin typeface="+mn-lt"/>
                <a:cs typeface="+mn-cs"/>
              </a:rPr>
              <a:t> </a:t>
            </a:r>
            <a:r>
              <a:rPr lang="es-ES" sz="2000" b="1" kern="0" dirty="0"/>
              <a:t>Campus </a:t>
            </a:r>
            <a:endParaRPr lang="es-ES" sz="2000" b="1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583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2"/>
          <p:cNvSpPr txBox="1">
            <a:spLocks noChangeArrowheads="1"/>
          </p:cNvSpPr>
          <p:nvPr/>
        </p:nvSpPr>
        <p:spPr bwMode="auto">
          <a:xfrm>
            <a:off x="2195513" y="3429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br>
              <a:rPr lang="es-ES" sz="4000">
                <a:latin typeface="+mj-lt"/>
                <a:ea typeface="+mj-ea"/>
                <a:cs typeface="+mj-cs"/>
              </a:rPr>
            </a:br>
            <a:r>
              <a:rPr lang="es-ES" sz="2400" b="1">
                <a:solidFill>
                  <a:srgbClr val="0766B2"/>
                </a:solidFill>
                <a:latin typeface="Helvetica"/>
                <a:ea typeface="+mj-ea"/>
                <a:cs typeface="+mj-cs"/>
              </a:rPr>
              <a:t>  </a:t>
            </a:r>
            <a:endParaRPr lang="es-ES" sz="2400" b="1" dirty="0">
              <a:solidFill>
                <a:srgbClr val="0766B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255726" y="298165"/>
            <a:ext cx="589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000" b="1" kern="0" dirty="0">
                <a:latin typeface="+mn-lt"/>
                <a:cs typeface="+mn-cs"/>
              </a:rPr>
              <a:t>KIC </a:t>
            </a:r>
            <a:r>
              <a:rPr lang="es-ES" sz="2000" b="1" kern="0" dirty="0" err="1">
                <a:latin typeface="+mn-lt"/>
                <a:cs typeface="+mn-cs"/>
              </a:rPr>
              <a:t>Innoenergy</a:t>
            </a:r>
            <a:endParaRPr lang="es-ES" sz="2000" b="1" kern="0" dirty="0">
              <a:latin typeface="+mn-lt"/>
              <a:cs typeface="+mn-cs"/>
            </a:endParaRPr>
          </a:p>
        </p:txBody>
      </p:sp>
      <p:pic>
        <p:nvPicPr>
          <p:cNvPr id="14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76" y="1285883"/>
            <a:ext cx="7645224" cy="5307950"/>
          </a:xfrm>
          <a:prstGeom prst="rect">
            <a:avLst/>
          </a:prstGeom>
        </p:spPr>
      </p:pic>
      <p:sp>
        <p:nvSpPr>
          <p:cNvPr id="16" name="Marcador de título 1"/>
          <p:cNvSpPr txBox="1">
            <a:spLocks/>
          </p:cNvSpPr>
          <p:nvPr/>
        </p:nvSpPr>
        <p:spPr>
          <a:xfrm>
            <a:off x="1107217" y="5326150"/>
            <a:ext cx="1526977" cy="236769"/>
          </a:xfrm>
          <a:prstGeom prst="rect">
            <a:avLst/>
          </a:prstGeom>
        </p:spPr>
        <p:txBody>
          <a:bodyPr vert="horz" lIns="64282" tIns="32141" rIns="64282" bIns="32141" numCol="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Research Institutes</a:t>
            </a:r>
          </a:p>
        </p:txBody>
      </p:sp>
      <p:sp>
        <p:nvSpPr>
          <p:cNvPr id="17" name="Marcador de título 1"/>
          <p:cNvSpPr txBox="1">
            <a:spLocks/>
          </p:cNvSpPr>
          <p:nvPr/>
        </p:nvSpPr>
        <p:spPr>
          <a:xfrm>
            <a:off x="1107217" y="5089381"/>
            <a:ext cx="1526977" cy="236769"/>
          </a:xfrm>
          <a:prstGeom prst="rect">
            <a:avLst/>
          </a:prstGeom>
        </p:spPr>
        <p:txBody>
          <a:bodyPr vert="horz" lIns="64282" tIns="32141" rIns="64282" bIns="32141" numCol="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Our Shareholders</a:t>
            </a:r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94" y="5410745"/>
            <a:ext cx="133945" cy="133902"/>
          </a:xfrm>
          <a:prstGeom prst="rect">
            <a:avLst/>
          </a:prstGeom>
        </p:spPr>
      </p:pic>
      <p:sp>
        <p:nvSpPr>
          <p:cNvPr id="19" name="Marcador de título 1"/>
          <p:cNvSpPr txBox="1">
            <a:spLocks/>
          </p:cNvSpPr>
          <p:nvPr/>
        </p:nvSpPr>
        <p:spPr>
          <a:xfrm>
            <a:off x="845936" y="2464907"/>
            <a:ext cx="3256546" cy="1928185"/>
          </a:xfrm>
          <a:prstGeom prst="rect">
            <a:avLst/>
          </a:prstGeom>
        </p:spPr>
        <p:txBody>
          <a:bodyPr vert="horz" lIns="64282" tIns="32141" rIns="64282" bIns="3214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422"/>
              </a:spcAft>
            </a:pPr>
            <a:r>
              <a:rPr lang="es-ES_tradnl" sz="1800" dirty="0">
                <a:solidFill>
                  <a:schemeClr val="tx1"/>
                </a:solidFill>
                <a:latin typeface="Arial"/>
                <a:cs typeface="Arial"/>
              </a:rPr>
              <a:t>6 </a:t>
            </a:r>
            <a:r>
              <a:rPr lang="en-GB" sz="1800" dirty="0">
                <a:solidFill>
                  <a:schemeClr val="tx1"/>
                </a:solidFill>
                <a:latin typeface="Arial"/>
                <a:cs typeface="Arial"/>
              </a:rPr>
              <a:t>co-location centres</a:t>
            </a:r>
          </a:p>
          <a:p>
            <a:pPr>
              <a:spcAft>
                <a:spcPts val="422"/>
              </a:spcAft>
            </a:pPr>
            <a:r>
              <a:rPr lang="en-GB" sz="1800" dirty="0">
                <a:solidFill>
                  <a:schemeClr val="tx1"/>
                </a:solidFill>
                <a:latin typeface="Arial"/>
                <a:cs typeface="Arial"/>
              </a:rPr>
              <a:t>27 shareholders</a:t>
            </a:r>
          </a:p>
          <a:p>
            <a:pPr>
              <a:spcAft>
                <a:spcPts val="422"/>
              </a:spcAft>
            </a:pPr>
            <a:r>
              <a:rPr lang="en-GB" sz="1800" dirty="0">
                <a:solidFill>
                  <a:schemeClr val="tx1"/>
                </a:solidFill>
                <a:latin typeface="Arial"/>
                <a:cs typeface="Arial"/>
              </a:rPr>
              <a:t>160 additional partners</a:t>
            </a:r>
          </a:p>
          <a:p>
            <a:pPr>
              <a:spcAft>
                <a:spcPts val="422"/>
              </a:spcAft>
            </a:pPr>
            <a:r>
              <a:rPr lang="en-GB" sz="1800" dirty="0">
                <a:solidFill>
                  <a:schemeClr val="tx1"/>
                </a:solidFill>
                <a:latin typeface="Arial"/>
                <a:cs typeface="Arial"/>
              </a:rPr>
              <a:t>Activities in 17 countries</a:t>
            </a:r>
          </a:p>
        </p:txBody>
      </p:sp>
      <p:sp>
        <p:nvSpPr>
          <p:cNvPr id="20" name="Marcador de título 1"/>
          <p:cNvSpPr txBox="1">
            <a:spLocks/>
          </p:cNvSpPr>
          <p:nvPr/>
        </p:nvSpPr>
        <p:spPr>
          <a:xfrm>
            <a:off x="1107217" y="6200556"/>
            <a:ext cx="2250281" cy="236769"/>
          </a:xfrm>
          <a:prstGeom prst="rect">
            <a:avLst/>
          </a:prstGeom>
        </p:spPr>
        <p:txBody>
          <a:bodyPr vert="horz" lIns="64282" tIns="32141" rIns="64282" bIns="32141" numCol="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Co-location</a:t>
            </a:r>
            <a:r>
              <a:rPr lang="es-ES_tradnl" sz="1200" dirty="0">
                <a:solidFill>
                  <a:schemeClr val="tx1"/>
                </a:solidFill>
                <a:latin typeface="Arial"/>
                <a:cs typeface="Arial"/>
              </a:rPr>
              <a:t> Centres</a:t>
            </a: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73" y="6238599"/>
            <a:ext cx="160734" cy="160682"/>
          </a:xfrm>
          <a:prstGeom prst="rect">
            <a:avLst/>
          </a:prstGeom>
        </p:spPr>
      </p:pic>
      <p:sp>
        <p:nvSpPr>
          <p:cNvPr id="22" name="Text Placeholder 4"/>
          <p:cNvSpPr txBox="1">
            <a:spLocks/>
          </p:cNvSpPr>
          <p:nvPr/>
        </p:nvSpPr>
        <p:spPr>
          <a:xfrm>
            <a:off x="798044" y="1120834"/>
            <a:ext cx="7948538" cy="9760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>
                <a:solidFill>
                  <a:srgbClr val="3366CC"/>
                </a:solidFill>
              </a:rPr>
              <a:t>Making connections: </a:t>
            </a:r>
            <a:br>
              <a:rPr lang="en-GB" kern="0" dirty="0">
                <a:solidFill>
                  <a:srgbClr val="3366CC"/>
                </a:solidFill>
              </a:rPr>
            </a:br>
            <a:r>
              <a:rPr lang="en-GB" kern="0" dirty="0">
                <a:solidFill>
                  <a:srgbClr val="3366CC"/>
                </a:solidFill>
              </a:rPr>
              <a:t>the power of the network</a:t>
            </a:r>
          </a:p>
        </p:txBody>
      </p:sp>
      <p:sp>
        <p:nvSpPr>
          <p:cNvPr id="23" name="Marcador de título 1"/>
          <p:cNvSpPr txBox="1">
            <a:spLocks/>
          </p:cNvSpPr>
          <p:nvPr/>
        </p:nvSpPr>
        <p:spPr>
          <a:xfrm>
            <a:off x="1107217" y="5562919"/>
            <a:ext cx="1526977" cy="236769"/>
          </a:xfrm>
          <a:prstGeom prst="rect">
            <a:avLst/>
          </a:prstGeom>
        </p:spPr>
        <p:txBody>
          <a:bodyPr vert="horz" lIns="64282" tIns="32141" rIns="64282" bIns="32141" numCol="1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Universities</a:t>
            </a:r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94" y="5647514"/>
            <a:ext cx="133945" cy="1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96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QuadreDeText 198"/>
          <p:cNvSpPr txBox="1">
            <a:spLocks noChangeArrowheads="1"/>
          </p:cNvSpPr>
          <p:nvPr/>
        </p:nvSpPr>
        <p:spPr bwMode="auto">
          <a:xfrm>
            <a:off x="3276600" y="1268413"/>
            <a:ext cx="539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390" name="Rectangle 2"/>
          <p:cNvSpPr txBox="1">
            <a:spLocks noChangeArrowheads="1"/>
          </p:cNvSpPr>
          <p:nvPr/>
        </p:nvSpPr>
        <p:spPr bwMode="auto">
          <a:xfrm>
            <a:off x="2195513" y="3429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br>
              <a:rPr lang="es-ES" sz="4000">
                <a:latin typeface="+mj-lt"/>
                <a:ea typeface="+mj-ea"/>
                <a:cs typeface="+mj-cs"/>
              </a:rPr>
            </a:br>
            <a:r>
              <a:rPr lang="es-ES" sz="2400" b="1">
                <a:solidFill>
                  <a:srgbClr val="0766B2"/>
                </a:solidFill>
                <a:latin typeface="Helvetica"/>
                <a:ea typeface="+mj-ea"/>
                <a:cs typeface="+mj-cs"/>
              </a:rPr>
              <a:t>  </a:t>
            </a:r>
            <a:endParaRPr lang="es-ES" sz="2400" b="1" dirty="0">
              <a:solidFill>
                <a:srgbClr val="0766B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0724" name="Picture 11" descr="Benelu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265738"/>
            <a:ext cx="4714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 descr="Alps Valley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949950"/>
            <a:ext cx="471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3" descr="Polan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4545013"/>
            <a:ext cx="3563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4" descr="Swede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4775" y="5300663"/>
            <a:ext cx="36718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5" descr="Germany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00650" y="6092825"/>
            <a:ext cx="39433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Imatge 180" descr="Iberi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775" y="4473575"/>
            <a:ext cx="47148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Contenidor de contingut 6" descr="Campus Besòs.jpg"/>
          <p:cNvPicPr>
            <a:picLocks noGrp="1" noChangeAspect="1"/>
          </p:cNvPicPr>
          <p:nvPr>
            <p:ph sz="half" idx="2"/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4716463" y="1376363"/>
            <a:ext cx="4040187" cy="2921000"/>
          </a:xfrm>
        </p:spPr>
      </p:pic>
      <p:sp>
        <p:nvSpPr>
          <p:cNvPr id="15" name="Contenidor de text 4"/>
          <p:cNvSpPr txBox="1">
            <a:spLocks/>
          </p:cNvSpPr>
          <p:nvPr/>
        </p:nvSpPr>
        <p:spPr>
          <a:xfrm>
            <a:off x="503238" y="1376363"/>
            <a:ext cx="4248150" cy="28813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kern="0" dirty="0">
                <a:latin typeface="+mn-lt"/>
              </a:rPr>
              <a:t>Formal partners:</a:t>
            </a:r>
            <a:r>
              <a:rPr lang="zh-CN" altLang="en-US" sz="1300" b="1" kern="0" dirty="0"/>
              <a:t>主要合作伙伴</a:t>
            </a:r>
            <a:endParaRPr lang="en-US" sz="1300" b="1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>
                <a:latin typeface="+mn-lt"/>
                <a:cs typeface="+mn-cs"/>
              </a:rPr>
              <a:t>ESADE</a:t>
            </a:r>
          </a:p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>
                <a:latin typeface="+mn-lt"/>
                <a:cs typeface="+mn-cs"/>
              </a:rPr>
              <a:t>Gas Natural FENOSA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Institut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Recerca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l’Energia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Catalunya</a:t>
            </a:r>
            <a:r>
              <a:rPr lang="en-US" sz="1300" b="1" kern="0" dirty="0">
                <a:latin typeface="+mn-lt"/>
                <a:cs typeface="+mn-cs"/>
              </a:rPr>
              <a:t>-IREC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Instituto</a:t>
            </a:r>
            <a:r>
              <a:rPr lang="en-US" sz="1300" b="1" kern="0" dirty="0">
                <a:latin typeface="+mn-lt"/>
                <a:cs typeface="+mn-cs"/>
              </a:rPr>
              <a:t> Superior de </a:t>
            </a:r>
            <a:r>
              <a:rPr lang="en-US" sz="1300" b="1" kern="0" dirty="0" err="1">
                <a:latin typeface="+mn-lt"/>
                <a:cs typeface="+mn-cs"/>
              </a:rPr>
              <a:t>Lisboa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Universitat</a:t>
            </a:r>
            <a:r>
              <a:rPr lang="en-US" sz="1300" b="1" kern="0" dirty="0">
                <a:latin typeface="+mn-lt"/>
                <a:cs typeface="+mn-cs"/>
              </a:rPr>
              <a:t> </a:t>
            </a:r>
            <a:r>
              <a:rPr lang="en-US" sz="1300" b="1" kern="0" dirty="0" err="1">
                <a:latin typeface="+mn-lt"/>
                <a:cs typeface="+mn-cs"/>
              </a:rPr>
              <a:t>Politècnica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Catalunya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endParaRPr lang="en-US" sz="13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kern="0" dirty="0">
                <a:latin typeface="+mn-lt"/>
                <a:cs typeface="+mn-cs"/>
              </a:rPr>
              <a:t>Associate partners:</a:t>
            </a:r>
            <a:r>
              <a:rPr lang="zh-CN" altLang="en-US" sz="1300" b="1" kern="0" dirty="0"/>
              <a:t>合作伙伴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Ciemat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Energías</a:t>
            </a:r>
            <a:r>
              <a:rPr lang="en-US" sz="1300" b="1" kern="0" dirty="0">
                <a:latin typeface="+mn-lt"/>
                <a:cs typeface="+mn-cs"/>
              </a:rPr>
              <a:t> de Portugal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Iberdrola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Tecnalia</a:t>
            </a:r>
            <a:r>
              <a:rPr lang="en-US" sz="1300" b="1" kern="0" dirty="0">
                <a:latin typeface="+mn-lt"/>
                <a:cs typeface="+mn-cs"/>
              </a:rPr>
              <a:t> Research and Innovation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endParaRPr lang="en-US" sz="13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endParaRPr lang="en-US" sz="13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endParaRPr lang="en-US" sz="1200" kern="0" dirty="0">
              <a:latin typeface="+mn-lt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255726" y="298165"/>
            <a:ext cx="589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endParaRPr lang="es-ES" sz="2000" kern="0" dirty="0">
              <a:latin typeface="+mn-lt"/>
              <a:cs typeface="+mn-cs"/>
            </a:endParaRPr>
          </a:p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000" b="1" kern="0" dirty="0">
                <a:latin typeface="+mn-lt"/>
                <a:cs typeface="+mn-cs"/>
              </a:rPr>
              <a:t>KIC </a:t>
            </a:r>
            <a:r>
              <a:rPr lang="es-ES" sz="2000" b="1" kern="0" dirty="0" err="1">
                <a:latin typeface="+mn-lt"/>
                <a:cs typeface="+mn-cs"/>
              </a:rPr>
              <a:t>Innoenergy</a:t>
            </a:r>
            <a:r>
              <a:rPr lang="es-ES" sz="2000" b="1" kern="0" dirty="0">
                <a:latin typeface="+mn-lt"/>
                <a:cs typeface="+mn-cs"/>
              </a:rPr>
              <a:t> - Iberia</a:t>
            </a:r>
          </a:p>
        </p:txBody>
      </p:sp>
    </p:spTree>
    <p:extLst>
      <p:ext uri="{BB962C8B-B14F-4D97-AF65-F5344CB8AC3E}">
        <p14:creationId xmlns:p14="http://schemas.microsoft.com/office/powerpoint/2010/main" val="2710674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555875" y="4508500"/>
            <a:ext cx="624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276225" y="4293096"/>
            <a:ext cx="8591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/>
              <a:t>Barcelona, </a:t>
            </a:r>
            <a:r>
              <a:rPr lang="en-GB" sz="2400" dirty="0"/>
              <a:t>amongst the 8 best student cities in Europe!* </a:t>
            </a:r>
            <a:br>
              <a:rPr lang="es-ES" sz="2400" dirty="0"/>
            </a:b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巴塞罗那，世界学生最喜欢留学的欧洲十二大城市之一</a:t>
            </a:r>
            <a:endParaRPr lang="es-E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endParaRPr lang="es-ES" sz="2400" dirty="0"/>
          </a:p>
        </p:txBody>
      </p:sp>
      <p:pic>
        <p:nvPicPr>
          <p:cNvPr id="38916" name="Picture 2" descr="C:\Documents and Settings\ARI Secretaria01\Escritorio\panoramaSE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4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2 Marcador de contenido"/>
          <p:cNvSpPr>
            <a:spLocks noGrp="1"/>
          </p:cNvSpPr>
          <p:nvPr>
            <p:ph idx="4294967295"/>
          </p:nvPr>
        </p:nvSpPr>
        <p:spPr>
          <a:xfrm>
            <a:off x="2700338" y="549275"/>
            <a:ext cx="54673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sz="2000" b="1" dirty="0"/>
              <a:t>Global </a:t>
            </a:r>
            <a:r>
              <a:rPr lang="en-GB" sz="2000" b="1" dirty="0"/>
              <a:t>Technology Leading Innovation</a:t>
            </a:r>
          </a:p>
        </p:txBody>
      </p:sp>
      <p:sp>
        <p:nvSpPr>
          <p:cNvPr id="38918" name="QuadreDeText 5"/>
          <p:cNvSpPr txBox="1">
            <a:spLocks noChangeArrowheads="1"/>
          </p:cNvSpPr>
          <p:nvPr/>
        </p:nvSpPr>
        <p:spPr bwMode="auto">
          <a:xfrm>
            <a:off x="935038" y="5877272"/>
            <a:ext cx="7921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According to </a:t>
            </a:r>
            <a:r>
              <a:rPr lang="en-GB" sz="1400" b="1" i="1" dirty="0"/>
              <a:t>QS Best Student Cities </a:t>
            </a:r>
            <a:r>
              <a:rPr lang="es-ES" sz="1400" b="1" i="1" dirty="0"/>
              <a:t>2019 </a:t>
            </a:r>
            <a:r>
              <a:rPr lang="es-ES" sz="1400" i="1" dirty="0"/>
              <a:t>Ranking  </a:t>
            </a:r>
          </a:p>
          <a:p>
            <a:r>
              <a:rPr lang="zh-CN" altLang="es-ES" sz="1400" b="1" i="1" dirty="0"/>
              <a:t>     评选来源：</a:t>
            </a:r>
            <a:r>
              <a:rPr lang="en-US" altLang="zh-CN" sz="1400" b="1" i="1" dirty="0"/>
              <a:t>2019</a:t>
            </a:r>
            <a:r>
              <a:rPr lang="zh-CN" altLang="en-US" sz="1400" b="1" i="1" dirty="0"/>
              <a:t>年</a:t>
            </a:r>
            <a:r>
              <a:rPr lang="en-US" altLang="zh-CN" sz="1400" b="1" i="1" dirty="0"/>
              <a:t>QS</a:t>
            </a:r>
            <a:r>
              <a:rPr lang="zh-CN" altLang="en-US" sz="1400" b="1" i="1" dirty="0"/>
              <a:t>最佳留学城市排名</a:t>
            </a:r>
            <a:r>
              <a:rPr lang="es-ES" sz="1400" b="1" i="1" dirty="0"/>
              <a:t> </a:t>
            </a:r>
            <a:endParaRPr lang="es-E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91306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" y="1039962"/>
            <a:ext cx="9144000" cy="5818038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97898" y="1106424"/>
            <a:ext cx="49421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BARCELONA....</a:t>
            </a:r>
            <a:r>
              <a:rPr lang="zh-CN" altLang="es-ES" sz="2400" b="1" dirty="0">
                <a:solidFill>
                  <a:schemeClr val="bg1"/>
                </a:solidFill>
                <a:cs typeface="Calibri" panose="020F0502020204030204" pitchFamily="34" charset="0"/>
              </a:rPr>
              <a:t>巴塞罗那</a:t>
            </a:r>
            <a:endParaRPr lang="ca-ES" sz="2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The Southern gateway to Europe </a:t>
            </a:r>
            <a:r>
              <a:rPr lang="zh-CN" altLang="es-ES" sz="1600" b="1" dirty="0">
                <a:solidFill>
                  <a:schemeClr val="bg1"/>
                </a:solidFill>
                <a:cs typeface="Calibri" panose="020F0502020204030204" pitchFamily="34" charset="0"/>
              </a:rPr>
              <a:t>南欧门户城市</a:t>
            </a:r>
            <a:endParaRPr lang="ca-E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a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Mediterranean Capital </a:t>
            </a:r>
            <a:r>
              <a:rPr lang="zh-CN" altLang="es-ES" sz="1600" b="1" dirty="0">
                <a:solidFill>
                  <a:schemeClr val="bg1"/>
                </a:solidFill>
                <a:cs typeface="Calibri" panose="020F0502020204030204" pitchFamily="34" charset="0"/>
              </a:rPr>
              <a:t>地中海之都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a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Bridge to the Maghreb </a:t>
            </a:r>
            <a:r>
              <a:rPr lang="zh-CN" altLang="es-ES" sz="1600" b="1" dirty="0">
                <a:solidFill>
                  <a:schemeClr val="bg1"/>
                </a:solidFill>
                <a:cs typeface="Calibri" panose="020F0502020204030204" pitchFamily="34" charset="0"/>
              </a:rPr>
              <a:t>马格里布联盟桥梁</a:t>
            </a:r>
            <a:endParaRPr lang="es-E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a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Platform for links to Latin America</a:t>
            </a:r>
          </a:p>
          <a:p>
            <a:pPr>
              <a:spcBef>
                <a:spcPts val="1200"/>
              </a:spcBef>
            </a:pPr>
            <a:r>
              <a:rPr lang="ca-ES" altLang="zh-CN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    </a:t>
            </a:r>
            <a:r>
              <a:rPr lang="zh-CN" altLang="es-ES" sz="1600" b="1" dirty="0">
                <a:solidFill>
                  <a:schemeClr val="bg1"/>
                </a:solidFill>
                <a:cs typeface="Calibri" panose="020F0502020204030204" pitchFamily="34" charset="0"/>
              </a:rPr>
              <a:t>连接拉美的平台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zh-CN" altLang="es-ES" sz="18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27784" y="326266"/>
            <a:ext cx="8028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ABE"/>
              </a:buClr>
              <a:buFont typeface="Wingdings" panose="05000000000000000000" pitchFamily="2" charset="2"/>
              <a:buNone/>
              <a:defRPr/>
            </a:pPr>
            <a:r>
              <a:rPr lang="en-AU" sz="2000" b="1" kern="0" dirty="0">
                <a:latin typeface="+mn-lt"/>
              </a:rPr>
              <a:t>Education, Research, Innovation, Internationalisation</a:t>
            </a:r>
            <a:r>
              <a:rPr lang="zh-CN" altLang="en-US" sz="2000" b="1" kern="0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s-ES" altLang="zh-CN" sz="2000" b="1" kern="0" dirty="0">
              <a:solidFill>
                <a:srgbClr val="0070C0"/>
              </a:solidFill>
              <a:latin typeface="+mn-lt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buClr>
                <a:srgbClr val="007ABE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教育</a:t>
            </a:r>
            <a:r>
              <a:rPr lang="zh-CN" altLang="en-US" sz="2000" b="1" dirty="0">
                <a:solidFill>
                  <a:srgbClr val="0070C0"/>
                </a:solidFill>
                <a:latin typeface="+mn-lt"/>
                <a:sym typeface="+mn-ea"/>
              </a:rPr>
              <a:t>、</a:t>
            </a:r>
            <a:r>
              <a:rPr lang="zh-CN" altLang="en-US" sz="2000" b="1" kern="0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科研</a:t>
            </a:r>
            <a:r>
              <a:rPr lang="zh-CN" altLang="en-US" sz="2000" b="1" dirty="0">
                <a:solidFill>
                  <a:srgbClr val="0070C0"/>
                </a:solidFill>
                <a:latin typeface="+mn-lt"/>
                <a:sym typeface="+mn-ea"/>
              </a:rPr>
              <a:t>、</a:t>
            </a:r>
            <a:r>
              <a:rPr lang="zh-CN" altLang="en-US" sz="2000" b="1" kern="0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创新和国际化</a:t>
            </a:r>
            <a:endParaRPr lang="es-ES" sz="20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>
              <a:buClr>
                <a:srgbClr val="007ABE"/>
              </a:buClr>
              <a:buFont typeface="Wingdings" panose="05000000000000000000" pitchFamily="2" charset="2"/>
              <a:buNone/>
              <a:defRPr/>
            </a:pPr>
            <a:br>
              <a:rPr lang="es-ES_tradnl" sz="2400" b="1" kern="0" dirty="0">
                <a:latin typeface="+mn-lt"/>
              </a:rPr>
            </a:br>
            <a:r>
              <a:rPr lang="en-AU" sz="2400" b="1" kern="0" dirty="0">
                <a:latin typeface="+mn-lt"/>
              </a:rPr>
              <a:t>               </a:t>
            </a:r>
            <a:endParaRPr lang="en-AU" sz="2400" b="1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QuadreDeText 7">
            <a:extLst>
              <a:ext uri="{FF2B5EF4-FFF2-40B4-BE49-F238E27FC236}">
                <a16:creationId xmlns:a16="http://schemas.microsoft.com/office/drawing/2014/main" id="{8268FA60-163E-4F6C-B814-02E987178F44}"/>
              </a:ext>
            </a:extLst>
          </p:cNvPr>
          <p:cNvSpPr txBox="1"/>
          <p:nvPr/>
        </p:nvSpPr>
        <p:spPr>
          <a:xfrm>
            <a:off x="4932040" y="1052736"/>
            <a:ext cx="432464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1,664,182</a:t>
            </a:r>
            <a:r>
              <a:rPr lang="en-US" sz="1400" dirty="0">
                <a:solidFill>
                  <a:schemeClr val="bg1"/>
                </a:solidFill>
              </a:rPr>
              <a:t> Inhabitants </a:t>
            </a:r>
            <a:r>
              <a:rPr lang="zh-CN" altLang="es-ES" sz="1400" b="1" dirty="0">
                <a:solidFill>
                  <a:schemeClr val="bg1"/>
                </a:solidFill>
              </a:rPr>
              <a:t>人口</a:t>
            </a:r>
            <a:endParaRPr lang="es-ES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3,755,512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Inh</a:t>
            </a:r>
            <a:r>
              <a:rPr lang="en-US" sz="1400" dirty="0">
                <a:solidFill>
                  <a:schemeClr val="bg1"/>
                </a:solidFill>
              </a:rPr>
              <a:t>. Metropolitan Area </a:t>
            </a:r>
            <a:r>
              <a:rPr lang="es-ES" sz="1400" b="1" dirty="0" err="1">
                <a:solidFill>
                  <a:schemeClr val="bg1"/>
                </a:solidFill>
              </a:rPr>
              <a:t>市区人口</a:t>
            </a:r>
            <a:endParaRPr lang="es-ES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21,7%</a:t>
            </a:r>
            <a:r>
              <a:rPr lang="en-US" sz="1400" dirty="0">
                <a:solidFill>
                  <a:schemeClr val="bg1"/>
                </a:solidFill>
              </a:rPr>
              <a:t> foreign population </a:t>
            </a:r>
            <a:r>
              <a:rPr lang="zh-CN" altLang="es-ES" sz="1400" b="1" dirty="0">
                <a:solidFill>
                  <a:schemeClr val="bg1"/>
                </a:solidFill>
              </a:rPr>
              <a:t>移民人口</a:t>
            </a:r>
            <a:endParaRPr lang="es-ES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112,4</a:t>
            </a:r>
            <a:r>
              <a:rPr lang="en-US" sz="1400" dirty="0">
                <a:solidFill>
                  <a:schemeClr val="bg1"/>
                </a:solidFill>
              </a:rPr>
              <a:t> GDP per capita (Index UE=100</a:t>
            </a:r>
            <a:r>
              <a:rPr lang="en-US" sz="1400" b="1" dirty="0">
                <a:solidFill>
                  <a:schemeClr val="bg1"/>
                </a:solidFill>
              </a:rPr>
              <a:t>) </a:t>
            </a:r>
            <a:r>
              <a:rPr lang="zh-CN" altLang="es-ES" sz="1400" b="1" dirty="0">
                <a:solidFill>
                  <a:schemeClr val="bg1"/>
                </a:solidFill>
              </a:rPr>
              <a:t>国内生产总值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65,958,084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kTn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harbour</a:t>
            </a:r>
            <a:r>
              <a:rPr lang="en-US" sz="1400" dirty="0">
                <a:solidFill>
                  <a:schemeClr val="bg1"/>
                </a:solidFill>
              </a:rPr>
              <a:t> total transit </a:t>
            </a:r>
            <a:r>
              <a:rPr lang="zh-CN" altLang="es-ES" sz="1400" b="1" dirty="0">
                <a:solidFill>
                  <a:schemeClr val="bg1"/>
                </a:solidFill>
              </a:rPr>
              <a:t>港口吞吐 </a:t>
            </a:r>
            <a:r>
              <a:rPr lang="es-ES" altLang="zh-CN" sz="1400" b="1" dirty="0">
                <a:solidFill>
                  <a:schemeClr val="bg1"/>
                </a:solidFill>
              </a:rPr>
              <a:t>(</a:t>
            </a:r>
            <a:r>
              <a:rPr lang="zh-CN" altLang="es-ES" sz="1400" b="1" dirty="0">
                <a:solidFill>
                  <a:schemeClr val="bg1"/>
                </a:solidFill>
              </a:rPr>
              <a:t>吨</a:t>
            </a:r>
            <a:r>
              <a:rPr lang="zh-CN" altLang="es-ES" sz="1400" dirty="0">
                <a:solidFill>
                  <a:schemeClr val="bg1"/>
                </a:solidFill>
              </a:rPr>
              <a:t>）</a:t>
            </a:r>
            <a:endParaRPr lang="es-ES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52,657,600</a:t>
            </a:r>
            <a:r>
              <a:rPr lang="en-US" sz="1400" dirty="0">
                <a:solidFill>
                  <a:schemeClr val="bg1"/>
                </a:solidFill>
              </a:rPr>
              <a:t> airport passengers </a:t>
            </a:r>
            <a:r>
              <a:rPr lang="zh-CN" altLang="es-ES" sz="1400" b="1" dirty="0">
                <a:solidFill>
                  <a:schemeClr val="bg1"/>
                </a:solidFill>
                <a:sym typeface="+mn-ea"/>
              </a:rPr>
              <a:t>航空承载量 </a:t>
            </a:r>
            <a:r>
              <a:rPr lang="es-ES" altLang="zh-CN" sz="1400" b="1" dirty="0">
                <a:solidFill>
                  <a:schemeClr val="bg1"/>
                </a:solidFill>
                <a:sym typeface="+mn-ea"/>
              </a:rPr>
              <a:t>(2019)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477,734</a:t>
            </a:r>
            <a:r>
              <a:rPr lang="en-US" sz="1400" dirty="0">
                <a:solidFill>
                  <a:schemeClr val="bg1"/>
                </a:solidFill>
              </a:rPr>
              <a:t> Companies (province of BCN) </a:t>
            </a:r>
            <a:r>
              <a:rPr lang="zh-CN" altLang="es-ES" sz="1400" b="1" dirty="0">
                <a:solidFill>
                  <a:schemeClr val="bg1"/>
                </a:solidFill>
              </a:rPr>
              <a:t>企业</a:t>
            </a:r>
            <a:r>
              <a:rPr lang="es-ES" altLang="zh-CN" sz="1400" b="1" dirty="0">
                <a:solidFill>
                  <a:schemeClr val="bg1"/>
                </a:solidFill>
              </a:rPr>
              <a:t>(</a:t>
            </a:r>
            <a:r>
              <a:rPr lang="zh-CN" altLang="es-ES" sz="1400" b="1" dirty="0">
                <a:solidFill>
                  <a:schemeClr val="bg1"/>
                </a:solidFill>
              </a:rPr>
              <a:t>巴塞</a:t>
            </a:r>
            <a:r>
              <a:rPr lang="es-ES" altLang="zh-CN" sz="1400" b="1" dirty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</a:rPr>
              <a:t>8,908</a:t>
            </a:r>
            <a:r>
              <a:rPr lang="en-US" sz="1400" dirty="0">
                <a:solidFill>
                  <a:schemeClr val="bg1"/>
                </a:solidFill>
              </a:rPr>
              <a:t> foreign companies (Catalonia) </a:t>
            </a:r>
            <a:r>
              <a:rPr lang="zh-CN" altLang="es-ES" sz="1400" b="1" dirty="0">
                <a:solidFill>
                  <a:schemeClr val="bg1"/>
                </a:solidFill>
              </a:rPr>
              <a:t>外企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6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4 Rectángulo"/>
          <p:cNvSpPr>
            <a:spLocks noChangeArrowheads="1"/>
          </p:cNvSpPr>
          <p:nvPr/>
        </p:nvSpPr>
        <p:spPr bwMode="auto">
          <a:xfrm>
            <a:off x="539750" y="1520788"/>
            <a:ext cx="3996246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s-ES" sz="2400" dirty="0">
                <a:solidFill>
                  <a:srgbClr val="376092"/>
                </a:solidFill>
                <a:latin typeface="Calibri" pitchFamily="34" charset="0"/>
              </a:rPr>
              <a:t>The </a:t>
            </a:r>
            <a:r>
              <a:rPr lang="en-GB" altLang="es-ES" sz="2400" b="1" dirty="0" err="1">
                <a:solidFill>
                  <a:srgbClr val="376092"/>
                </a:solidFill>
                <a:latin typeface="Calibri" pitchFamily="34" charset="0"/>
              </a:rPr>
              <a:t>Universitat</a:t>
            </a:r>
            <a:r>
              <a:rPr lang="en-GB" altLang="es-ES" sz="2400" b="1" dirty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en-GB" altLang="es-ES" sz="2400" b="1" dirty="0" err="1">
                <a:solidFill>
                  <a:srgbClr val="376092"/>
                </a:solidFill>
                <a:latin typeface="Calibri" pitchFamily="34" charset="0"/>
              </a:rPr>
              <a:t>Politècnica</a:t>
            </a:r>
            <a:r>
              <a:rPr lang="en-GB" altLang="es-ES" sz="2400" b="1" dirty="0">
                <a:solidFill>
                  <a:srgbClr val="376092"/>
                </a:solidFill>
                <a:latin typeface="Calibri" pitchFamily="34" charset="0"/>
              </a:rPr>
              <a:t> de </a:t>
            </a:r>
            <a:r>
              <a:rPr lang="en-GB" altLang="es-ES" sz="2400" b="1" dirty="0" err="1">
                <a:solidFill>
                  <a:srgbClr val="376092"/>
                </a:solidFill>
                <a:latin typeface="Calibri" pitchFamily="34" charset="0"/>
              </a:rPr>
              <a:t>Catalunya·BarcelonaTech</a:t>
            </a:r>
            <a:r>
              <a:rPr lang="en-GB" altLang="es-ES" sz="2400" b="1" dirty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en-GB" altLang="es-ES" sz="2400" dirty="0">
                <a:solidFill>
                  <a:srgbClr val="376092"/>
                </a:solidFill>
                <a:latin typeface="Calibri" pitchFamily="34" charset="0"/>
              </a:rPr>
              <a:t>is a public institution of </a:t>
            </a:r>
            <a:r>
              <a:rPr lang="en-GB" altLang="es-ES" sz="2400" b="1" dirty="0">
                <a:solidFill>
                  <a:srgbClr val="376092"/>
                </a:solidFill>
                <a:latin typeface="Calibri" pitchFamily="34" charset="0"/>
              </a:rPr>
              <a:t>Higher Education and Research</a:t>
            </a:r>
            <a:r>
              <a:rPr lang="en-GB" altLang="es-ES" sz="2400" dirty="0">
                <a:solidFill>
                  <a:srgbClr val="376092"/>
                </a:solidFill>
                <a:latin typeface="Calibri" pitchFamily="34" charset="0"/>
              </a:rPr>
              <a:t>, specialised in the areas of </a:t>
            </a:r>
            <a:r>
              <a:rPr lang="en-GB" altLang="es-ES" sz="2400" b="1" dirty="0">
                <a:solidFill>
                  <a:srgbClr val="376092"/>
                </a:solidFill>
                <a:latin typeface="Calibri" pitchFamily="34" charset="0"/>
              </a:rPr>
              <a:t>Architecture</a:t>
            </a:r>
            <a:r>
              <a:rPr lang="en-GB" altLang="es-ES" sz="2400" dirty="0">
                <a:solidFill>
                  <a:srgbClr val="376092"/>
                </a:solidFill>
                <a:latin typeface="Calibri" pitchFamily="34" charset="0"/>
              </a:rPr>
              <a:t>, </a:t>
            </a:r>
            <a:r>
              <a:rPr lang="en-GB" altLang="es-ES" sz="2400" b="1" dirty="0">
                <a:solidFill>
                  <a:srgbClr val="376092"/>
                </a:solidFill>
                <a:latin typeface="Calibri" pitchFamily="34" charset="0"/>
              </a:rPr>
              <a:t>Engineering, Science</a:t>
            </a:r>
            <a:r>
              <a:rPr lang="en-GB" altLang="es-ES" sz="2400" dirty="0">
                <a:solidFill>
                  <a:srgbClr val="376092"/>
                </a:solidFill>
                <a:latin typeface="Calibri" pitchFamily="34" charset="0"/>
              </a:rPr>
              <a:t> and </a:t>
            </a:r>
            <a:r>
              <a:rPr lang="en-GB" altLang="es-ES" sz="2400" b="1" dirty="0">
                <a:solidFill>
                  <a:srgbClr val="376092"/>
                </a:solidFill>
                <a:latin typeface="Calibri" pitchFamily="34" charset="0"/>
              </a:rPr>
              <a:t>Technology</a:t>
            </a:r>
            <a:r>
              <a:rPr lang="en-GB" altLang="es-ES" sz="2800" dirty="0">
                <a:solidFill>
                  <a:srgbClr val="376092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n-GB" altLang="es-ES" sz="2400" dirty="0" err="1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加泰罗尼亚</a:t>
            </a:r>
            <a:r>
              <a:rPr lang="zh-CN" altLang="en-GB" sz="2400" dirty="0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理工</a:t>
            </a:r>
            <a:r>
              <a:rPr lang="en-GB" altLang="es-ES" sz="2400" dirty="0" err="1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大学·巴塞罗那</a:t>
            </a:r>
            <a:r>
              <a:rPr lang="zh-CN" altLang="en-GB" sz="2400" dirty="0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高科</a:t>
            </a:r>
            <a:r>
              <a:rPr lang="en-GB" altLang="es-ES" sz="2400" dirty="0" err="1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是一个</a:t>
            </a:r>
            <a:r>
              <a:rPr lang="zh-CN" altLang="en-GB" sz="2400" dirty="0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</a:t>
            </a:r>
            <a:r>
              <a:rPr lang="en-GB" altLang="es-ES" sz="2400" dirty="0" err="1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高等教育</a:t>
            </a:r>
            <a:r>
              <a:rPr lang="zh-CN" altLang="en-GB" sz="2400" dirty="0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GB" altLang="es-ES" sz="2400" dirty="0" err="1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研究的公共机构</a:t>
            </a:r>
            <a:r>
              <a:rPr lang="en-GB" altLang="es-ES" sz="2400" dirty="0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GB" sz="2400" dirty="0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致力于</a:t>
            </a:r>
            <a:r>
              <a:rPr lang="en-GB" altLang="es-ES" sz="2400" dirty="0" err="1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建筑，科学和工程领域</a:t>
            </a:r>
            <a:r>
              <a:rPr lang="en-GB" altLang="es-ES" sz="2400" dirty="0">
                <a:solidFill>
                  <a:srgbClr val="37609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algn="just" eaLnBrk="1" hangingPunct="1"/>
            <a:endParaRPr lang="en-GB" altLang="es-ES" sz="2400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10" name="Picture 2" descr="C:\Users\Georgina\Desktop\IMAGENES\Fotos UPC\318001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528392" cy="3087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3047891" y="296652"/>
            <a:ext cx="608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n-AU" b="1" kern="0" dirty="0">
                <a:latin typeface="+mn-lt"/>
              </a:rPr>
              <a:t>Education, Research, Innovation, Internationalization</a:t>
            </a:r>
            <a:br>
              <a:rPr lang="en-AU" b="1" kern="0" dirty="0">
                <a:latin typeface="+mn-lt"/>
              </a:rPr>
            </a:br>
            <a:r>
              <a:rPr lang="en-AU" b="1" kern="0" dirty="0">
                <a:latin typeface="+mn-lt"/>
              </a:rPr>
              <a:t>               </a:t>
            </a:r>
            <a:r>
              <a:rPr lang="zh-CN" altLang="en-US" b="1" kern="0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</a:rPr>
              <a:t>教育</a:t>
            </a:r>
            <a:r>
              <a:rPr lang="zh-CN" altLang="en-US" b="1" dirty="0">
                <a:solidFill>
                  <a:srgbClr val="0070C0"/>
                </a:solidFill>
                <a:latin typeface="+mn-lt"/>
              </a:rPr>
              <a:t>、</a:t>
            </a:r>
            <a:r>
              <a:rPr lang="zh-CN" altLang="en-US" b="1" kern="0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</a:rPr>
              <a:t>科研</a:t>
            </a:r>
            <a:r>
              <a:rPr lang="zh-CN" altLang="en-US" b="1" dirty="0">
                <a:solidFill>
                  <a:srgbClr val="0070C0"/>
                </a:solidFill>
                <a:latin typeface="+mn-lt"/>
              </a:rPr>
              <a:t>、</a:t>
            </a:r>
            <a:r>
              <a:rPr lang="zh-CN" altLang="en-US" b="1" kern="0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  <a:cs typeface="宋体" panose="02010600030101010101" pitchFamily="2" charset="-122"/>
              </a:rPr>
              <a:t>创新与国际化</a:t>
            </a:r>
            <a:endParaRPr lang="en-AU" b="1" kern="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852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424" y="0"/>
            <a:ext cx="9144000" cy="6858000"/>
          </a:xfrm>
          <a:prstGeom prst="rect">
            <a:avLst/>
          </a:prstGeom>
          <a:solidFill>
            <a:srgbClr val="3470B2"/>
          </a:solidFill>
          <a:ln>
            <a:solidFill>
              <a:srgbClr val="3470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u="sng"/>
              <a:t>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94" y="1439005"/>
            <a:ext cx="7354252" cy="256032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719988" y="3089503"/>
            <a:ext cx="100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Schools</a:t>
            </a:r>
            <a:r>
              <a:rPr lang="ca-ES" b="1" baseline="30000" dirty="0">
                <a:solidFill>
                  <a:schemeClr val="bg1"/>
                </a:solidFill>
              </a:rPr>
              <a:t> in 9 campus</a:t>
            </a: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学院</a:t>
            </a:r>
          </a:p>
          <a:p>
            <a:endParaRPr lang="ca-ES" b="1" baseline="30000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34086" y="730315"/>
            <a:ext cx="1826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teaching</a:t>
            </a:r>
            <a:r>
              <a:rPr lang="ca-ES" b="1" baseline="30000" dirty="0">
                <a:solidFill>
                  <a:schemeClr val="bg1"/>
                </a:solidFill>
              </a:rPr>
              <a:t> </a:t>
            </a:r>
          </a:p>
          <a:p>
            <a:r>
              <a:rPr lang="en-GB" b="1" baseline="30000" dirty="0">
                <a:solidFill>
                  <a:schemeClr val="bg1"/>
                </a:solidFill>
              </a:rPr>
              <a:t>and research </a:t>
            </a:r>
            <a:r>
              <a:rPr lang="ca-ES" b="1" baseline="30000" dirty="0">
                <a:solidFill>
                  <a:schemeClr val="bg1"/>
                </a:solidFill>
              </a:rPr>
              <a:t>staff</a:t>
            </a: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教职工作人员</a:t>
            </a:r>
          </a:p>
          <a:p>
            <a:endParaRPr lang="ca-ES" b="1" baseline="300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83386" y="882432"/>
            <a:ext cx="1221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research groups</a:t>
            </a: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研究小组</a:t>
            </a:r>
          </a:p>
          <a:p>
            <a:endParaRPr lang="ca-ES" b="1" baseline="300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97068" y="1052736"/>
            <a:ext cx="975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Students</a:t>
            </a: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学生</a:t>
            </a:r>
          </a:p>
          <a:p>
            <a:endParaRPr lang="ca-ES" b="1" baseline="30000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480798" y="5074136"/>
            <a:ext cx="16997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baseline="30000" dirty="0">
                <a:solidFill>
                  <a:schemeClr val="bg1"/>
                </a:solidFill>
              </a:rPr>
              <a:t>doctoral </a:t>
            </a:r>
            <a:r>
              <a:rPr lang="en-GB" b="1" baseline="30000" dirty="0">
                <a:solidFill>
                  <a:schemeClr val="bg1"/>
                </a:solidFill>
              </a:rPr>
              <a:t>programmes</a:t>
            </a: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博士专业</a:t>
            </a:r>
            <a:br>
              <a:rPr lang="ca-ES" b="1" baseline="30000" dirty="0">
                <a:solidFill>
                  <a:schemeClr val="bg1"/>
                </a:solidFill>
              </a:rPr>
            </a:br>
            <a:endParaRPr lang="ca-ES" sz="1050" b="1" baseline="30000" dirty="0">
              <a:solidFill>
                <a:schemeClr val="bg1"/>
              </a:solidFill>
            </a:endParaRPr>
          </a:p>
          <a:p>
            <a:endParaRPr lang="ca-ES" b="1" baseline="30000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156176" y="5206623"/>
            <a:ext cx="8647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master’s degrees</a:t>
            </a: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硕士专业</a:t>
            </a:r>
            <a:br>
              <a:rPr lang="ca-ES" b="1" baseline="30000" dirty="0">
                <a:solidFill>
                  <a:schemeClr val="bg1"/>
                </a:solidFill>
              </a:rPr>
            </a:br>
            <a:endParaRPr lang="ca-ES" sz="1050" b="1" baseline="30000" dirty="0">
              <a:solidFill>
                <a:schemeClr val="bg1"/>
              </a:solidFill>
            </a:endParaRPr>
          </a:p>
          <a:p>
            <a:endParaRPr lang="ca-ES" b="1" baseline="30000" dirty="0"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561576" y="4492703"/>
            <a:ext cx="100952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bachelor’s degrees</a:t>
            </a:r>
            <a:endParaRPr lang="en-GB" sz="1050" b="1" baseline="30000" dirty="0">
              <a:solidFill>
                <a:schemeClr val="bg1"/>
              </a:solidFill>
            </a:endParaRP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本科专业</a:t>
            </a:r>
            <a:br>
              <a:rPr lang="ca-ES" b="1" baseline="30000" dirty="0">
                <a:solidFill>
                  <a:schemeClr val="bg1"/>
                </a:solidFill>
              </a:rPr>
            </a:br>
            <a:endParaRPr lang="ca-ES" sz="1050" b="1" baseline="30000" dirty="0">
              <a:solidFill>
                <a:schemeClr val="bg1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 flipV="1">
            <a:off x="983713" y="2276872"/>
            <a:ext cx="406987" cy="5535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069359" y="3746669"/>
            <a:ext cx="747205" cy="487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V="1">
            <a:off x="6062356" y="4108300"/>
            <a:ext cx="251771" cy="7254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 flipV="1">
            <a:off x="6877501" y="4073630"/>
            <a:ext cx="286787" cy="6933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H="1" flipV="1">
            <a:off x="1390700" y="1439005"/>
            <a:ext cx="228971" cy="446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 flipV="1">
            <a:off x="4107623" y="1053528"/>
            <a:ext cx="79358" cy="413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7020894" y="1179495"/>
            <a:ext cx="107390" cy="2871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QuadreDeText 30"/>
          <p:cNvSpPr txBox="1"/>
          <p:nvPr/>
        </p:nvSpPr>
        <p:spPr>
          <a:xfrm>
            <a:off x="3996936" y="410830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34" name="QuadreDeText 33"/>
          <p:cNvSpPr txBox="1"/>
          <p:nvPr/>
        </p:nvSpPr>
        <p:spPr>
          <a:xfrm>
            <a:off x="6856939" y="467877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77605" y="284598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7" name="QuadreDeText 36"/>
          <p:cNvSpPr txBox="1"/>
          <p:nvPr/>
        </p:nvSpPr>
        <p:spPr>
          <a:xfrm>
            <a:off x="719988" y="645760"/>
            <a:ext cx="16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30,707</a:t>
            </a:r>
          </a:p>
        </p:txBody>
      </p:sp>
      <p:sp>
        <p:nvSpPr>
          <p:cNvPr id="38" name="QuadreDeText 37"/>
          <p:cNvSpPr txBox="1"/>
          <p:nvPr/>
        </p:nvSpPr>
        <p:spPr>
          <a:xfrm>
            <a:off x="3635602" y="249953"/>
            <a:ext cx="16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3,459</a:t>
            </a:r>
          </a:p>
        </p:txBody>
      </p:sp>
      <p:sp>
        <p:nvSpPr>
          <p:cNvPr id="39" name="QuadreDeText 38"/>
          <p:cNvSpPr txBox="1"/>
          <p:nvPr/>
        </p:nvSpPr>
        <p:spPr>
          <a:xfrm>
            <a:off x="6631854" y="476672"/>
            <a:ext cx="104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206</a:t>
            </a:r>
          </a:p>
        </p:txBody>
      </p:sp>
      <p:cxnSp>
        <p:nvCxnSpPr>
          <p:cNvPr id="40" name="48 Conector recto"/>
          <p:cNvCxnSpPr/>
          <p:nvPr/>
        </p:nvCxnSpPr>
        <p:spPr>
          <a:xfrm flipV="1">
            <a:off x="1295855" y="3821511"/>
            <a:ext cx="647633" cy="5042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8 Conector recto"/>
          <p:cNvCxnSpPr/>
          <p:nvPr/>
        </p:nvCxnSpPr>
        <p:spPr>
          <a:xfrm flipH="1" flipV="1">
            <a:off x="2685029" y="4007091"/>
            <a:ext cx="78405" cy="312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QuadreDeText 42"/>
          <p:cNvSpPr txBox="1"/>
          <p:nvPr/>
        </p:nvSpPr>
        <p:spPr>
          <a:xfrm>
            <a:off x="119616" y="4161155"/>
            <a:ext cx="106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44" name="13 Rectángulo"/>
          <p:cNvSpPr/>
          <p:nvPr/>
        </p:nvSpPr>
        <p:spPr>
          <a:xfrm>
            <a:off x="477767" y="4778259"/>
            <a:ext cx="1391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international master’s degree students</a:t>
            </a:r>
          </a:p>
          <a:p>
            <a:r>
              <a:rPr lang="zh-CN" altLang="ca-ES" b="1" baseline="30000" dirty="0">
                <a:solidFill>
                  <a:schemeClr val="bg1"/>
                </a:solidFill>
                <a:ea typeface="宋体" panose="02010600030101010101" pitchFamily="2" charset="-122"/>
              </a:rPr>
              <a:t>国际硕士学生</a:t>
            </a:r>
          </a:p>
          <a:p>
            <a:endParaRPr lang="ca-ES" baseline="30000" dirty="0">
              <a:solidFill>
                <a:schemeClr val="bg1"/>
              </a:solidFill>
            </a:endParaRPr>
          </a:p>
        </p:txBody>
      </p:sp>
      <p:sp>
        <p:nvSpPr>
          <p:cNvPr id="45" name="QuadreDeText 44"/>
          <p:cNvSpPr txBox="1"/>
          <p:nvPr/>
        </p:nvSpPr>
        <p:spPr>
          <a:xfrm>
            <a:off x="2426829" y="4526123"/>
            <a:ext cx="157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50" name="13 Rectángulo"/>
          <p:cNvSpPr/>
          <p:nvPr/>
        </p:nvSpPr>
        <p:spPr>
          <a:xfrm>
            <a:off x="2748157" y="5116537"/>
            <a:ext cx="1980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international doctoral degree students</a:t>
            </a:r>
          </a:p>
          <a:p>
            <a:r>
              <a:rPr lang="ca-ES" b="1" baseline="30000" dirty="0">
                <a:solidFill>
                  <a:schemeClr val="bg1"/>
                </a:solidFill>
              </a:rPr>
              <a:t>(79% of them non EU)</a:t>
            </a:r>
          </a:p>
          <a:p>
            <a:r>
              <a:rPr lang="zh-CN" altLang="ca-ES" baseline="30000" dirty="0">
                <a:solidFill>
                  <a:schemeClr val="bg1"/>
                </a:solidFill>
                <a:ea typeface="宋体" panose="02010600030101010101" pitchFamily="2" charset="-122"/>
              </a:rPr>
              <a:t>国际博士学生</a:t>
            </a:r>
          </a:p>
        </p:txBody>
      </p:sp>
      <p:cxnSp>
        <p:nvCxnSpPr>
          <p:cNvPr id="42" name="48 Conector recto"/>
          <p:cNvCxnSpPr/>
          <p:nvPr/>
        </p:nvCxnSpPr>
        <p:spPr>
          <a:xfrm flipV="1">
            <a:off x="2095888" y="4007091"/>
            <a:ext cx="249823" cy="15765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QuadreDeText 44"/>
          <p:cNvSpPr txBox="1"/>
          <p:nvPr/>
        </p:nvSpPr>
        <p:spPr>
          <a:xfrm>
            <a:off x="1295855" y="5591416"/>
            <a:ext cx="157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736</a:t>
            </a:r>
          </a:p>
        </p:txBody>
      </p:sp>
      <p:sp>
        <p:nvSpPr>
          <p:cNvPr id="48" name="13 Rectángulo"/>
          <p:cNvSpPr/>
          <p:nvPr/>
        </p:nvSpPr>
        <p:spPr>
          <a:xfrm>
            <a:off x="1632162" y="6215672"/>
            <a:ext cx="50280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</a:rPr>
              <a:t>higher</a:t>
            </a:r>
            <a:r>
              <a:rPr lang="ca-ES" b="1" baseline="30000" dirty="0">
                <a:solidFill>
                  <a:schemeClr val="bg1"/>
                </a:solidFill>
              </a:rPr>
              <a:t> </a:t>
            </a:r>
            <a:r>
              <a:rPr lang="en-GB" b="1" baseline="30000" dirty="0">
                <a:solidFill>
                  <a:schemeClr val="bg1"/>
                </a:solidFill>
              </a:rPr>
              <a:t>education institutions </a:t>
            </a:r>
            <a:r>
              <a:rPr lang="ca-ES" b="1" baseline="30000" dirty="0">
                <a:solidFill>
                  <a:schemeClr val="bg1"/>
                </a:solidFill>
              </a:rPr>
              <a:t>with Student Exchange agreements</a:t>
            </a:r>
            <a:endParaRPr lang="ja-JP" altLang="ca-ES" b="1" baseline="30000" dirty="0">
              <a:solidFill>
                <a:schemeClr val="bg1"/>
              </a:solidFill>
            </a:endParaRPr>
          </a:p>
          <a:p>
            <a:r>
              <a:rPr lang="ja-JP" altLang="ca-ES" b="1" baseline="30000" dirty="0">
                <a:solidFill>
                  <a:schemeClr val="bg1"/>
                </a:solidFill>
              </a:rPr>
              <a:t>有学生的</a:t>
            </a:r>
            <a:r>
              <a:rPr lang="zh-CN" altLang="ca-ES" b="1" baseline="30000" dirty="0">
                <a:solidFill>
                  <a:schemeClr val="bg1"/>
                </a:solidFill>
              </a:rPr>
              <a:t>高等院校</a:t>
            </a:r>
          </a:p>
          <a:p>
            <a:r>
              <a:rPr lang="zh-CN" altLang="ca-ES" b="1" baseline="30000" dirty="0">
                <a:solidFill>
                  <a:schemeClr val="bg1"/>
                </a:solidFill>
              </a:rPr>
              <a:t>交换协议</a:t>
            </a:r>
            <a:endParaRPr lang="ca-ES" b="1" baseline="30000" dirty="0">
              <a:solidFill>
                <a:schemeClr val="bg1"/>
              </a:solidFill>
            </a:endParaRPr>
          </a:p>
          <a:p>
            <a:br>
              <a:rPr lang="ja-JP" altLang="ca-ES" dirty="0"/>
            </a:br>
            <a:br>
              <a:rPr lang="zh-CN" altLang="ca-ES" dirty="0"/>
            </a:br>
            <a:br>
              <a:rPr lang="zh-CN" altLang="ca-ES" dirty="0"/>
            </a:br>
            <a:endParaRPr lang="ca-ES" baseline="30000" dirty="0">
              <a:solidFill>
                <a:schemeClr val="bg1"/>
              </a:solidFill>
            </a:endParaRPr>
          </a:p>
        </p:txBody>
      </p:sp>
      <p:sp>
        <p:nvSpPr>
          <p:cNvPr id="55" name="QuadreDeText 31"/>
          <p:cNvSpPr txBox="1"/>
          <p:nvPr/>
        </p:nvSpPr>
        <p:spPr>
          <a:xfrm>
            <a:off x="5571102" y="496809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422696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1628775"/>
            <a:ext cx="349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27844" y="1232756"/>
            <a:ext cx="5004556" cy="455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400" dirty="0">
                <a:ea typeface="宋体" charset="-122"/>
              </a:rPr>
              <a:t> </a:t>
            </a:r>
            <a:r>
              <a:rPr lang="en-GB" sz="1400" dirty="0"/>
              <a:t>Architecture and Urban Planning </a:t>
            </a:r>
          </a:p>
          <a:p>
            <a:pPr>
              <a:lnSpc>
                <a:spcPct val="125000"/>
              </a:lnSpc>
              <a:buClr>
                <a:srgbClr val="0766B2"/>
              </a:buClr>
            </a:pPr>
            <a:r>
              <a:rPr lang="zh-CN" altLang="en-US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建筑学</a:t>
            </a:r>
            <a:r>
              <a:rPr lang="zh-CN" altLang="en-US" sz="1400" b="1" dirty="0">
                <a:solidFill>
                  <a:srgbClr val="0070C0"/>
                </a:solidFill>
              </a:rPr>
              <a:t>、城市规划和建筑工程</a:t>
            </a:r>
            <a:endParaRPr lang="ca-ES" altLang="zh-CN" sz="14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GB" sz="1400" dirty="0"/>
              <a:t>Aerospace Engineering </a:t>
            </a:r>
            <a:r>
              <a:rPr lang="zh-CN" altLang="en-US" sz="1400" b="1" dirty="0">
                <a:solidFill>
                  <a:srgbClr val="0070C0"/>
                </a:solidFill>
              </a:rPr>
              <a:t>航天航空</a:t>
            </a:r>
            <a:endParaRPr lang="en-US" altLang="zh-CN" sz="1400" b="1" dirty="0">
              <a:solidFill>
                <a:srgbClr val="0070C0"/>
              </a:solidFill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400" dirty="0">
                <a:latin typeface="Calibri" pitchFamily="34" charset="0"/>
                <a:ea typeface="宋体" charset="-122"/>
              </a:rPr>
              <a:t> </a:t>
            </a:r>
            <a:r>
              <a:rPr lang="en-GB" sz="1400" dirty="0"/>
              <a:t>Agricultural and Biosystems Engineering </a:t>
            </a:r>
          </a:p>
          <a:p>
            <a:pPr>
              <a:lnSpc>
                <a:spcPct val="125000"/>
              </a:lnSpc>
              <a:buClr>
                <a:srgbClr val="0766B2"/>
              </a:buClr>
            </a:pPr>
            <a:r>
              <a:rPr lang="zh-CN" altLang="ca-ES" sz="1400" b="1" dirty="0">
                <a:solidFill>
                  <a:srgbClr val="0070C0"/>
                </a:solidFill>
                <a:latin typeface="+mj-lt"/>
              </a:rPr>
              <a:t>农业和生物系统工程</a:t>
            </a:r>
            <a:endParaRPr lang="es-ES" sz="1400" b="1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400" dirty="0">
                <a:ea typeface="宋体" charset="-122"/>
              </a:rPr>
              <a:t>Civil, Environmental and Geological Engineering</a:t>
            </a:r>
          </a:p>
          <a:p>
            <a:pPr>
              <a:lnSpc>
                <a:spcPct val="125000"/>
              </a:lnSpc>
              <a:buClr>
                <a:srgbClr val="0766B2"/>
              </a:buClr>
            </a:pPr>
            <a:r>
              <a:rPr lang="zh-TW" altLang="en-US" sz="1400" b="1" dirty="0">
                <a:solidFill>
                  <a:srgbClr val="0070C0"/>
                </a:solidFill>
              </a:rPr>
              <a:t>土木</a:t>
            </a:r>
            <a:r>
              <a:rPr lang="zh-CN" altLang="en-US" sz="1400" b="1" dirty="0">
                <a:solidFill>
                  <a:srgbClr val="0070C0"/>
                </a:solidFill>
              </a:rPr>
              <a:t>工程</a:t>
            </a:r>
            <a:r>
              <a:rPr lang="zh-TW" altLang="en-US" sz="1400" b="1" dirty="0">
                <a:solidFill>
                  <a:srgbClr val="0070C0"/>
                </a:solidFill>
              </a:rPr>
              <a:t>、环境和地质</a:t>
            </a:r>
            <a:r>
              <a:rPr lang="zh-CN" altLang="en-US" sz="1400" b="1" dirty="0">
                <a:solidFill>
                  <a:srgbClr val="0070C0"/>
                </a:solidFill>
              </a:rPr>
              <a:t>工程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400" dirty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400" dirty="0">
                <a:ea typeface="宋体" charset="-122"/>
              </a:rPr>
              <a:t>Computer Science </a:t>
            </a:r>
            <a:r>
              <a:rPr lang="zh-CN" altLang="en-US" sz="1400" b="1" dirty="0">
                <a:solidFill>
                  <a:srgbClr val="0070C0"/>
                </a:solidFill>
              </a:rPr>
              <a:t>信息学</a:t>
            </a:r>
            <a:endParaRPr lang="en-US" altLang="zh-CN" sz="1400" b="1" dirty="0"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400" dirty="0">
                <a:ea typeface="宋体" charset="-122"/>
              </a:rPr>
              <a:t> </a:t>
            </a:r>
            <a:r>
              <a:rPr lang="en-US" altLang="zh-CN" sz="1400" dirty="0">
                <a:solidFill>
                  <a:schemeClr val="tx2"/>
                </a:solidFill>
                <a:ea typeface="宋体" charset="-122"/>
              </a:rPr>
              <a:t>Engineering for Industry: </a:t>
            </a:r>
            <a:r>
              <a:rPr lang="en-US" altLang="zh-CN" sz="1400" dirty="0">
                <a:ea typeface="宋体" charset="-122"/>
              </a:rPr>
              <a:t>Energy, Biomedical, Chemical, Electrical, Materials and Mechanical</a:t>
            </a:r>
          </a:p>
          <a:p>
            <a:pPr>
              <a:lnSpc>
                <a:spcPct val="125000"/>
              </a:lnSpc>
              <a:buClr>
                <a:srgbClr val="0766B2"/>
              </a:buClr>
            </a:pPr>
            <a:r>
              <a:rPr lang="zh-TW" altLang="en-US" sz="1400" b="1" dirty="0">
                <a:solidFill>
                  <a:srgbClr val="0070C0"/>
                </a:solidFill>
              </a:rPr>
              <a:t>工业</a:t>
            </a:r>
            <a:r>
              <a:rPr lang="zh-CN" altLang="en-US" sz="1400" b="1" dirty="0">
                <a:solidFill>
                  <a:srgbClr val="0070C0"/>
                </a:solidFill>
              </a:rPr>
              <a:t>工程</a:t>
            </a:r>
            <a:r>
              <a:rPr lang="zh-TW" altLang="en-US" sz="1400" b="1" dirty="0">
                <a:solidFill>
                  <a:srgbClr val="0070C0"/>
                </a:solidFill>
              </a:rPr>
              <a:t>：能源、工业设计、生物、化学、电气</a:t>
            </a:r>
            <a:r>
              <a:rPr lang="zh-CN" altLang="en-US" sz="1400" b="1" dirty="0">
                <a:solidFill>
                  <a:srgbClr val="0070C0"/>
                </a:solidFill>
              </a:rPr>
              <a:t>和机械</a:t>
            </a:r>
            <a:endParaRPr lang="en-US" altLang="zh-CN" sz="1400" b="1" dirty="0"/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400" dirty="0">
                <a:ea typeface="宋体" charset="-122"/>
              </a:rPr>
              <a:t> Naval, Maritime and Nautical Engineering</a:t>
            </a:r>
          </a:p>
          <a:p>
            <a:pPr>
              <a:lnSpc>
                <a:spcPct val="125000"/>
              </a:lnSpc>
              <a:buClr>
                <a:srgbClr val="0766B2"/>
              </a:buClr>
            </a:pPr>
            <a:r>
              <a:rPr lang="zh-TW" altLang="en-US" sz="1400" b="1" dirty="0">
                <a:solidFill>
                  <a:srgbClr val="0070C0"/>
                </a:solidFill>
              </a:rPr>
              <a:t>海洋与航海工程</a:t>
            </a:r>
            <a:r>
              <a:rPr lang="en-US" altLang="zh-CN" sz="1400" b="1" dirty="0">
                <a:ea typeface="宋体" charset="-122"/>
              </a:rPr>
              <a:t> </a:t>
            </a: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400" dirty="0">
                <a:ea typeface="宋体" charset="-122"/>
              </a:rPr>
              <a:t> Telecommunications and Electronic Systems Engineering</a:t>
            </a:r>
          </a:p>
          <a:p>
            <a:pPr>
              <a:lnSpc>
                <a:spcPct val="125000"/>
              </a:lnSpc>
              <a:buClr>
                <a:srgbClr val="0766B2"/>
              </a:buClr>
            </a:pPr>
            <a:r>
              <a:rPr lang="en-US" altLang="zh-CN" sz="1400" dirty="0">
                <a:ea typeface="宋体" charset="-122"/>
              </a:rPr>
              <a:t> </a:t>
            </a:r>
            <a:r>
              <a:rPr lang="zh-CN" altLang="en-US" sz="1400" b="1" dirty="0">
                <a:solidFill>
                  <a:srgbClr val="0070C0"/>
                </a:solidFill>
              </a:rPr>
              <a:t>电信和电子系统工程</a:t>
            </a:r>
            <a:endParaRPr lang="ca-ES" altLang="zh-CN" sz="1400" b="1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GB" sz="1400" dirty="0"/>
              <a:t> Applied Sciences: Mathematics, Statistics, Physics, Optics and Photonics </a:t>
            </a:r>
            <a:r>
              <a:rPr lang="zh-TW" altLang="en-US" sz="1400" b="1" dirty="0">
                <a:solidFill>
                  <a:srgbClr val="0070C0"/>
                </a:solidFill>
              </a:rPr>
              <a:t>应用科学：数学、统计</a:t>
            </a:r>
            <a:r>
              <a:rPr lang="zh-CN" altLang="en-US" sz="1400" b="1" dirty="0">
                <a:solidFill>
                  <a:srgbClr val="0070C0"/>
                </a:solidFill>
              </a:rPr>
              <a:t>学</a:t>
            </a:r>
            <a:r>
              <a:rPr lang="zh-TW" altLang="en-US" sz="1400" b="1" dirty="0">
                <a:solidFill>
                  <a:srgbClr val="0070C0"/>
                </a:solidFill>
              </a:rPr>
              <a:t>、物理、 光学和光子学</a:t>
            </a:r>
            <a:endParaRPr lang="en-US" altLang="zh-CN" b="1" dirty="0">
              <a:ea typeface="宋体" charset="-122"/>
            </a:endParaRPr>
          </a:p>
        </p:txBody>
      </p:sp>
      <p:sp>
        <p:nvSpPr>
          <p:cNvPr id="19460" name="2 Marcador de contenido"/>
          <p:cNvSpPr>
            <a:spLocks noGrp="1"/>
          </p:cNvSpPr>
          <p:nvPr>
            <p:ph idx="4294967295"/>
          </p:nvPr>
        </p:nvSpPr>
        <p:spPr>
          <a:xfrm>
            <a:off x="3131840" y="595467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n-GB" sz="2000" b="1" dirty="0"/>
              <a:t>Fields</a:t>
            </a:r>
            <a:r>
              <a:rPr lang="es-ES" sz="2000" b="1" dirty="0"/>
              <a:t> </a:t>
            </a:r>
            <a:r>
              <a:rPr lang="zh-CN" altLang="es-ES" sz="2000" b="1" dirty="0">
                <a:solidFill>
                  <a:srgbClr val="3366CC"/>
                </a:solidFill>
              </a:rPr>
              <a:t>专业领域</a:t>
            </a:r>
            <a:endParaRPr lang="zh-CN" altLang="ca-ES" sz="2000" b="1" dirty="0">
              <a:solidFill>
                <a:srgbClr val="3366CC"/>
              </a:solidFill>
            </a:endParaRPr>
          </a:p>
          <a:p>
            <a:pPr algn="r" eaLnBrk="1" hangingPunct="1">
              <a:spcBef>
                <a:spcPct val="0"/>
              </a:spcBef>
              <a:buNone/>
            </a:pP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36512" y="1046317"/>
            <a:ext cx="248427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ca-ES" b="0" i="0" u="none" strike="noStrike" cap="none" normalizeH="0" baseline="0" dirty="0">
              <a:ln>
                <a:noFill/>
              </a:ln>
              <a:solidFill>
                <a:srgbClr val="3366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684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7"/>
          <p:cNvSpPr>
            <a:spLocks noChangeArrowheads="1"/>
          </p:cNvSpPr>
          <p:nvPr/>
        </p:nvSpPr>
        <p:spPr bwMode="auto">
          <a:xfrm>
            <a:off x="4427538" y="3665538"/>
            <a:ext cx="647700" cy="644525"/>
          </a:xfrm>
          <a:prstGeom prst="ellipse">
            <a:avLst/>
          </a:prstGeom>
          <a:solidFill>
            <a:srgbClr val="076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ca-ES" altLang="es-ES" sz="2400"/>
          </a:p>
        </p:txBody>
      </p:sp>
      <p:sp>
        <p:nvSpPr>
          <p:cNvPr id="21507" name="Line 70"/>
          <p:cNvSpPr>
            <a:spLocks noChangeShapeType="1"/>
          </p:cNvSpPr>
          <p:nvPr/>
        </p:nvSpPr>
        <p:spPr bwMode="auto">
          <a:xfrm flipV="1">
            <a:off x="2450129" y="4310063"/>
            <a:ext cx="1977409" cy="1132422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08" name="Line 71"/>
          <p:cNvSpPr>
            <a:spLocks noChangeShapeType="1"/>
          </p:cNvSpPr>
          <p:nvPr/>
        </p:nvSpPr>
        <p:spPr bwMode="auto">
          <a:xfrm>
            <a:off x="3167063" y="3157538"/>
            <a:ext cx="1189037" cy="5905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09" name="Line 72"/>
          <p:cNvSpPr>
            <a:spLocks noChangeShapeType="1"/>
          </p:cNvSpPr>
          <p:nvPr/>
        </p:nvSpPr>
        <p:spPr bwMode="auto">
          <a:xfrm flipH="1" flipV="1">
            <a:off x="3662363" y="1952625"/>
            <a:ext cx="871537" cy="1604963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10" name="Line 74"/>
          <p:cNvSpPr>
            <a:spLocks noChangeShapeType="1"/>
          </p:cNvSpPr>
          <p:nvPr/>
        </p:nvSpPr>
        <p:spPr bwMode="auto">
          <a:xfrm>
            <a:off x="3059113" y="3987800"/>
            <a:ext cx="1292225" cy="1588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11" name="Line 74"/>
          <p:cNvSpPr>
            <a:spLocks noChangeShapeType="1"/>
          </p:cNvSpPr>
          <p:nvPr/>
        </p:nvSpPr>
        <p:spPr bwMode="auto">
          <a:xfrm flipH="1" flipV="1">
            <a:off x="4932363" y="4335463"/>
            <a:ext cx="309562" cy="6159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1512" name="Agrupa 5"/>
          <p:cNvGrpSpPr>
            <a:grpSpLocks/>
          </p:cNvGrpSpPr>
          <p:nvPr/>
        </p:nvGrpSpPr>
        <p:grpSpPr bwMode="auto">
          <a:xfrm>
            <a:off x="5318657" y="4972748"/>
            <a:ext cx="3827462" cy="2123658"/>
            <a:chOff x="5092701" y="5057775"/>
            <a:chExt cx="3827523" cy="2122745"/>
          </a:xfrm>
        </p:grpSpPr>
        <p:grpSp>
          <p:nvGrpSpPr>
            <p:cNvPr id="21552" name="Group 45"/>
            <p:cNvGrpSpPr>
              <a:grpSpLocks/>
            </p:cNvGrpSpPr>
            <p:nvPr/>
          </p:nvGrpSpPr>
          <p:grpSpPr bwMode="auto">
            <a:xfrm>
              <a:off x="5092701" y="5057776"/>
              <a:ext cx="349250" cy="368300"/>
              <a:chOff x="4694" y="3702"/>
              <a:chExt cx="273" cy="136"/>
            </a:xfrm>
          </p:grpSpPr>
          <p:sp>
            <p:nvSpPr>
              <p:cNvPr id="21554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55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553" name="Rectangle 7"/>
            <p:cNvSpPr>
              <a:spLocks noChangeArrowheads="1"/>
            </p:cNvSpPr>
            <p:nvPr/>
          </p:nvSpPr>
          <p:spPr bwMode="auto">
            <a:xfrm>
              <a:off x="5092701" y="5057775"/>
              <a:ext cx="3827523" cy="212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es-ES" b="1" dirty="0">
                  <a:solidFill>
                    <a:schemeClr val="tx2"/>
                  </a:solidFill>
                  <a:latin typeface="Helvetica" pitchFamily="34" charset="0"/>
                </a:rPr>
                <a:t>2,929</a:t>
              </a:r>
            </a:p>
            <a:p>
              <a:r>
                <a:rPr lang="en-US" altLang="es-ES" b="1" dirty="0">
                  <a:solidFill>
                    <a:srgbClr val="3366CC"/>
                  </a:solidFill>
                  <a:latin typeface="Helvetica" pitchFamily="34" charset="0"/>
                </a:rPr>
                <a:t>Continuing education </a:t>
              </a:r>
              <a:r>
                <a:rPr lang="en-US" altLang="es-ES" dirty="0">
                  <a:latin typeface="Helvetica" pitchFamily="34" charset="0"/>
                </a:rPr>
                <a:t>students:</a:t>
              </a:r>
              <a:r>
                <a:rPr lang="en-US" altLang="es-ES" b="1" dirty="0">
                  <a:solidFill>
                    <a:srgbClr val="0766B2"/>
                  </a:solidFill>
                  <a:latin typeface="Helvetica" pitchFamily="34" charset="0"/>
                </a:rPr>
                <a:t> </a:t>
              </a:r>
              <a:r>
                <a:rPr lang="en-US" altLang="es-ES" dirty="0">
                  <a:latin typeface="Helvetica" pitchFamily="34" charset="0"/>
                </a:rPr>
                <a:t>Life-Long Learning Program, corporate training, and other courses</a:t>
              </a:r>
              <a:r>
                <a:rPr lang="en-US" altLang="es-ES" dirty="0"/>
                <a:t> </a:t>
              </a:r>
            </a:p>
            <a:p>
              <a:r>
                <a:rPr lang="en-US" altLang="es-ES" sz="1400" dirty="0">
                  <a:solidFill>
                    <a:schemeClr val="tx2"/>
                  </a:solidFill>
                  <a:ea typeface="宋体" panose="02010600030101010101" pitchFamily="2" charset="-122"/>
                </a:rPr>
                <a:t>2,929</a:t>
              </a:r>
              <a:r>
                <a:rPr lang="en-US" altLang="es-ES" sz="1400" dirty="0">
                  <a:ea typeface="宋体" panose="02010600030101010101" pitchFamily="2" charset="-122"/>
                </a:rPr>
                <a:t> </a:t>
              </a:r>
              <a:r>
                <a:rPr lang="zh-CN" altLang="en-US" sz="1400" b="1" dirty="0">
                  <a:ea typeface="宋体" panose="02010600030101010101" pitchFamily="2" charset="-122"/>
                </a:rPr>
                <a:t>继续教育学生：终身学习课程项目，培训及其他课程</a:t>
              </a:r>
            </a:p>
            <a:p>
              <a:endParaRPr lang="en-US" altLang="es-ES" sz="1400" dirty="0"/>
            </a:p>
          </p:txBody>
        </p:sp>
      </p:grpSp>
      <p:grpSp>
        <p:nvGrpSpPr>
          <p:cNvPr id="21513" name="Agrupa 6"/>
          <p:cNvGrpSpPr>
            <a:grpSpLocks/>
          </p:cNvGrpSpPr>
          <p:nvPr/>
        </p:nvGrpSpPr>
        <p:grpSpPr bwMode="auto">
          <a:xfrm>
            <a:off x="682625" y="5144284"/>
            <a:ext cx="2886075" cy="1245404"/>
            <a:chOff x="2188796" y="5616113"/>
            <a:chExt cx="2886442" cy="1247035"/>
          </a:xfrm>
        </p:grpSpPr>
        <p:grpSp>
          <p:nvGrpSpPr>
            <p:cNvPr id="21548" name="Group 45"/>
            <p:cNvGrpSpPr>
              <a:grpSpLocks/>
            </p:cNvGrpSpPr>
            <p:nvPr/>
          </p:nvGrpSpPr>
          <p:grpSpPr bwMode="auto">
            <a:xfrm>
              <a:off x="2188796" y="5616113"/>
              <a:ext cx="349250" cy="368300"/>
              <a:chOff x="4694" y="3702"/>
              <a:chExt cx="273" cy="136"/>
            </a:xfrm>
          </p:grpSpPr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549" name="Rectangle 35"/>
            <p:cNvSpPr>
              <a:spLocks noChangeArrowheads="1"/>
            </p:cNvSpPr>
            <p:nvPr/>
          </p:nvSpPr>
          <p:spPr bwMode="auto">
            <a:xfrm>
              <a:off x="2247900" y="5661247"/>
              <a:ext cx="2827338" cy="120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es-ES" b="1" dirty="0">
                  <a:solidFill>
                    <a:schemeClr val="tx2"/>
                  </a:solidFill>
                  <a:latin typeface="Helvetica" pitchFamily="34" charset="0"/>
                </a:rPr>
                <a:t>3,823</a:t>
              </a:r>
            </a:p>
            <a:p>
              <a:r>
                <a:rPr lang="en-US" altLang="es-ES" dirty="0">
                  <a:latin typeface="Helvetica" pitchFamily="34" charset="0"/>
                </a:rPr>
                <a:t>Students</a:t>
              </a:r>
              <a:r>
                <a:rPr lang="en-US" altLang="es-ES" dirty="0">
                  <a:solidFill>
                    <a:srgbClr val="FF0000"/>
                  </a:solidFill>
                </a:rPr>
                <a:t> </a:t>
              </a:r>
              <a:r>
                <a:rPr lang="en-US" altLang="es-ES" b="1" dirty="0">
                  <a:solidFill>
                    <a:srgbClr val="3366CC"/>
                  </a:solidFill>
                  <a:latin typeface="Helvetica" pitchFamily="34" charset="0"/>
                </a:rPr>
                <a:t>Internships</a:t>
              </a:r>
            </a:p>
            <a:p>
              <a:r>
                <a:rPr lang="ca-ES" altLang="zh-CN" dirty="0">
                  <a:ea typeface="宋体" panose="02010600030101010101" pitchFamily="2" charset="-122"/>
                </a:rPr>
                <a:t>4,844 </a:t>
              </a:r>
              <a:r>
                <a:rPr lang="zh-CN" altLang="en-US" b="1" dirty="0">
                  <a:ea typeface="宋体" panose="02010600030101010101" pitchFamily="2" charset="-122"/>
                </a:rPr>
                <a:t>名交换生</a:t>
              </a:r>
            </a:p>
            <a:p>
              <a:r>
                <a:rPr lang="en-US" altLang="es-ES" b="1" dirty="0">
                  <a:solidFill>
                    <a:srgbClr val="3366CC"/>
                  </a:solidFill>
                  <a:latin typeface="Helvetica" pitchFamily="34" charset="0"/>
                </a:rPr>
                <a:t> </a:t>
              </a:r>
              <a:endParaRPr lang="es-ES" altLang="es-ES" sz="1000" b="1" dirty="0">
                <a:solidFill>
                  <a:srgbClr val="3366CC"/>
                </a:solidFill>
                <a:latin typeface="Helvetica" pitchFamily="34" charset="0"/>
              </a:endParaRPr>
            </a:p>
          </p:txBody>
        </p:sp>
      </p:grpSp>
      <p:grpSp>
        <p:nvGrpSpPr>
          <p:cNvPr id="21515" name="Group 45"/>
          <p:cNvGrpSpPr>
            <a:grpSpLocks/>
          </p:cNvGrpSpPr>
          <p:nvPr/>
        </p:nvGrpSpPr>
        <p:grpSpPr bwMode="auto">
          <a:xfrm>
            <a:off x="682625" y="3194050"/>
            <a:ext cx="349250" cy="368300"/>
            <a:chOff x="4694" y="3702"/>
            <a:chExt cx="273" cy="136"/>
          </a:xfrm>
        </p:grpSpPr>
        <p:sp>
          <p:nvSpPr>
            <p:cNvPr id="21546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547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516" name="Rectangle 36"/>
          <p:cNvSpPr>
            <a:spLocks noChangeArrowheads="1"/>
          </p:cNvSpPr>
          <p:nvPr/>
        </p:nvSpPr>
        <p:spPr bwMode="auto">
          <a:xfrm>
            <a:off x="682625" y="3209925"/>
            <a:ext cx="27320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s-ES" b="1" dirty="0">
                <a:solidFill>
                  <a:schemeClr val="tx2"/>
                </a:solidFill>
                <a:latin typeface="Helvetica" pitchFamily="34" charset="0"/>
              </a:rPr>
              <a:t>81 </a:t>
            </a:r>
            <a:r>
              <a:rPr lang="en-US" altLang="es-ES" b="1" dirty="0">
                <a:solidFill>
                  <a:srgbClr val="3366CC"/>
                </a:solidFill>
                <a:latin typeface="Helvetica" pitchFamily="34" charset="0"/>
              </a:rPr>
              <a:t>Master’s </a:t>
            </a:r>
            <a:r>
              <a:rPr lang="en-US" altLang="es-ES" dirty="0"/>
              <a:t>programs       </a:t>
            </a:r>
            <a:r>
              <a:rPr lang="en-US" altLang="es-ES" dirty="0">
                <a:solidFill>
                  <a:schemeClr val="tx2"/>
                </a:solidFill>
              </a:rPr>
              <a:t>81</a:t>
            </a:r>
            <a:r>
              <a:rPr lang="en-US" altLang="es-ES" dirty="0"/>
              <a:t> </a:t>
            </a:r>
            <a:r>
              <a:rPr lang="zh-CN" altLang="en-US" b="1" dirty="0">
                <a:ea typeface="宋体" panose="02010600030101010101" pitchFamily="2" charset="-122"/>
              </a:rPr>
              <a:t>硕士项目</a:t>
            </a:r>
            <a:endParaRPr lang="en-US" altLang="es-ES" b="1" dirty="0"/>
          </a:p>
          <a:p>
            <a:r>
              <a:rPr lang="en-US" altLang="es-ES" sz="1400" dirty="0">
                <a:solidFill>
                  <a:schemeClr val="tx2"/>
                </a:solidFill>
              </a:rPr>
              <a:t>7 Erasmus Mundus</a:t>
            </a:r>
          </a:p>
          <a:p>
            <a:r>
              <a:rPr lang="en-US" altLang="es-ES" sz="1400" dirty="0">
                <a:solidFill>
                  <a:schemeClr val="tx2"/>
                </a:solidFill>
              </a:rPr>
              <a:t>34 fully in English</a:t>
            </a:r>
          </a:p>
          <a:p>
            <a:r>
              <a:rPr lang="es-ES" altLang="zh-CN" sz="1400" b="1" dirty="0">
                <a:solidFill>
                  <a:schemeClr val="tx2"/>
                </a:solidFill>
                <a:ea typeface="宋体" panose="02010600030101010101" pitchFamily="2" charset="-122"/>
              </a:rPr>
              <a:t>7</a:t>
            </a:r>
            <a:r>
              <a:rPr lang="zh-CN" altLang="en-US" sz="1400" b="1" dirty="0">
                <a:solidFill>
                  <a:schemeClr val="tx2"/>
                </a:solidFill>
                <a:ea typeface="宋体" panose="02010600030101010101" pitchFamily="2" charset="-122"/>
              </a:rPr>
              <a:t>个伊拉斯谟奖学金项目</a:t>
            </a:r>
          </a:p>
          <a:p>
            <a:r>
              <a:rPr lang="ca-ES" altLang="zh-CN" sz="1400" dirty="0">
                <a:solidFill>
                  <a:schemeClr val="tx2"/>
                </a:solidFill>
                <a:ea typeface="宋体" panose="02010600030101010101" pitchFamily="2" charset="-122"/>
              </a:rPr>
              <a:t>34</a:t>
            </a:r>
            <a:r>
              <a:rPr lang="zh-CN" altLang="en-US" sz="1400" b="1" dirty="0">
                <a:solidFill>
                  <a:schemeClr val="tx2"/>
                </a:solidFill>
                <a:ea typeface="宋体" panose="02010600030101010101" pitchFamily="2" charset="-122"/>
              </a:rPr>
              <a:t>个全英授课项目</a:t>
            </a:r>
            <a:endParaRPr lang="en-US" altLang="es-ES" sz="1400" b="1" dirty="0"/>
          </a:p>
        </p:txBody>
      </p:sp>
      <p:grpSp>
        <p:nvGrpSpPr>
          <p:cNvPr id="21518" name="Agrupa 1"/>
          <p:cNvGrpSpPr>
            <a:grpSpLocks/>
          </p:cNvGrpSpPr>
          <p:nvPr/>
        </p:nvGrpSpPr>
        <p:grpSpPr bwMode="auto">
          <a:xfrm>
            <a:off x="6537325" y="2276474"/>
            <a:ext cx="3759200" cy="2051246"/>
            <a:chOff x="3250704" y="1487538"/>
            <a:chExt cx="3759932" cy="2049684"/>
          </a:xfrm>
        </p:grpSpPr>
        <p:grpSp>
          <p:nvGrpSpPr>
            <p:cNvPr id="21541" name="Group 45"/>
            <p:cNvGrpSpPr>
              <a:grpSpLocks/>
            </p:cNvGrpSpPr>
            <p:nvPr/>
          </p:nvGrpSpPr>
          <p:grpSpPr bwMode="auto">
            <a:xfrm>
              <a:off x="3250704" y="1487538"/>
              <a:ext cx="349250" cy="368300"/>
              <a:chOff x="4694" y="3702"/>
              <a:chExt cx="273" cy="136"/>
            </a:xfrm>
          </p:grpSpPr>
          <p:sp>
            <p:nvSpPr>
              <p:cNvPr id="21544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45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542" name="Rectangle 41"/>
            <p:cNvSpPr>
              <a:spLocks noChangeArrowheads="1"/>
            </p:cNvSpPr>
            <p:nvPr/>
          </p:nvSpPr>
          <p:spPr bwMode="auto">
            <a:xfrm>
              <a:off x="3355739" y="1530509"/>
              <a:ext cx="3654897" cy="200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s-ES" altLang="es-ES" b="1" dirty="0">
                  <a:solidFill>
                    <a:schemeClr val="tx2"/>
                  </a:solidFill>
                  <a:latin typeface="Helvetica" pitchFamily="34" charset="0"/>
                </a:rPr>
                <a:t>45</a:t>
              </a:r>
            </a:p>
            <a:p>
              <a:r>
                <a:rPr lang="en-US" altLang="es-ES" b="1" dirty="0">
                  <a:solidFill>
                    <a:srgbClr val="0766B2"/>
                  </a:solidFill>
                  <a:latin typeface="Helvetica" pitchFamily="34" charset="0"/>
                </a:rPr>
                <a:t>PhD </a:t>
              </a:r>
              <a:r>
                <a:rPr lang="en-US" altLang="es-ES" dirty="0">
                  <a:latin typeface="Helvetica" pitchFamily="34" charset="0"/>
                </a:rPr>
                <a:t>programs</a:t>
              </a:r>
            </a:p>
            <a:p>
              <a:r>
                <a:rPr lang="en-US" altLang="zh-CN" dirty="0">
                  <a:latin typeface="Helvetica" pitchFamily="34" charset="0"/>
                  <a:ea typeface="宋体" panose="02010600030101010101" pitchFamily="2" charset="-122"/>
                </a:rPr>
                <a:t>45</a:t>
              </a:r>
              <a:r>
                <a:rPr lang="zh-CN" altLang="en-US" b="1" dirty="0">
                  <a:latin typeface="Helvetica" pitchFamily="34" charset="0"/>
                  <a:ea typeface="宋体" panose="02010600030101010101" pitchFamily="2" charset="-122"/>
                </a:rPr>
                <a:t>个博士项目</a:t>
              </a:r>
              <a:endParaRPr lang="en-US" altLang="es-ES" b="1" dirty="0">
                <a:latin typeface="Helvetica" pitchFamily="34" charset="0"/>
              </a:endParaRPr>
            </a:p>
            <a:p>
              <a:r>
                <a:rPr lang="en-US" altLang="es-ES" sz="1400" dirty="0">
                  <a:solidFill>
                    <a:schemeClr val="tx2"/>
                  </a:solidFill>
                </a:rPr>
                <a:t>1 Erasmus Mundus</a:t>
              </a:r>
            </a:p>
            <a:p>
              <a:r>
                <a:rPr lang="en-US" altLang="zh-CN" sz="1400" dirty="0">
                  <a:solidFill>
                    <a:schemeClr val="tx2"/>
                  </a:solidFill>
                </a:rPr>
                <a:t>1 </a:t>
              </a:r>
              <a:r>
                <a:rPr lang="zh-CN" altLang="en-US" sz="1400" b="1" dirty="0">
                  <a:ea typeface="宋体" panose="02010600030101010101" pitchFamily="2" charset="-122"/>
                </a:rPr>
                <a:t>个伊拉斯谟奖学金项目</a:t>
              </a:r>
              <a:br>
                <a:rPr lang="en-US" altLang="es-ES" sz="1400" dirty="0"/>
              </a:br>
              <a:r>
                <a:rPr lang="en-US" altLang="es-ES" sz="1050" dirty="0">
                  <a:latin typeface="Helvetica" pitchFamily="34" charset="0"/>
                </a:rPr>
                <a:t>2020-2021</a:t>
              </a:r>
              <a:endParaRPr lang="en-US" altLang="es-ES" sz="1050" dirty="0"/>
            </a:p>
            <a:p>
              <a:br>
                <a:rPr lang="en-US" altLang="es-ES" sz="1400" dirty="0"/>
              </a:br>
              <a:endParaRPr lang="es-ES" altLang="es-ES" dirty="0"/>
            </a:p>
          </p:txBody>
        </p:sp>
      </p:grpSp>
      <p:grpSp>
        <p:nvGrpSpPr>
          <p:cNvPr id="21519" name="Agrupa 2"/>
          <p:cNvGrpSpPr>
            <a:grpSpLocks/>
          </p:cNvGrpSpPr>
          <p:nvPr/>
        </p:nvGrpSpPr>
        <p:grpSpPr bwMode="auto">
          <a:xfrm>
            <a:off x="6513850" y="1297135"/>
            <a:ext cx="3323326" cy="1200329"/>
            <a:chOff x="5654470" y="1459192"/>
            <a:chExt cx="3323326" cy="1200736"/>
          </a:xfrm>
        </p:grpSpPr>
        <p:sp>
          <p:nvSpPr>
            <p:cNvPr id="21537" name="Rectangle 7"/>
            <p:cNvSpPr>
              <a:spLocks noChangeArrowheads="1"/>
            </p:cNvSpPr>
            <p:nvPr/>
          </p:nvSpPr>
          <p:spPr bwMode="auto">
            <a:xfrm>
              <a:off x="5666271" y="1459192"/>
              <a:ext cx="3311525" cy="12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es-ES" b="1" dirty="0">
                  <a:solidFill>
                    <a:schemeClr val="tx2"/>
                  </a:solidFill>
                  <a:latin typeface="Helvetica" pitchFamily="34" charset="0"/>
                </a:rPr>
                <a:t>2,038</a:t>
              </a:r>
            </a:p>
            <a:p>
              <a:r>
                <a:rPr lang="en-US" altLang="es-ES" b="1" dirty="0">
                  <a:solidFill>
                    <a:srgbClr val="0766B2"/>
                  </a:solidFill>
                  <a:latin typeface="Helvetica" pitchFamily="34" charset="0"/>
                </a:rPr>
                <a:t>PhD</a:t>
              </a:r>
              <a:r>
                <a:rPr lang="en-US" altLang="es-ES" dirty="0">
                  <a:latin typeface="Helvetica" pitchFamily="34" charset="0"/>
                </a:rPr>
                <a:t> students</a:t>
              </a:r>
            </a:p>
            <a:p>
              <a:r>
                <a:rPr lang="en-US" altLang="zh-CN" dirty="0">
                  <a:solidFill>
                    <a:schemeClr val="tx2"/>
                  </a:solidFill>
                  <a:latin typeface="Helvetica" pitchFamily="34" charset="0"/>
                  <a:ea typeface="宋体" panose="02010600030101010101" pitchFamily="2" charset="-122"/>
                </a:rPr>
                <a:t>2,038</a:t>
              </a:r>
              <a:r>
                <a:rPr lang="en-US" altLang="zh-CN" dirty="0">
                  <a:latin typeface="Helvetica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b="1" dirty="0">
                  <a:latin typeface="Helvetica" pitchFamily="34" charset="0"/>
                  <a:ea typeface="宋体" panose="02010600030101010101" pitchFamily="2" charset="-122"/>
                </a:rPr>
                <a:t>名博士生</a:t>
              </a:r>
            </a:p>
            <a:p>
              <a:endParaRPr lang="en-US" altLang="es-ES" dirty="0">
                <a:latin typeface="Helvetica" pitchFamily="34" charset="0"/>
              </a:endParaRPr>
            </a:p>
          </p:txBody>
        </p:sp>
        <p:grpSp>
          <p:nvGrpSpPr>
            <p:cNvPr id="21538" name="Group 45"/>
            <p:cNvGrpSpPr>
              <a:grpSpLocks/>
            </p:cNvGrpSpPr>
            <p:nvPr/>
          </p:nvGrpSpPr>
          <p:grpSpPr bwMode="auto">
            <a:xfrm>
              <a:off x="5654470" y="1481639"/>
              <a:ext cx="349250" cy="368300"/>
              <a:chOff x="4694" y="3702"/>
              <a:chExt cx="273" cy="136"/>
            </a:xfrm>
          </p:grpSpPr>
          <p:sp>
            <p:nvSpPr>
              <p:cNvPr id="21539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40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1521" name="Group 45"/>
          <p:cNvGrpSpPr>
            <a:grpSpLocks/>
          </p:cNvGrpSpPr>
          <p:nvPr/>
        </p:nvGrpSpPr>
        <p:grpSpPr bwMode="auto">
          <a:xfrm>
            <a:off x="682625" y="1255713"/>
            <a:ext cx="349250" cy="368300"/>
            <a:chOff x="4694" y="3702"/>
            <a:chExt cx="273" cy="136"/>
          </a:xfrm>
        </p:grpSpPr>
        <p:sp>
          <p:nvSpPr>
            <p:cNvPr id="21535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536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22" name="Agrupa 4"/>
          <p:cNvGrpSpPr>
            <a:grpSpLocks/>
          </p:cNvGrpSpPr>
          <p:nvPr/>
        </p:nvGrpSpPr>
        <p:grpSpPr bwMode="auto">
          <a:xfrm>
            <a:off x="6474439" y="4150354"/>
            <a:ext cx="2669561" cy="1140909"/>
            <a:chOff x="6050222" y="4234547"/>
            <a:chExt cx="3599681" cy="1138498"/>
          </a:xfrm>
        </p:grpSpPr>
        <p:sp>
          <p:nvSpPr>
            <p:cNvPr id="21531" name="Rectangle 7"/>
            <p:cNvSpPr>
              <a:spLocks noChangeArrowheads="1"/>
            </p:cNvSpPr>
            <p:nvPr/>
          </p:nvSpPr>
          <p:spPr bwMode="auto">
            <a:xfrm>
              <a:off x="6050222" y="4236678"/>
              <a:ext cx="3599681" cy="113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es-ES" b="1" dirty="0">
                  <a:solidFill>
                    <a:schemeClr val="tx2"/>
                  </a:solidFill>
                  <a:latin typeface="Helvetica" pitchFamily="34" charset="0"/>
                </a:rPr>
                <a:t>69,442 </a:t>
              </a:r>
              <a:r>
                <a:rPr lang="en-US" altLang="es-ES" sz="1600" dirty="0">
                  <a:solidFill>
                    <a:schemeClr val="tx2"/>
                  </a:solidFill>
                  <a:latin typeface="Helvetica" pitchFamily="34" charset="0"/>
                </a:rPr>
                <a:t>members registered in </a:t>
              </a:r>
              <a:r>
                <a:rPr lang="en-US" altLang="es-ES" dirty="0" err="1">
                  <a:latin typeface="Helvetica" pitchFamily="34" charset="0"/>
                </a:rPr>
                <a:t>UPC</a:t>
              </a:r>
              <a:r>
                <a:rPr lang="en-US" altLang="es-ES" b="1" dirty="0" err="1">
                  <a:solidFill>
                    <a:srgbClr val="3366CC"/>
                  </a:solidFill>
                  <a:latin typeface="Helvetica" pitchFamily="34" charset="0"/>
                </a:rPr>
                <a:t>Alumni</a:t>
              </a:r>
              <a:endParaRPr lang="en-US" altLang="es-ES" b="1" dirty="0">
                <a:solidFill>
                  <a:srgbClr val="3366CC"/>
                </a:solidFill>
                <a:latin typeface="Helvetica" pitchFamily="34" charset="0"/>
              </a:endParaRPr>
            </a:p>
            <a:p>
              <a:r>
                <a:rPr lang="en-US" altLang="zh-CN" sz="1400" dirty="0">
                  <a:solidFill>
                    <a:schemeClr val="tx2"/>
                  </a:solidFill>
                  <a:latin typeface="Helvetica" pitchFamily="34" charset="0"/>
                </a:rPr>
                <a:t>69,442</a:t>
              </a:r>
              <a:r>
                <a:rPr lang="en-US" altLang="zh-CN" sz="1400" dirty="0">
                  <a:latin typeface="Helvetica" pitchFamily="34" charset="0"/>
                </a:rPr>
                <a:t> </a:t>
              </a:r>
              <a:r>
                <a:rPr lang="zh-CN" altLang="en-US" sz="1400" b="1" dirty="0">
                  <a:latin typeface="Helvetica" pitchFamily="34" charset="0"/>
                  <a:ea typeface="宋体" panose="02010600030101010101" pitchFamily="2" charset="-122"/>
                </a:rPr>
                <a:t>名</a:t>
              </a:r>
              <a:r>
                <a:rPr lang="en-US" altLang="es-ES" sz="1400" dirty="0">
                  <a:latin typeface="Helvetica" pitchFamily="34" charset="0"/>
                </a:rPr>
                <a:t>UPC</a:t>
              </a:r>
              <a:r>
                <a:rPr lang="zh-CN" altLang="en-US" sz="1400" b="1" dirty="0">
                  <a:solidFill>
                    <a:srgbClr val="3366CC"/>
                  </a:solidFill>
                  <a:latin typeface="Helvetica" pitchFamily="34" charset="0"/>
                  <a:ea typeface="宋体" panose="02010600030101010101" pitchFamily="2" charset="-122"/>
                </a:rPr>
                <a:t>校友会成员</a:t>
              </a:r>
            </a:p>
            <a:p>
              <a:endParaRPr lang="en-US" altLang="es-ES" b="1" dirty="0">
                <a:solidFill>
                  <a:srgbClr val="3366CC"/>
                </a:solidFill>
                <a:latin typeface="Helvetica" pitchFamily="34" charset="0"/>
              </a:endParaRPr>
            </a:p>
          </p:txBody>
        </p:sp>
        <p:grpSp>
          <p:nvGrpSpPr>
            <p:cNvPr id="21532" name="Group 45"/>
            <p:cNvGrpSpPr>
              <a:grpSpLocks/>
            </p:cNvGrpSpPr>
            <p:nvPr/>
          </p:nvGrpSpPr>
          <p:grpSpPr bwMode="auto">
            <a:xfrm>
              <a:off x="6050223" y="4234547"/>
              <a:ext cx="349250" cy="368300"/>
              <a:chOff x="4694" y="3702"/>
              <a:chExt cx="273" cy="136"/>
            </a:xfrm>
          </p:grpSpPr>
          <p:sp>
            <p:nvSpPr>
              <p:cNvPr id="21533" name="Line 46"/>
              <p:cNvSpPr>
                <a:spLocks noChangeShapeType="1"/>
              </p:cNvSpPr>
              <p:nvPr/>
            </p:nvSpPr>
            <p:spPr bwMode="auto">
              <a:xfrm>
                <a:off x="4694" y="3702"/>
                <a:ext cx="273" cy="0"/>
              </a:xfrm>
              <a:prstGeom prst="line">
                <a:avLst/>
              </a:prstGeom>
              <a:noFill/>
              <a:ln w="254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34" name="Line 47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766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1523" name="Line 74"/>
          <p:cNvSpPr>
            <a:spLocks noChangeShapeType="1"/>
          </p:cNvSpPr>
          <p:nvPr/>
        </p:nvSpPr>
        <p:spPr bwMode="auto">
          <a:xfrm flipV="1">
            <a:off x="5049838" y="1819275"/>
            <a:ext cx="1349375" cy="1743075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24" name="Line 74"/>
          <p:cNvSpPr>
            <a:spLocks noChangeShapeType="1"/>
          </p:cNvSpPr>
          <p:nvPr/>
        </p:nvSpPr>
        <p:spPr bwMode="auto">
          <a:xfrm flipV="1">
            <a:off x="5119688" y="2755900"/>
            <a:ext cx="1279525" cy="992188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25" name="Line 74"/>
          <p:cNvSpPr>
            <a:spLocks noChangeShapeType="1"/>
          </p:cNvSpPr>
          <p:nvPr/>
        </p:nvSpPr>
        <p:spPr bwMode="auto">
          <a:xfrm>
            <a:off x="5119688" y="4094163"/>
            <a:ext cx="1144587" cy="24130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1526" name="Group 45"/>
          <p:cNvGrpSpPr>
            <a:grpSpLocks/>
          </p:cNvGrpSpPr>
          <p:nvPr/>
        </p:nvGrpSpPr>
        <p:grpSpPr bwMode="auto">
          <a:xfrm>
            <a:off x="682625" y="2330450"/>
            <a:ext cx="349250" cy="368300"/>
            <a:chOff x="4694" y="3702"/>
            <a:chExt cx="273" cy="136"/>
          </a:xfrm>
        </p:grpSpPr>
        <p:sp>
          <p:nvSpPr>
            <p:cNvPr id="20502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503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21527" name="Rectangle 34"/>
          <p:cNvSpPr>
            <a:spLocks noChangeArrowheads="1"/>
          </p:cNvSpPr>
          <p:nvPr/>
        </p:nvSpPr>
        <p:spPr bwMode="auto">
          <a:xfrm>
            <a:off x="728663" y="2338388"/>
            <a:ext cx="2862262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s-ES" b="1" dirty="0">
                <a:solidFill>
                  <a:schemeClr val="tx2"/>
                </a:solidFill>
                <a:latin typeface="Helvetica" pitchFamily="34" charset="0"/>
              </a:rPr>
              <a:t>66</a:t>
            </a:r>
            <a:r>
              <a:rPr lang="en-US" altLang="es-ES" b="1" dirty="0">
                <a:solidFill>
                  <a:srgbClr val="3366CC"/>
                </a:solidFill>
                <a:latin typeface="Helvetica" pitchFamily="34" charset="0"/>
              </a:rPr>
              <a:t> Undergraduate</a:t>
            </a:r>
            <a:r>
              <a:rPr lang="en-US" altLang="es-ES" b="1" dirty="0">
                <a:solidFill>
                  <a:srgbClr val="0766B2"/>
                </a:solidFill>
                <a:latin typeface="Helvetica" pitchFamily="34" charset="0"/>
              </a:rPr>
              <a:t>  </a:t>
            </a:r>
            <a:r>
              <a:rPr lang="en-US" altLang="es-ES" dirty="0">
                <a:latin typeface="Helvetica" pitchFamily="34" charset="0"/>
              </a:rPr>
              <a:t>degrees, 66</a:t>
            </a:r>
            <a:r>
              <a:rPr lang="zh-CN" altLang="en-US" b="1" dirty="0">
                <a:ea typeface="宋体" panose="02010600030101010101" pitchFamily="2" charset="-122"/>
              </a:rPr>
              <a:t>个本科毕业生</a:t>
            </a:r>
          </a:p>
          <a:p>
            <a:endParaRPr lang="en-US" altLang="es-ES" sz="1050" dirty="0"/>
          </a:p>
        </p:txBody>
      </p:sp>
      <p:sp>
        <p:nvSpPr>
          <p:cNvPr id="52" name="2 Marcador de contenido"/>
          <p:cNvSpPr>
            <a:spLocks noGrp="1"/>
          </p:cNvSpPr>
          <p:nvPr>
            <p:ph idx="4294967295"/>
          </p:nvPr>
        </p:nvSpPr>
        <p:spPr>
          <a:xfrm>
            <a:off x="3167063" y="620202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n-GB" sz="2000" b="1" dirty="0"/>
              <a:t>Education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782650" y="1255713"/>
            <a:ext cx="3311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s-ES" b="1" dirty="0">
                <a:solidFill>
                  <a:schemeClr val="tx2"/>
                </a:solidFill>
                <a:latin typeface="Helvetica" pitchFamily="34" charset="0"/>
              </a:rPr>
              <a:t>28,669  </a:t>
            </a:r>
            <a:r>
              <a:rPr lang="en-US" altLang="es-ES" b="1" dirty="0">
                <a:solidFill>
                  <a:srgbClr val="3366CC"/>
                </a:solidFill>
                <a:latin typeface="Helvetica" pitchFamily="34" charset="0"/>
              </a:rPr>
              <a:t>Undergraduate and master </a:t>
            </a:r>
            <a:r>
              <a:rPr lang="en-US" altLang="es-ES" dirty="0">
                <a:latin typeface="Helvetica" pitchFamily="34" charset="0"/>
              </a:rPr>
              <a:t>students,</a:t>
            </a:r>
            <a:r>
              <a:rPr lang="en-US" altLang="es-ES" dirty="0">
                <a:solidFill>
                  <a:srgbClr val="FF0000"/>
                </a:solidFill>
                <a:latin typeface="Helvetica" pitchFamily="34" charset="0"/>
              </a:rPr>
              <a:t> </a:t>
            </a:r>
            <a:br>
              <a:rPr lang="en-US" altLang="es-ES" dirty="0">
                <a:solidFill>
                  <a:srgbClr val="FF0000"/>
                </a:solidFill>
                <a:latin typeface="Helvetica" pitchFamily="34" charset="0"/>
              </a:rPr>
            </a:br>
            <a:r>
              <a:rPr lang="en-US" altLang="es-ES" dirty="0">
                <a:solidFill>
                  <a:schemeClr val="tx2"/>
                </a:solidFill>
                <a:latin typeface="Helvetica" pitchFamily="34" charset="0"/>
              </a:rPr>
              <a:t>28,669</a:t>
            </a:r>
            <a:r>
              <a:rPr lang="en-US" altLang="es-ES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zh-CN" altLang="en-US" b="1" dirty="0">
                <a:latin typeface="Helvetica" pitchFamily="34" charset="0"/>
                <a:ea typeface="宋体" panose="02010600030101010101" pitchFamily="2" charset="-122"/>
              </a:rPr>
              <a:t>名硕士毕业生</a:t>
            </a:r>
          </a:p>
          <a:p>
            <a:endParaRPr lang="en-US" altLang="es-ES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2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4680012" y="59963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+mn-lt"/>
                <a:cs typeface="+mn-cs"/>
              </a:rPr>
              <a:t>Reputation</a:t>
            </a:r>
            <a:r>
              <a:rPr lang="es-ES" sz="2000" b="1" dirty="0">
                <a:latin typeface="+mn-lt"/>
                <a:cs typeface="+mn-cs"/>
              </a:rPr>
              <a:t> </a:t>
            </a:r>
            <a:r>
              <a:rPr lang="zh-CN" altLang="es-ES" sz="2000" b="1" dirty="0">
                <a:solidFill>
                  <a:srgbClr val="3366CC"/>
                </a:solidFill>
                <a:latin typeface="+mn-lt"/>
              </a:rPr>
              <a:t>荣誉地位</a:t>
            </a:r>
            <a:endParaRPr lang="es-ES" sz="2000" b="1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196752"/>
            <a:ext cx="791580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ca-ES" sz="3200" b="1" dirty="0" err="1">
              <a:solidFill>
                <a:srgbClr val="993366"/>
              </a:solidFill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96515"/>
            <a:ext cx="2645700" cy="705520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035896"/>
            <a:ext cx="5472608" cy="57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5360198" y="596878"/>
            <a:ext cx="287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Reputation</a:t>
            </a:r>
            <a:r>
              <a:rPr lang="es-ES" sz="2000" b="1" dirty="0">
                <a:latin typeface="+mn-lt"/>
              </a:rPr>
              <a:t> </a:t>
            </a:r>
            <a:r>
              <a:rPr lang="zh-CN" altLang="es-ES" sz="2000" b="1" dirty="0">
                <a:solidFill>
                  <a:srgbClr val="3366CC"/>
                </a:solidFill>
                <a:latin typeface="+mn-lt"/>
              </a:rPr>
              <a:t>荣誉地位</a:t>
            </a:r>
          </a:p>
          <a:p>
            <a:r>
              <a:rPr lang="ca-ES" sz="2000" b="1" dirty="0">
                <a:latin typeface="+mn-lt"/>
              </a:rPr>
              <a:t> </a:t>
            </a:r>
            <a:endParaRPr lang="es-ES" sz="2000" b="1" dirty="0">
              <a:latin typeface="+mn-lt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58072"/>
            <a:ext cx="5478641" cy="5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troUPC201112">
  <a:themeElements>
    <a:clrScheme name="modelU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U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>
        <a:spAutoFit/>
      </a:bodyPr>
      <a:lstStyle>
        <a:defPPr>
          <a:defRPr sz="3200" b="1" dirty="0" err="1">
            <a:solidFill>
              <a:srgbClr val="993366"/>
            </a:solidFill>
          </a:defRPr>
        </a:defPPr>
      </a:lstStyle>
    </a:spDef>
  </a:objectDefaults>
  <a:extraClrSchemeLst>
    <a:extraClrScheme>
      <a:clrScheme name="modelU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13309</TotalTime>
  <Words>1588</Words>
  <Application>Microsoft Office PowerPoint</Application>
  <PresentationFormat>Presentación en pantalla (4:3)</PresentationFormat>
  <Paragraphs>253</Paragraphs>
  <Slides>23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7" baseType="lpstr">
      <vt:lpstr>MS PGothic</vt:lpstr>
      <vt:lpstr>PMingLiU</vt:lpstr>
      <vt:lpstr>宋体</vt:lpstr>
      <vt:lpstr>宋体</vt:lpstr>
      <vt:lpstr>华文细黑</vt:lpstr>
      <vt:lpstr>Arial</vt:lpstr>
      <vt:lpstr>Calibri</vt:lpstr>
      <vt:lpstr>Calibri Light</vt:lpstr>
      <vt:lpstr>Courier New</vt:lpstr>
      <vt:lpstr>Helvetica</vt:lpstr>
      <vt:lpstr>STHeiti</vt:lpstr>
      <vt:lpstr>Wingdings</vt:lpstr>
      <vt:lpstr>Office Theme</vt:lpstr>
      <vt:lpstr>patroUPC201112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BarcelonaTech Leading Technology</dc:title>
  <dc:creator>alaoeste</dc:creator>
  <cp:lastModifiedBy>Trabajo</cp:lastModifiedBy>
  <cp:revision>919</cp:revision>
  <cp:lastPrinted>2018-02-09T10:41:25Z</cp:lastPrinted>
  <dcterms:created xsi:type="dcterms:W3CDTF">2010-11-17T14:44:15Z</dcterms:created>
  <dcterms:modified xsi:type="dcterms:W3CDTF">2021-09-20T11:31:33Z</dcterms:modified>
</cp:coreProperties>
</file>